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270" r:id="rId6"/>
    <p:sldId id="275" r:id="rId7"/>
    <p:sldId id="276" r:id="rId8"/>
    <p:sldId id="273" r:id="rId9"/>
    <p:sldId id="277" r:id="rId10"/>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5" userDrawn="1">
          <p15:clr>
            <a:srgbClr val="A4A3A4"/>
          </p15:clr>
        </p15:guide>
        <p15:guide id="2" pos="37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822F"/>
    <a:srgbClr val="00A0AF"/>
    <a:srgbClr val="ED6B00"/>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5"/>
        <p:guide pos="374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7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8.xml"/><Relationship Id="rId5" Type="http://schemas.openxmlformats.org/officeDocument/2006/relationships/image" Target="../media/image5.tiff"/><Relationship Id="rId4" Type="http://schemas.openxmlformats.org/officeDocument/2006/relationships/image" Target="../media/image7.tiff"/><Relationship Id="rId3" Type="http://schemas.openxmlformats.org/officeDocument/2006/relationships/image" Target="../media/image6.tiff"/><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9.xml"/><Relationship Id="rId3" Type="http://schemas.openxmlformats.org/officeDocument/2006/relationships/image" Target="../media/image8.tiff"/><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image" Target="../media/image9.tiff"/><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987040" y="554545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1931670" y="2986405"/>
            <a:ext cx="11787505" cy="1445260"/>
          </a:xfrm>
          <a:prstGeom prst="rect">
            <a:avLst/>
          </a:prstGeom>
          <a:noFill/>
        </p:spPr>
        <p:txBody>
          <a:bodyPr wrap="square" rtlCol="0">
            <a:spAutoFit/>
          </a:bodyPr>
          <a:p>
            <a:r>
              <a:rPr lang="zh-CN" altLang="en-US" sz="4400" b="1">
                <a:solidFill>
                  <a:schemeClr val="bg1"/>
                </a:solidFill>
                <a:effectLst/>
              </a:rPr>
              <a:t>四个方法辨别传入神经和传出神经</a:t>
            </a:r>
            <a:endParaRPr lang="zh-CN" altLang="en-US" sz="4400" b="1">
              <a:solidFill>
                <a:schemeClr val="bg1"/>
              </a:solidFill>
              <a:effectLst/>
            </a:endParaRPr>
          </a:p>
          <a:p>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43965" y="2613025"/>
            <a:ext cx="9809480" cy="2800350"/>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在一些关于反射弧的题目中</a:t>
            </a:r>
            <a:r>
              <a:rPr lang="en-US" altLang="zh-CN">
                <a:latin typeface="+mn-ea"/>
                <a:cs typeface="+mn-ea"/>
              </a:rPr>
              <a:t>,</a:t>
            </a:r>
            <a:r>
              <a:rPr lang="zh-CN" altLang="en-US">
                <a:latin typeface="+mn-ea"/>
                <a:cs typeface="+mn-ea"/>
              </a:rPr>
              <a:t>我们需要正确判断出兴奋的传导方向</a:t>
            </a:r>
            <a:r>
              <a:rPr lang="en-US" altLang="zh-CN">
                <a:latin typeface="+mn-ea"/>
                <a:cs typeface="+mn-ea"/>
              </a:rPr>
              <a:t>,</a:t>
            </a:r>
            <a:r>
              <a:rPr lang="zh-CN" altLang="en-US">
                <a:latin typeface="+mn-ea"/>
                <a:cs typeface="+mn-ea"/>
              </a:rPr>
              <a:t>然后才能对题目进行进一步的分析</a:t>
            </a:r>
            <a:r>
              <a:rPr lang="en-US" altLang="zh-CN">
                <a:latin typeface="+mn-ea"/>
                <a:cs typeface="+mn-ea"/>
              </a:rPr>
              <a:t>,</a:t>
            </a:r>
            <a:r>
              <a:rPr lang="zh-CN" altLang="en-US">
                <a:latin typeface="+mn-ea"/>
                <a:cs typeface="+mn-ea"/>
              </a:rPr>
              <a:t>而判断传导方向则需要我们知道哪个是传入神经、哪个是传出神经。本攻略通过四个方法带你辨别传入神经和传出神经。</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56945" y="13290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684020" y="1405255"/>
            <a:ext cx="6096000" cy="460375"/>
          </a:xfrm>
          <a:prstGeom prst="rect">
            <a:avLst/>
          </a:prstGeom>
          <a:noFill/>
        </p:spPr>
        <p:txBody>
          <a:bodyPr wrap="square" rtlCol="0" anchor="t">
            <a:spAutoFit/>
          </a:bodyPr>
          <a:p>
            <a:pPr marL="0" algn="l" defTabSz="266700">
              <a:buClrTx/>
              <a:buSzTx/>
              <a:buFontTx/>
            </a:pPr>
            <a:r>
              <a:rPr lang="zh-CN" altLang="en-US" sz="2400" b="1">
                <a:solidFill>
                  <a:schemeClr val="tx1"/>
                </a:solidFill>
                <a:uFillTx/>
                <a:latin typeface="+mn-ea"/>
                <a:sym typeface="+mn-ea"/>
              </a:rPr>
              <a:t>根据图中神经节所在位置进行判断</a:t>
            </a:r>
            <a:endParaRPr lang="zh-CN" altLang="en-US" sz="2400" b="1">
              <a:solidFill>
                <a:schemeClr val="tx1"/>
              </a:solidFill>
              <a:uFillTx/>
              <a:latin typeface="+mn-ea"/>
              <a:sym typeface="+mn-ea"/>
            </a:endParaRPr>
          </a:p>
        </p:txBody>
      </p:sp>
      <p:sp>
        <p:nvSpPr>
          <p:cNvPr id="12" name="文本框 11"/>
          <p:cNvSpPr txBox="1"/>
          <p:nvPr/>
        </p:nvSpPr>
        <p:spPr>
          <a:xfrm>
            <a:off x="1057910" y="2105025"/>
            <a:ext cx="7919720" cy="368300"/>
          </a:xfrm>
          <a:prstGeom prst="rect">
            <a:avLst/>
          </a:prstGeom>
        </p:spPr>
        <p:txBody>
          <a:bodyPr wrap="square">
            <a:spAutoFit/>
          </a:bodyPr>
          <a:p>
            <a:pPr marL="0" indent="0" defTabSz="266700">
              <a:spcBef>
                <a:spcPct val="0"/>
              </a:spcBef>
              <a:spcAft>
                <a:spcPct val="0"/>
              </a:spcAft>
            </a:pPr>
            <a:r>
              <a:rPr lang="en-US" altLang="zh-CN" b="1">
                <a:latin typeface="+mn-ea"/>
                <a:cs typeface="+mn-ea"/>
              </a:rPr>
              <a:t>1.</a:t>
            </a:r>
            <a:r>
              <a:rPr lang="zh-CN" altLang="en-US" b="1">
                <a:latin typeface="+mn-ea"/>
                <a:cs typeface="+mn-ea"/>
              </a:rPr>
              <a:t>根据图中神经节所在位置进行判断</a:t>
            </a:r>
            <a:endParaRPr lang="zh-CN" altLang="en-US" b="1">
              <a:latin typeface="+mn-ea"/>
              <a:cs typeface="+mn-ea"/>
            </a:endParaRPr>
          </a:p>
        </p:txBody>
      </p:sp>
      <p:sp>
        <p:nvSpPr>
          <p:cNvPr id="14" name="文本框 13"/>
          <p:cNvSpPr txBox="1"/>
          <p:nvPr/>
        </p:nvSpPr>
        <p:spPr>
          <a:xfrm>
            <a:off x="4178300" y="2879725"/>
            <a:ext cx="7452995" cy="2076450"/>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有神经节</a:t>
            </a:r>
            <a:r>
              <a:rPr lang="en-US" altLang="zh-CN">
                <a:latin typeface="+mn-ea"/>
                <a:cs typeface="+mn-ea"/>
              </a:rPr>
              <a:t>(</a:t>
            </a:r>
            <a:r>
              <a:rPr lang="zh-CN" altLang="en-US">
                <a:latin typeface="+mn-ea"/>
                <a:cs typeface="+mn-ea"/>
              </a:rPr>
              <a:t>图中的</a:t>
            </a:r>
            <a:r>
              <a:rPr lang="en-US" altLang="zh-CN">
                <a:latin typeface="+mn-ea"/>
                <a:cs typeface="+mn-ea"/>
              </a:rPr>
              <a:t>c)</a:t>
            </a:r>
            <a:r>
              <a:rPr lang="zh-CN" altLang="en-US">
                <a:latin typeface="+mn-ea"/>
                <a:cs typeface="+mn-ea"/>
              </a:rPr>
              <a:t>的是传入神经</a:t>
            </a:r>
            <a:r>
              <a:rPr lang="en-US" altLang="zh-CN">
                <a:latin typeface="+mn-ea"/>
                <a:cs typeface="+mn-ea"/>
              </a:rPr>
              <a:t>(</a:t>
            </a:r>
            <a:r>
              <a:rPr lang="zh-CN" altLang="en-US">
                <a:latin typeface="+mn-ea"/>
                <a:cs typeface="+mn-ea"/>
              </a:rPr>
              <a:t>图中的</a:t>
            </a:r>
            <a:r>
              <a:rPr lang="en-US" altLang="zh-CN">
                <a:latin typeface="+mn-ea"/>
                <a:cs typeface="+mn-ea"/>
              </a:rPr>
              <a:t>b),</a:t>
            </a:r>
            <a:r>
              <a:rPr lang="zh-CN" altLang="en-US">
                <a:latin typeface="+mn-ea"/>
                <a:cs typeface="+mn-ea"/>
              </a:rPr>
              <a:t>沿着传入神经即可确定传出神经</a:t>
            </a:r>
            <a:r>
              <a:rPr lang="en-US" altLang="zh-CN">
                <a:latin typeface="+mn-ea"/>
                <a:cs typeface="+mn-ea"/>
              </a:rPr>
              <a:t>(</a:t>
            </a:r>
            <a:r>
              <a:rPr lang="zh-CN" altLang="en-US">
                <a:latin typeface="+mn-ea"/>
                <a:cs typeface="+mn-ea"/>
              </a:rPr>
              <a:t>图中的</a:t>
            </a:r>
            <a:r>
              <a:rPr lang="en-US" altLang="zh-CN">
                <a:latin typeface="+mn-ea"/>
                <a:cs typeface="+mn-ea"/>
              </a:rPr>
              <a:t>e)</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endParaRPr lang="zh-CN" altLang="en-US">
              <a:latin typeface="+mn-ea"/>
              <a:cs typeface="+mn-ea"/>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【拓展】神经节是功能相同的神经元胞体在中枢以外的周围部位集合而成的结节状构造。</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285" name="image273.jpeg"/>
          <p:cNvPicPr>
            <a:picLocks noChangeAspect="1"/>
          </p:cNvPicPr>
          <p:nvPr/>
        </p:nvPicPr>
        <p:blipFill>
          <a:blip r:embed="rId3"/>
          <a:stretch>
            <a:fillRect/>
          </a:stretch>
        </p:blipFill>
        <p:spPr>
          <a:xfrm>
            <a:off x="1228725" y="2952750"/>
            <a:ext cx="2321560" cy="185737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56945" y="13290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684020" y="1405255"/>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根据图中脊髓灰质的结构进行判断</a:t>
            </a:r>
            <a:endParaRPr lang="zh-CN" altLang="en-US" sz="2400" b="1">
              <a:uFillTx/>
              <a:latin typeface="+mn-ea"/>
              <a:sym typeface="+mn-ea"/>
            </a:endParaRPr>
          </a:p>
        </p:txBody>
      </p:sp>
      <p:sp>
        <p:nvSpPr>
          <p:cNvPr id="14" name="文本框 13"/>
          <p:cNvSpPr txBox="1"/>
          <p:nvPr/>
        </p:nvSpPr>
        <p:spPr>
          <a:xfrm>
            <a:off x="1194435" y="2267585"/>
            <a:ext cx="10192385" cy="374586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脊髓灰质的结构和功能</a:t>
            </a:r>
            <a:r>
              <a:rPr lang="en-US" altLang="zh-CN">
                <a:latin typeface="+mn-ea"/>
                <a:cs typeface="+mn-ea"/>
              </a:rPr>
              <a:t>:</a:t>
            </a:r>
            <a:r>
              <a:rPr lang="zh-CN" altLang="en-US">
                <a:latin typeface="+mn-ea"/>
                <a:cs typeface="+mn-ea"/>
              </a:rPr>
              <a:t>灰质按其形态可分为前角、后角等</a:t>
            </a:r>
            <a:r>
              <a:rPr lang="en-US" altLang="zh-CN">
                <a:latin typeface="+mn-ea"/>
                <a:cs typeface="+mn-ea"/>
              </a:rPr>
              <a:t>,</a:t>
            </a:r>
            <a:r>
              <a:rPr lang="zh-CN" altLang="en-US">
                <a:latin typeface="+mn-ea"/>
                <a:cs typeface="+mn-ea"/>
              </a:rPr>
              <a:t>前角粗大</a:t>
            </a:r>
            <a:r>
              <a:rPr lang="en-US" altLang="zh-CN">
                <a:latin typeface="+mn-ea"/>
                <a:cs typeface="+mn-ea"/>
              </a:rPr>
              <a:t>,</a:t>
            </a:r>
            <a:r>
              <a:rPr lang="zh-CN" altLang="en-US">
                <a:latin typeface="+mn-ea"/>
                <a:cs typeface="+mn-ea"/>
              </a:rPr>
              <a:t>与生物体运动有关</a:t>
            </a:r>
            <a:r>
              <a:rPr lang="en-US" altLang="zh-CN">
                <a:latin typeface="+mn-ea"/>
                <a:cs typeface="+mn-ea"/>
              </a:rPr>
              <a:t>,</a:t>
            </a:r>
            <a:r>
              <a:rPr lang="zh-CN" altLang="en-US">
                <a:latin typeface="+mn-ea"/>
                <a:cs typeface="+mn-ea"/>
              </a:rPr>
              <a:t>含有运动细胞</a:t>
            </a:r>
            <a:r>
              <a:rPr lang="en-US" altLang="zh-CN">
                <a:latin typeface="+mn-ea"/>
                <a:cs typeface="+mn-ea"/>
              </a:rPr>
              <a:t>,</a:t>
            </a:r>
            <a:r>
              <a:rPr lang="zh-CN" altLang="en-US">
                <a:latin typeface="+mn-ea"/>
                <a:cs typeface="+mn-ea"/>
              </a:rPr>
              <a:t>后角狭细</a:t>
            </a:r>
            <a:r>
              <a:rPr lang="en-US" altLang="zh-CN">
                <a:latin typeface="+mn-ea"/>
                <a:cs typeface="+mn-ea"/>
              </a:rPr>
              <a:t>,</a:t>
            </a:r>
            <a:r>
              <a:rPr lang="zh-CN" altLang="en-US">
                <a:latin typeface="+mn-ea"/>
                <a:cs typeface="+mn-ea"/>
              </a:rPr>
              <a:t>与生物体的感觉有关</a:t>
            </a:r>
            <a:r>
              <a:rPr lang="en-US" altLang="zh-CN">
                <a:latin typeface="+mn-ea"/>
                <a:cs typeface="+mn-ea"/>
              </a:rPr>
              <a:t>,</a:t>
            </a:r>
            <a:r>
              <a:rPr lang="zh-CN" altLang="en-US">
                <a:latin typeface="+mn-ea"/>
                <a:cs typeface="+mn-ea"/>
              </a:rPr>
              <a:t>主要接受传入的感觉神经冲动。</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与前角</a:t>
            </a:r>
            <a:r>
              <a:rPr lang="en-US" altLang="zh-CN">
                <a:latin typeface="+mn-ea"/>
                <a:cs typeface="+mn-ea"/>
              </a:rPr>
              <a:t>(</a:t>
            </a:r>
            <a:r>
              <a:rPr lang="zh-CN" altLang="en-US">
                <a:latin typeface="+mn-ea"/>
                <a:cs typeface="+mn-ea"/>
              </a:rPr>
              <a:t>膨大部分</a:t>
            </a:r>
            <a:r>
              <a:rPr lang="en-US" altLang="zh-CN">
                <a:latin typeface="+mn-ea"/>
                <a:cs typeface="+mn-ea"/>
              </a:rPr>
              <a:t>)</a:t>
            </a:r>
            <a:r>
              <a:rPr lang="zh-CN" altLang="en-US">
                <a:latin typeface="+mn-ea"/>
                <a:cs typeface="+mn-ea"/>
              </a:rPr>
              <a:t>相连的为传出神经</a:t>
            </a:r>
            <a:r>
              <a:rPr lang="en-US" altLang="zh-CN">
                <a:latin typeface="+mn-ea"/>
                <a:cs typeface="+mn-ea"/>
              </a:rPr>
              <a:t>(</a:t>
            </a:r>
            <a:r>
              <a:rPr lang="zh-CN" altLang="en-US">
                <a:latin typeface="+mn-ea"/>
                <a:cs typeface="+mn-ea"/>
              </a:rPr>
              <a:t>图中的</a:t>
            </a:r>
            <a:r>
              <a:rPr lang="en-US" altLang="zh-CN">
                <a:latin typeface="+mn-ea"/>
                <a:cs typeface="+mn-ea"/>
              </a:rPr>
              <a:t>e),</a:t>
            </a:r>
            <a:r>
              <a:rPr lang="zh-CN" altLang="en-US">
                <a:latin typeface="+mn-ea"/>
                <a:cs typeface="+mn-ea"/>
              </a:rPr>
              <a:t>与后角</a:t>
            </a:r>
            <a:r>
              <a:rPr lang="en-US" altLang="zh-CN">
                <a:latin typeface="+mn-ea"/>
                <a:cs typeface="+mn-ea"/>
              </a:rPr>
              <a:t>(</a:t>
            </a:r>
            <a:r>
              <a:rPr lang="zh-CN" altLang="en-US">
                <a:latin typeface="+mn-ea"/>
                <a:cs typeface="+mn-ea"/>
              </a:rPr>
              <a:t>狭窄部分</a:t>
            </a:r>
            <a:r>
              <a:rPr lang="en-US" altLang="zh-CN">
                <a:latin typeface="+mn-ea"/>
                <a:cs typeface="+mn-ea"/>
              </a:rPr>
              <a:t>)</a:t>
            </a:r>
            <a:r>
              <a:rPr lang="zh-CN" altLang="en-US">
                <a:latin typeface="+mn-ea"/>
                <a:cs typeface="+mn-ea"/>
              </a:rPr>
              <a:t>相连的为传入神经</a:t>
            </a:r>
            <a:r>
              <a:rPr lang="en-US" altLang="zh-CN">
                <a:latin typeface="+mn-ea"/>
                <a:cs typeface="+mn-ea"/>
              </a:rPr>
              <a:t>(</a:t>
            </a:r>
            <a:r>
              <a:rPr lang="zh-CN" altLang="en-US">
                <a:latin typeface="+mn-ea"/>
                <a:cs typeface="+mn-ea"/>
              </a:rPr>
              <a:t>图中的</a:t>
            </a:r>
            <a:r>
              <a:rPr lang="en-US" altLang="zh-CN">
                <a:latin typeface="+mn-ea"/>
                <a:cs typeface="+mn-ea"/>
              </a:rPr>
              <a:t>b)</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endParaRPr lang="zh-CN" altLang="en-US" sz="1600">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【技巧】结构特点简记——“窄入宽出”。</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285" name="image273.jpeg"/>
          <p:cNvPicPr>
            <a:picLocks noChangeAspect="1"/>
          </p:cNvPicPr>
          <p:nvPr/>
        </p:nvPicPr>
        <p:blipFill>
          <a:blip r:embed="rId3"/>
          <a:stretch>
            <a:fillRect/>
          </a:stretch>
        </p:blipFill>
        <p:spPr>
          <a:xfrm>
            <a:off x="5948045" y="4096385"/>
            <a:ext cx="2321560" cy="1857375"/>
          </a:xfrm>
          <a:prstGeom prst="rect">
            <a:avLst/>
          </a:prstGeom>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956945" y="132905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三</a:t>
            </a:r>
            <a:endParaRPr lang="zh-CN" altLang="en-US" b="1"/>
          </a:p>
        </p:txBody>
      </p:sp>
      <p:sp>
        <p:nvSpPr>
          <p:cNvPr id="11" name="文本框 10"/>
          <p:cNvSpPr txBox="1"/>
          <p:nvPr/>
        </p:nvSpPr>
        <p:spPr>
          <a:xfrm>
            <a:off x="1684020" y="1405255"/>
            <a:ext cx="6096000" cy="460375"/>
          </a:xfrm>
          <a:prstGeom prst="rect">
            <a:avLst/>
          </a:prstGeom>
          <a:noFill/>
        </p:spPr>
        <p:txBody>
          <a:bodyPr wrap="square" rtlCol="0" anchor="t">
            <a:spAutoFit/>
          </a:bodyPr>
          <a:p>
            <a:pPr marL="0" algn="l" defTabSz="266700">
              <a:buClrTx/>
              <a:buSzTx/>
              <a:buFontTx/>
            </a:pPr>
            <a:r>
              <a:rPr lang="zh-CN" altLang="en-US" sz="2400" b="1">
                <a:uFillTx/>
                <a:latin typeface="+mn-ea"/>
                <a:sym typeface="+mn-ea"/>
              </a:rPr>
              <a:t>根据图中突触的“开口处”判断</a:t>
            </a:r>
            <a:endParaRPr lang="zh-CN" altLang="en-US" sz="2400" b="1">
              <a:uFillTx/>
              <a:latin typeface="+mn-ea"/>
              <a:sym typeface="+mn-ea"/>
            </a:endParaRPr>
          </a:p>
        </p:txBody>
      </p:sp>
      <p:sp>
        <p:nvSpPr>
          <p:cNvPr id="14" name="文本框 13"/>
          <p:cNvSpPr txBox="1"/>
          <p:nvPr/>
        </p:nvSpPr>
        <p:spPr>
          <a:xfrm>
            <a:off x="1058545" y="2471420"/>
            <a:ext cx="10241280" cy="1042670"/>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　　与</a:t>
            </a:r>
            <a:r>
              <a:rPr lang="en-US" altLang="zh-CN">
                <a:latin typeface="+mn-ea"/>
                <a:cs typeface="+mn-ea"/>
              </a:rPr>
              <a:t>“        ”</a:t>
            </a:r>
            <a:r>
              <a:rPr lang="zh-CN" altLang="en-US">
                <a:latin typeface="+mn-ea"/>
                <a:cs typeface="+mn-ea"/>
              </a:rPr>
              <a:t>相连的为传入神经</a:t>
            </a:r>
            <a:r>
              <a:rPr lang="en-US" altLang="zh-CN">
                <a:latin typeface="+mn-ea"/>
                <a:cs typeface="+mn-ea"/>
              </a:rPr>
              <a:t>(</a:t>
            </a:r>
            <a:r>
              <a:rPr lang="zh-CN" altLang="en-US">
                <a:latin typeface="+mn-ea"/>
                <a:cs typeface="+mn-ea"/>
              </a:rPr>
              <a:t>图中的</a:t>
            </a:r>
            <a:r>
              <a:rPr lang="en-US" altLang="zh-CN">
                <a:latin typeface="+mn-ea"/>
                <a:cs typeface="+mn-ea"/>
              </a:rPr>
              <a:t>b)</a:t>
            </a:r>
            <a:r>
              <a:rPr lang="zh-CN" altLang="en-US">
                <a:latin typeface="+mn-ea"/>
                <a:cs typeface="+mn-ea"/>
              </a:rPr>
              <a:t>，与</a:t>
            </a:r>
            <a:r>
              <a:rPr lang="en-US" altLang="zh-CN">
                <a:latin typeface="+mn-ea"/>
                <a:cs typeface="+mn-ea"/>
              </a:rPr>
              <a:t>“     ”</a:t>
            </a:r>
            <a:r>
              <a:rPr lang="zh-CN" altLang="en-US">
                <a:latin typeface="+mn-ea"/>
                <a:cs typeface="+mn-ea"/>
              </a:rPr>
              <a:t>相连的为传出神经</a:t>
            </a:r>
            <a:r>
              <a:rPr lang="en-US" altLang="zh-CN">
                <a:latin typeface="+mn-ea"/>
                <a:cs typeface="+mn-ea"/>
              </a:rPr>
              <a:t>(</a:t>
            </a:r>
            <a:r>
              <a:rPr lang="zh-CN" altLang="en-US">
                <a:latin typeface="+mn-ea"/>
                <a:cs typeface="+mn-ea"/>
              </a:rPr>
              <a:t>图中的</a:t>
            </a:r>
            <a:r>
              <a:rPr lang="en-US" altLang="zh-CN">
                <a:latin typeface="+mn-ea"/>
                <a:cs typeface="+mn-ea"/>
              </a:rPr>
              <a:t>e)</a:t>
            </a:r>
            <a:r>
              <a:rPr lang="zh-CN" altLang="en-US">
                <a:latin typeface="+mn-ea"/>
                <a:cs typeface="+mn-ea"/>
              </a:rPr>
              <a:t>。在人体内部，神经冲动总是从传入神经传至传出神经。</a:t>
            </a:r>
            <a:endParaRPr lang="zh-CN" altLang="en-US">
              <a:latin typeface="+mn-ea"/>
              <a:cs typeface="+mn-ea"/>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300" name="image288.jpeg"/>
          <p:cNvPicPr>
            <a:picLocks noChangeAspect="1"/>
          </p:cNvPicPr>
          <p:nvPr/>
        </p:nvPicPr>
        <p:blipFill>
          <a:blip r:embed="rId3"/>
          <a:stretch>
            <a:fillRect/>
          </a:stretch>
        </p:blipFill>
        <p:spPr>
          <a:xfrm>
            <a:off x="2114550" y="2651125"/>
            <a:ext cx="431800" cy="266700"/>
          </a:xfrm>
          <a:prstGeom prst="rect">
            <a:avLst/>
          </a:prstGeom>
        </p:spPr>
      </p:pic>
      <p:pic>
        <p:nvPicPr>
          <p:cNvPr id="301" name="image289.jpeg"/>
          <p:cNvPicPr>
            <a:picLocks noChangeAspect="1"/>
          </p:cNvPicPr>
          <p:nvPr/>
        </p:nvPicPr>
        <p:blipFill>
          <a:blip r:embed="rId4"/>
          <a:stretch>
            <a:fillRect/>
          </a:stretch>
        </p:blipFill>
        <p:spPr>
          <a:xfrm>
            <a:off x="6422073" y="2739073"/>
            <a:ext cx="179705" cy="71755"/>
          </a:xfrm>
          <a:prstGeom prst="rect">
            <a:avLst/>
          </a:prstGeom>
        </p:spPr>
      </p:pic>
      <p:sp>
        <p:nvSpPr>
          <p:cNvPr id="2" name="椭圆 1"/>
          <p:cNvSpPr/>
          <p:nvPr/>
        </p:nvSpPr>
        <p:spPr>
          <a:xfrm>
            <a:off x="956945" y="358648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四</a:t>
            </a:r>
            <a:endParaRPr lang="zh-CN" altLang="en-US" b="1"/>
          </a:p>
        </p:txBody>
      </p:sp>
      <p:sp>
        <p:nvSpPr>
          <p:cNvPr id="3" name="文本框 2"/>
          <p:cNvSpPr txBox="1"/>
          <p:nvPr/>
        </p:nvSpPr>
        <p:spPr>
          <a:xfrm>
            <a:off x="1684020" y="368427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solidFill>
                  <a:schemeClr val="tx1"/>
                </a:solidFill>
                <a:uFillTx/>
                <a:latin typeface="+中文标题" charset="0"/>
                <a:ea typeface="+mj-ea"/>
                <a:sym typeface="+mn-ea"/>
              </a:rPr>
              <a:t>切断实验法</a:t>
            </a:r>
            <a:endParaRPr lang="zh-CN" altLang="en-US" sz="2400" b="1">
              <a:solidFill>
                <a:schemeClr val="tx1"/>
              </a:solidFill>
              <a:uFillTx/>
              <a:latin typeface="+中文标题" charset="0"/>
              <a:ea typeface="+mj-ea"/>
              <a:sym typeface="+mn-ea"/>
            </a:endParaRPr>
          </a:p>
        </p:txBody>
      </p:sp>
      <p:sp>
        <p:nvSpPr>
          <p:cNvPr id="4" name="文本框 3"/>
          <p:cNvSpPr txBox="1"/>
          <p:nvPr/>
        </p:nvSpPr>
        <p:spPr>
          <a:xfrm>
            <a:off x="1194435" y="4257675"/>
            <a:ext cx="10241280" cy="292290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在实验中，若切断某一神经后给予</a:t>
            </a:r>
            <a:r>
              <a:rPr lang="zh-CN" altLang="en-US" u="wavyHeavy">
                <a:solidFill>
                  <a:schemeClr val="tx1"/>
                </a:solidFill>
                <a:uFillTx/>
                <a:latin typeface="+中文正文" charset="0"/>
                <a:cs typeface="+mn-ea"/>
              </a:rPr>
              <a:t>外周段</a:t>
            </a:r>
            <a:r>
              <a:rPr lang="zh-CN" altLang="en-US">
                <a:latin typeface="+mn-ea"/>
                <a:cs typeface="+mn-ea"/>
              </a:rPr>
              <a:t>适宜刺激，发现效应器无反应</a:t>
            </a:r>
            <a:r>
              <a:rPr lang="en-US" altLang="zh-CN">
                <a:latin typeface="+mn-ea"/>
                <a:cs typeface="+mn-ea"/>
              </a:rPr>
              <a:t>,</a:t>
            </a:r>
            <a:r>
              <a:rPr lang="zh-CN" altLang="en-US">
                <a:latin typeface="+mn-ea"/>
                <a:cs typeface="+mn-ea"/>
              </a:rPr>
              <a:t>并且给予</a:t>
            </a:r>
            <a:r>
              <a:rPr lang="zh-CN" altLang="en-US" u="wavyHeavy">
                <a:uFillTx/>
                <a:latin typeface="+中文正文" charset="0"/>
                <a:cs typeface="+mn-ea"/>
              </a:rPr>
              <a:t>向中段</a:t>
            </a:r>
            <a:r>
              <a:rPr lang="zh-CN" altLang="en-US">
                <a:latin typeface="+mn-ea"/>
                <a:cs typeface="+mn-ea"/>
              </a:rPr>
              <a:t>适宜刺激发</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　　　　　　　　　　　　　</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                                               </a:t>
            </a:r>
            <a:r>
              <a:rPr lang="zh-CN" altLang="en-US" sz="1600">
                <a:solidFill>
                  <a:srgbClr val="EE822F"/>
                </a:solidFill>
                <a:latin typeface="楷体" panose="02010609060101010101" charset="-122"/>
                <a:ea typeface="楷体" panose="02010609060101010101" charset="-122"/>
                <a:cs typeface="+mn-ea"/>
              </a:rPr>
              <a:t>远离中枢的位置</a:t>
            </a:r>
            <a:r>
              <a:rPr lang="zh-CN" altLang="en-US">
                <a:latin typeface="+mn-ea"/>
                <a:cs typeface="+mn-ea"/>
              </a:rPr>
              <a:t>　　　　　　　　　　　</a:t>
            </a:r>
            <a:r>
              <a:rPr lang="en-US" altLang="zh-CN">
                <a:latin typeface="+mn-ea"/>
                <a:cs typeface="+mn-ea"/>
              </a:rPr>
              <a:t>           </a:t>
            </a:r>
            <a:r>
              <a:rPr lang="zh-CN" altLang="en-US" sz="1600">
                <a:solidFill>
                  <a:srgbClr val="EE822F"/>
                </a:solidFill>
                <a:latin typeface="楷体" panose="02010609060101010101" charset="-122"/>
                <a:ea typeface="楷体" panose="02010609060101010101" charset="-122"/>
                <a:cs typeface="+mn-ea"/>
              </a:rPr>
              <a:t>靠近中枢的位置</a:t>
            </a:r>
            <a:endParaRPr lang="zh-CN" altLang="en-US">
              <a:latin typeface="+mn-ea"/>
              <a:cs typeface="+mn-ea"/>
            </a:endParaRPr>
          </a:p>
          <a:p>
            <a:pPr indent="0" defTabSz="266700" fontAlgn="auto">
              <a:lnSpc>
                <a:spcPct val="150000"/>
              </a:lnSpc>
              <a:spcBef>
                <a:spcPct val="0"/>
              </a:spcBef>
              <a:spcAft>
                <a:spcPct val="0"/>
              </a:spcAft>
            </a:pPr>
            <a:r>
              <a:rPr lang="zh-CN" altLang="en-US">
                <a:latin typeface="+mn-ea"/>
                <a:cs typeface="+mn-ea"/>
              </a:rPr>
              <a:t>现效应器有反应，则切断的是传入神经；反之，则切断的是传出神经。</a:t>
            </a:r>
            <a:endParaRPr lang="zh-CN" altLang="en-US">
              <a:latin typeface="+mn-ea"/>
              <a:cs typeface="+mn-ea"/>
            </a:endParaRPr>
          </a:p>
        </p:txBody>
      </p:sp>
      <p:cxnSp>
        <p:nvCxnSpPr>
          <p:cNvPr id="5" name="直接箭头连接符 4"/>
          <p:cNvCxnSpPr/>
          <p:nvPr/>
        </p:nvCxnSpPr>
        <p:spPr>
          <a:xfrm>
            <a:off x="4960620" y="4747895"/>
            <a:ext cx="339090" cy="416560"/>
          </a:xfrm>
          <a:prstGeom prst="straightConnector1">
            <a:avLst/>
          </a:prstGeom>
          <a:ln>
            <a:gradFill>
              <a:gsLst>
                <a:gs pos="50000">
                  <a:schemeClr val="accent2"/>
                </a:gs>
                <a:gs pos="0">
                  <a:schemeClr val="accent2">
                    <a:lumMod val="25000"/>
                    <a:lumOff val="75000"/>
                  </a:schemeClr>
                </a:gs>
                <a:gs pos="100000">
                  <a:schemeClr val="accent2">
                    <a:lumMod val="85000"/>
                  </a:schemeClr>
                </a:gs>
              </a:gsLst>
              <a:lin ang="5400000" scaled="0"/>
            </a:gradFill>
            <a:tailEnd type="arrow"/>
          </a:ln>
        </p:spPr>
        <p:style>
          <a:lnRef idx="2">
            <a:schemeClr val="accent1"/>
          </a:lnRef>
          <a:fillRef idx="0">
            <a:srgbClr val="FFFFFF"/>
          </a:fillRef>
          <a:effectRef idx="0">
            <a:srgbClr val="FFFFFF"/>
          </a:effectRef>
          <a:fontRef idx="minor">
            <a:schemeClr val="tx1"/>
          </a:fontRef>
        </p:style>
      </p:cxnSp>
      <p:cxnSp>
        <p:nvCxnSpPr>
          <p:cNvPr id="7" name="直接箭头连接符 6"/>
          <p:cNvCxnSpPr/>
          <p:nvPr/>
        </p:nvCxnSpPr>
        <p:spPr>
          <a:xfrm>
            <a:off x="9584690" y="4690745"/>
            <a:ext cx="339090" cy="416560"/>
          </a:xfrm>
          <a:prstGeom prst="straightConnector1">
            <a:avLst/>
          </a:prstGeom>
          <a:ln>
            <a:gradFill>
              <a:gsLst>
                <a:gs pos="50000">
                  <a:schemeClr val="accent2"/>
                </a:gs>
                <a:gs pos="0">
                  <a:schemeClr val="accent2">
                    <a:lumMod val="25000"/>
                    <a:lumOff val="75000"/>
                  </a:schemeClr>
                </a:gs>
                <a:gs pos="100000">
                  <a:schemeClr val="accent2">
                    <a:lumMod val="85000"/>
                  </a:schemeClr>
                </a:gs>
              </a:gsLst>
              <a:lin ang="5400000" scaled="0"/>
            </a:gradFill>
            <a:tailEnd type="arrow"/>
          </a:ln>
        </p:spPr>
        <p:style>
          <a:lnRef idx="2">
            <a:schemeClr val="accent1"/>
          </a:lnRef>
          <a:fillRef idx="0">
            <a:srgbClr val="FFFFFF"/>
          </a:fillRef>
          <a:effectRef idx="0">
            <a:srgbClr val="FFFFFF"/>
          </a:effectRef>
          <a:fontRef idx="minor">
            <a:schemeClr val="tx1"/>
          </a:fontRef>
        </p:style>
      </p:cxnSp>
      <p:pic>
        <p:nvPicPr>
          <p:cNvPr id="285" name="image273.jpeg"/>
          <p:cNvPicPr>
            <a:picLocks noChangeAspect="1"/>
          </p:cNvPicPr>
          <p:nvPr/>
        </p:nvPicPr>
        <p:blipFill>
          <a:blip r:embed="rId5"/>
          <a:stretch>
            <a:fillRect/>
          </a:stretch>
        </p:blipFill>
        <p:spPr>
          <a:xfrm>
            <a:off x="7747635" y="1044575"/>
            <a:ext cx="1837055" cy="1470025"/>
          </a:xfrm>
          <a:prstGeom prst="rect">
            <a:avLst/>
          </a:prstGeom>
        </p:spPr>
      </p:pic>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1278890" y="2008505"/>
            <a:ext cx="9966325" cy="4152900"/>
          </a:xfrm>
          <a:prstGeom prst="rect">
            <a:avLst/>
          </a:prstGeom>
        </p:spPr>
        <p:txBody>
          <a:bodyPr wrap="square">
            <a:noAutofit/>
          </a:bodyPr>
          <a:p>
            <a:pPr marL="0" algn="l" defTabSz="266700">
              <a:lnSpc>
                <a:spcPct val="150000"/>
              </a:lnSpc>
              <a:buClrTx/>
              <a:buSzTx/>
              <a:buNone/>
            </a:pPr>
            <a:r>
              <a:rPr lang="zh-CN" altLang="en-US">
                <a:latin typeface="+mn-ea"/>
                <a:cs typeface="+mn-ea"/>
              </a:rPr>
              <a:t>如图是某反射弧的组成示意图</a:t>
            </a:r>
            <a:r>
              <a:rPr lang="en-US" altLang="zh-CN">
                <a:latin typeface="+mn-ea"/>
                <a:cs typeface="+mn-ea"/>
              </a:rPr>
              <a:t>,</a:t>
            </a:r>
            <a:r>
              <a:rPr lang="zh-CN" altLang="en-US">
                <a:latin typeface="+mn-ea"/>
                <a:cs typeface="+mn-ea"/>
              </a:rPr>
              <a:t>虚线内为神经中枢</a:t>
            </a:r>
            <a:r>
              <a:rPr lang="en-US" altLang="zh-CN">
                <a:latin typeface="+mn-ea"/>
                <a:cs typeface="+mn-ea"/>
              </a:rPr>
              <a:t>,M</a:t>
            </a:r>
            <a:r>
              <a:rPr lang="zh-CN" altLang="en-US">
                <a:latin typeface="+mn-ea"/>
                <a:cs typeface="+mn-ea"/>
              </a:rPr>
              <a:t>或</a:t>
            </a:r>
            <a:r>
              <a:rPr lang="en-US" altLang="zh-CN">
                <a:latin typeface="+mn-ea"/>
                <a:cs typeface="+mn-ea"/>
              </a:rPr>
              <a:t>N</a:t>
            </a:r>
            <a:r>
              <a:rPr lang="zh-CN" altLang="en-US">
                <a:latin typeface="+mn-ea"/>
                <a:cs typeface="+mn-ea"/>
              </a:rPr>
              <a:t>处为神经节</a:t>
            </a:r>
            <a:r>
              <a:rPr lang="en-US" altLang="zh-CN">
                <a:latin typeface="+mn-ea"/>
                <a:cs typeface="+mn-ea"/>
              </a:rPr>
              <a:t>,</a:t>
            </a:r>
            <a:r>
              <a:rPr lang="zh-CN" altLang="en-US">
                <a:latin typeface="+mn-ea"/>
                <a:cs typeface="+mn-ea"/>
              </a:rPr>
              <a:t>下列叙述错误的是</a:t>
            </a:r>
            <a:r>
              <a:rPr lang="en-US" altLang="zh-CN">
                <a:latin typeface="+mn-ea"/>
                <a:cs typeface="+mn-ea"/>
              </a:rPr>
              <a:t>(</a:t>
            </a: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r>
              <a:rPr lang="en-US" altLang="zh-CN">
                <a:latin typeface="+mn-ea"/>
                <a:cs typeface="+mn-ea"/>
              </a:rPr>
              <a:t>A.</a:t>
            </a:r>
            <a:r>
              <a:rPr lang="zh-CN" altLang="en-US">
                <a:latin typeface="+mn-ea"/>
                <a:cs typeface="+mn-ea"/>
              </a:rPr>
              <a:t>图中兴奋传递的方向是</a:t>
            </a:r>
            <a:r>
              <a:rPr lang="en-US" altLang="en-US">
                <a:latin typeface="+mn-ea"/>
                <a:cs typeface="+mn-ea"/>
              </a:rPr>
              <a:t>④③②①</a:t>
            </a:r>
            <a:endParaRPr lang="en-US" altLang="en-US">
              <a:latin typeface="+mn-ea"/>
              <a:cs typeface="+mn-ea"/>
            </a:endParaRPr>
          </a:p>
          <a:p>
            <a:pPr indent="0" defTabSz="266700" fontAlgn="auto">
              <a:lnSpc>
                <a:spcPct val="150000"/>
              </a:lnSpc>
              <a:spcBef>
                <a:spcPct val="0"/>
              </a:spcBef>
              <a:spcAft>
                <a:spcPct val="0"/>
              </a:spcAft>
            </a:pPr>
            <a:r>
              <a:rPr lang="en-US" altLang="zh-CN">
                <a:latin typeface="+mn-ea"/>
                <a:cs typeface="+mn-ea"/>
              </a:rPr>
              <a:t>B.</a:t>
            </a:r>
            <a:r>
              <a:rPr lang="zh-CN" altLang="en-US">
                <a:latin typeface="+mn-ea"/>
                <a:cs typeface="+mn-ea"/>
              </a:rPr>
              <a:t>神经节位于</a:t>
            </a:r>
            <a:r>
              <a:rPr lang="en-US" altLang="zh-CN">
                <a:latin typeface="+mn-ea"/>
                <a:cs typeface="+mn-ea"/>
              </a:rPr>
              <a:t>M</a:t>
            </a:r>
            <a:r>
              <a:rPr lang="zh-CN" altLang="en-US">
                <a:latin typeface="+mn-ea"/>
                <a:cs typeface="+mn-ea"/>
              </a:rPr>
              <a:t>处</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C.</a:t>
            </a:r>
            <a:r>
              <a:rPr lang="zh-CN" altLang="en-US">
                <a:latin typeface="+mn-ea"/>
                <a:cs typeface="+mn-ea"/>
              </a:rPr>
              <a:t>在</a:t>
            </a:r>
            <a:r>
              <a:rPr lang="en-US" altLang="en-US">
                <a:latin typeface="+mn-ea"/>
                <a:cs typeface="+mn-ea"/>
              </a:rPr>
              <a:t>③</a:t>
            </a:r>
            <a:r>
              <a:rPr lang="zh-CN" altLang="en-US">
                <a:latin typeface="+mn-ea"/>
                <a:cs typeface="+mn-ea"/>
              </a:rPr>
              <a:t>处施加刺激</a:t>
            </a:r>
            <a:r>
              <a:rPr lang="en-US" altLang="zh-CN">
                <a:latin typeface="+mn-ea"/>
                <a:cs typeface="+mn-ea"/>
              </a:rPr>
              <a:t>,</a:t>
            </a:r>
            <a:r>
              <a:rPr lang="zh-CN" altLang="en-US">
                <a:latin typeface="+mn-ea"/>
                <a:cs typeface="+mn-ea"/>
              </a:rPr>
              <a:t>可使效应器产生相同的反射活动</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D.</a:t>
            </a:r>
            <a:r>
              <a:rPr lang="zh-CN" altLang="en-US">
                <a:latin typeface="+mn-ea"/>
                <a:cs typeface="+mn-ea"/>
              </a:rPr>
              <a:t>当图中</a:t>
            </a:r>
            <a:r>
              <a:rPr lang="en-US" altLang="en-US">
                <a:latin typeface="+mn-ea"/>
                <a:cs typeface="+mn-ea"/>
              </a:rPr>
              <a:t>④</a:t>
            </a:r>
            <a:r>
              <a:rPr lang="zh-CN" altLang="en-US">
                <a:latin typeface="+mn-ea"/>
                <a:cs typeface="+mn-ea"/>
              </a:rPr>
              <a:t>受到刺激而</a:t>
            </a:r>
            <a:r>
              <a:rPr lang="en-US" altLang="en-US">
                <a:latin typeface="+mn-ea"/>
                <a:cs typeface="+mn-ea"/>
              </a:rPr>
              <a:t>②</a:t>
            </a:r>
            <a:r>
              <a:rPr lang="zh-CN" altLang="en-US">
                <a:latin typeface="+mn-ea"/>
                <a:cs typeface="+mn-ea"/>
              </a:rPr>
              <a:t>损伤时</a:t>
            </a:r>
            <a:r>
              <a:rPr lang="en-US" altLang="zh-CN">
                <a:latin typeface="+mn-ea"/>
                <a:cs typeface="+mn-ea"/>
              </a:rPr>
              <a:t>,</a:t>
            </a:r>
            <a:r>
              <a:rPr lang="zh-CN" altLang="en-US">
                <a:latin typeface="+mn-ea"/>
                <a:cs typeface="+mn-ea"/>
              </a:rPr>
              <a:t>人体能产生感觉</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945515" y="146621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10076180" y="2164080"/>
            <a:ext cx="361315" cy="368300"/>
          </a:xfrm>
          <a:prstGeom prst="rect">
            <a:avLst/>
          </a:prstGeom>
          <a:noFill/>
        </p:spPr>
        <p:txBody>
          <a:bodyPr wrap="square" rtlCol="0">
            <a:spAutoFit/>
          </a:bodyPr>
          <a:p>
            <a:r>
              <a:rPr lang="en-US" altLang="zh-CN">
                <a:solidFill>
                  <a:srgbClr val="FF0000"/>
                </a:solidFill>
              </a:rPr>
              <a:t>C</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309" name="image297.jpeg"/>
          <p:cNvPicPr>
            <a:picLocks noChangeAspect="1"/>
          </p:cNvPicPr>
          <p:nvPr/>
        </p:nvPicPr>
        <p:blipFill>
          <a:blip r:embed="rId3"/>
          <a:stretch>
            <a:fillRect/>
          </a:stretch>
        </p:blipFill>
        <p:spPr>
          <a:xfrm>
            <a:off x="4626610" y="2532380"/>
            <a:ext cx="2297430" cy="148971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596265" y="1477010"/>
            <a:ext cx="11208385" cy="2902585"/>
          </a:xfrm>
          <a:prstGeom prst="rect">
            <a:avLst/>
          </a:prstGeom>
        </p:spPr>
        <p:txBody>
          <a:bodyPr wrap="square">
            <a:noAutofit/>
          </a:bodyPr>
          <a:p>
            <a:pPr marL="0" algn="l" defTabSz="266700">
              <a:lnSpc>
                <a:spcPct val="150000"/>
              </a:lnSpc>
              <a:buClrTx/>
              <a:buSzTx/>
              <a:buNone/>
            </a:pPr>
            <a:r>
              <a:rPr lang="zh-CN" altLang="en-US">
                <a:latin typeface="+mn-ea"/>
                <a:cs typeface="+mn-ea"/>
              </a:rPr>
              <a:t>科研人员从某脊蛙的脊髓一侧剥离出一根完整的神经</a:t>
            </a:r>
            <a:r>
              <a:rPr lang="en-US" altLang="zh-CN">
                <a:latin typeface="+mn-ea"/>
                <a:cs typeface="+mn-ea"/>
              </a:rPr>
              <a:t>(</a:t>
            </a:r>
            <a:r>
              <a:rPr lang="zh-CN" altLang="en-US">
                <a:latin typeface="+mn-ea"/>
                <a:cs typeface="+mn-ea"/>
              </a:rPr>
              <a:t>剥离时保证其反射弧的完整性</a:t>
            </a:r>
            <a:r>
              <a:rPr lang="en-US" altLang="zh-CN">
                <a:latin typeface="+mn-ea"/>
                <a:cs typeface="+mn-ea"/>
              </a:rPr>
              <a:t>)</a:t>
            </a:r>
            <a:r>
              <a:rPr lang="zh-CN" altLang="en-US">
                <a:latin typeface="+mn-ea"/>
                <a:cs typeface="+mn-ea"/>
              </a:rPr>
              <a:t>，欲通过实验来判断它是传入神经还是传出神经：将该神经从中间剪断</a:t>
            </a:r>
            <a:r>
              <a:rPr lang="en-US" altLang="zh-CN">
                <a:latin typeface="+mn-ea"/>
                <a:cs typeface="+mn-ea"/>
              </a:rPr>
              <a:t>(</a:t>
            </a:r>
            <a:r>
              <a:rPr lang="zh-CN" altLang="en-US">
                <a:latin typeface="+mn-ea"/>
                <a:cs typeface="+mn-ea"/>
              </a:rPr>
              <a:t>如图所示</a:t>
            </a:r>
            <a:r>
              <a:rPr lang="en-US" altLang="zh-CN">
                <a:latin typeface="+mn-ea"/>
                <a:cs typeface="+mn-ea"/>
              </a:rPr>
              <a:t>)</a:t>
            </a:r>
            <a:r>
              <a:rPr lang="zh-CN" altLang="en-US">
                <a:latin typeface="+mn-ea"/>
                <a:cs typeface="+mn-ea"/>
              </a:rPr>
              <a:t>，并进行相关实验操作，以肌肉为观察指标进行实验探究。</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r>
              <a:rPr lang="en-US" altLang="zh-CN" sz="1600">
                <a:latin typeface="楷体" panose="02010609060101010101" charset="-122"/>
                <a:ea typeface="楷体" panose="02010609060101010101" charset="-122"/>
                <a:cs typeface="楷体" panose="02010609060101010101" charset="-122"/>
              </a:rPr>
              <a:t>                        </a:t>
            </a:r>
            <a:endParaRPr lang="en-US" altLang="zh-CN" sz="1600">
              <a:latin typeface="楷体" panose="02010609060101010101" charset="-122"/>
              <a:ea typeface="楷体" panose="02010609060101010101" charset="-122"/>
              <a:cs typeface="楷体" panose="02010609060101010101" charset="-122"/>
            </a:endParaRPr>
          </a:p>
          <a:p>
            <a:pPr marL="0" indent="0" defTabSz="266700">
              <a:spcBef>
                <a:spcPct val="0"/>
              </a:spcBef>
              <a:spcAft>
                <a:spcPct val="0"/>
              </a:spcAft>
            </a:pPr>
            <a:endParaRPr lang="en-US" altLang="zh-CN" sz="1600">
              <a:latin typeface="楷体" panose="02010609060101010101" charset="-122"/>
              <a:ea typeface="楷体" panose="02010609060101010101" charset="-122"/>
              <a:cs typeface="楷体" panose="02010609060101010101" charset="-122"/>
            </a:endParaRPr>
          </a:p>
          <a:p>
            <a:pPr marL="0" indent="0" defTabSz="266700">
              <a:spcBef>
                <a:spcPct val="0"/>
              </a:spcBef>
              <a:spcAft>
                <a:spcPct val="0"/>
              </a:spcAft>
            </a:pPr>
            <a:endParaRPr lang="zh-CN" altLang="en-US" sz="1600">
              <a:latin typeface="楷体" panose="02010609060101010101" charset="-122"/>
              <a:ea typeface="楷体" panose="02010609060101010101" charset="-122"/>
              <a:cs typeface="楷体" panose="02010609060101010101" charset="-122"/>
            </a:endParaRPr>
          </a:p>
          <a:p>
            <a:pPr marL="0" indent="0" defTabSz="266700">
              <a:spcBef>
                <a:spcPct val="0"/>
              </a:spcBef>
              <a:spcAft>
                <a:spcPct val="0"/>
              </a:spcAft>
            </a:pPr>
            <a:r>
              <a:rPr lang="en-US" altLang="zh-CN" sz="1600">
                <a:latin typeface="楷体" panose="02010609060101010101" charset="-122"/>
                <a:ea typeface="楷体" panose="02010609060101010101" charset="-122"/>
                <a:cs typeface="楷体" panose="02010609060101010101" charset="-122"/>
              </a:rPr>
              <a:t>         </a:t>
            </a:r>
            <a:endParaRPr lang="en-US" altLang="zh-CN" sz="1600">
              <a:latin typeface="楷体" panose="02010609060101010101" charset="-122"/>
              <a:ea typeface="楷体" panose="02010609060101010101" charset="-122"/>
              <a:cs typeface="楷体" panose="02010609060101010101" charset="-122"/>
            </a:endParaRPr>
          </a:p>
          <a:p>
            <a:pPr marL="0" indent="0" defTabSz="266700">
              <a:spcBef>
                <a:spcPct val="0"/>
              </a:spcBef>
              <a:spcAft>
                <a:spcPct val="0"/>
              </a:spcAft>
            </a:pPr>
            <a:endParaRPr lang="en-US" altLang="zh-CN" sz="1600">
              <a:latin typeface="楷体" panose="02010609060101010101" charset="-122"/>
              <a:ea typeface="楷体" panose="02010609060101010101" charset="-122"/>
              <a:cs typeface="楷体" panose="02010609060101010101" charset="-122"/>
            </a:endParaRPr>
          </a:p>
          <a:p>
            <a:pPr marL="0" indent="0" defTabSz="266700">
              <a:spcBef>
                <a:spcPct val="0"/>
              </a:spcBef>
              <a:spcAft>
                <a:spcPct val="0"/>
              </a:spcAft>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注</a:t>
            </a:r>
            <a:r>
              <a:rPr lang="en-US" altLang="zh-CN" sz="1600">
                <a:latin typeface="楷体" panose="02010609060101010101" charset="-122"/>
                <a:ea typeface="楷体" panose="02010609060101010101" charset="-122"/>
                <a:cs typeface="楷体" panose="02010609060101010101" charset="-122"/>
              </a:rPr>
              <a:t>:a</a:t>
            </a:r>
            <a:r>
              <a:rPr lang="zh-CN" altLang="en-US" sz="1600">
                <a:latin typeface="楷体" panose="02010609060101010101" charset="-122"/>
                <a:ea typeface="楷体" panose="02010609060101010101" charset="-122"/>
                <a:cs typeface="楷体" panose="02010609060101010101" charset="-122"/>
              </a:rPr>
              <a:t>点在远离中枢部位</a:t>
            </a:r>
            <a:r>
              <a:rPr lang="en-US" altLang="zh-CN" sz="1600">
                <a:latin typeface="楷体" panose="02010609060101010101" charset="-122"/>
                <a:ea typeface="楷体" panose="02010609060101010101" charset="-122"/>
                <a:cs typeface="楷体" panose="02010609060101010101" charset="-122"/>
              </a:rPr>
              <a:t>,</a:t>
            </a:r>
            <a:endParaRPr lang="en-US" altLang="zh-CN" sz="1600">
              <a:latin typeface="楷体" panose="02010609060101010101" charset="-122"/>
              <a:ea typeface="楷体" panose="02010609060101010101" charset="-122"/>
              <a:cs typeface="楷体" panose="02010609060101010101" charset="-122"/>
            </a:endParaRPr>
          </a:p>
          <a:p>
            <a:pPr marL="0" indent="0" defTabSz="266700">
              <a:spcBef>
                <a:spcPct val="0"/>
              </a:spcBef>
              <a:spcAft>
                <a:spcPct val="0"/>
              </a:spcAft>
            </a:pPr>
            <a:r>
              <a:rPr lang="en-US" altLang="zh-CN" sz="1600">
                <a:latin typeface="楷体" panose="02010609060101010101" charset="-122"/>
                <a:ea typeface="楷体" panose="02010609060101010101" charset="-122"/>
                <a:cs typeface="楷体" panose="02010609060101010101" charset="-122"/>
              </a:rPr>
              <a:t>         b</a:t>
            </a:r>
            <a:r>
              <a:rPr lang="zh-CN" altLang="en-US" sz="1600">
                <a:latin typeface="楷体" panose="02010609060101010101" charset="-122"/>
                <a:ea typeface="楷体" panose="02010609060101010101" charset="-122"/>
                <a:cs typeface="楷体" panose="02010609060101010101" charset="-122"/>
              </a:rPr>
              <a:t>点在靠近中枢部位。</a:t>
            </a:r>
            <a:endParaRPr lang="zh-CN" altLang="en-US">
              <a:latin typeface="+mn-ea"/>
              <a:cs typeface="+mn-ea"/>
            </a:endParaRPr>
          </a:p>
          <a:p>
            <a:pPr marL="0" indent="0" defTabSz="266700">
              <a:spcBef>
                <a:spcPct val="0"/>
              </a:spcBef>
              <a:spcAft>
                <a:spcPct val="0"/>
              </a:spcAft>
            </a:pP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675005" y="108902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pic>
        <p:nvPicPr>
          <p:cNvPr id="315" name="image303.jpeg"/>
          <p:cNvPicPr>
            <a:picLocks noChangeAspect="1"/>
          </p:cNvPicPr>
          <p:nvPr/>
        </p:nvPicPr>
        <p:blipFill>
          <a:blip r:embed="rId3"/>
          <a:stretch>
            <a:fillRect/>
          </a:stretch>
        </p:blipFill>
        <p:spPr>
          <a:xfrm>
            <a:off x="675005" y="2922270"/>
            <a:ext cx="3645535" cy="1191260"/>
          </a:xfrm>
          <a:prstGeom prst="rect">
            <a:avLst/>
          </a:prstGeom>
        </p:spPr>
      </p:pic>
      <p:sp>
        <p:nvSpPr>
          <p:cNvPr id="2" name="文本框 1"/>
          <p:cNvSpPr txBox="1"/>
          <p:nvPr/>
        </p:nvSpPr>
        <p:spPr>
          <a:xfrm>
            <a:off x="4554855" y="2590165"/>
            <a:ext cx="6970395" cy="167830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请完善该实验思路</a:t>
            </a:r>
            <a:r>
              <a:rPr lang="en-US" altLang="zh-CN">
                <a:latin typeface="+mn-ea"/>
                <a:cs typeface="+mn-ea"/>
              </a:rPr>
              <a:t>,</a:t>
            </a:r>
            <a:r>
              <a:rPr lang="zh-CN" altLang="en-US">
                <a:latin typeface="+mn-ea"/>
                <a:cs typeface="+mn-ea"/>
              </a:rPr>
              <a:t>并预期实验结果和结论：</a:t>
            </a:r>
            <a:endParaRPr lang="en-US" altLang="zh-CN">
              <a:latin typeface="+mn-ea"/>
              <a:cs typeface="+mn-ea"/>
            </a:endParaRPr>
          </a:p>
          <a:p>
            <a:pPr indent="0" defTabSz="266700" fontAlgn="auto">
              <a:lnSpc>
                <a:spcPct val="150000"/>
              </a:lnSpc>
              <a:spcBef>
                <a:spcPct val="0"/>
              </a:spcBef>
              <a:spcAft>
                <a:spcPct val="0"/>
              </a:spcAft>
            </a:pPr>
            <a:r>
              <a:rPr lang="en-US" altLang="zh-CN">
                <a:latin typeface="+mn-ea"/>
                <a:cs typeface="+mn-ea"/>
              </a:rPr>
              <a:t>(1)</a:t>
            </a:r>
            <a:r>
              <a:rPr lang="zh-CN" altLang="en-US">
                <a:latin typeface="+mn-ea"/>
                <a:cs typeface="+mn-ea"/>
              </a:rPr>
              <a:t>实验思路</a:t>
            </a:r>
            <a:r>
              <a:rPr lang="en-US" altLang="zh-CN">
                <a:latin typeface="+mn-ea"/>
                <a:cs typeface="+mn-ea"/>
              </a:rPr>
              <a:t>:</a:t>
            </a:r>
            <a:r>
              <a:rPr lang="zh-CN" altLang="en-US">
                <a:latin typeface="+mn-ea"/>
                <a:cs typeface="+mn-ea"/>
              </a:rPr>
              <a:t>将该神经从图中所示部位剪断以后，</a:t>
            </a:r>
            <a:r>
              <a:rPr lang="en-US" altLang="zh-CN" u="sng">
                <a:solidFill>
                  <a:schemeClr val="tx1"/>
                </a:solidFill>
                <a:uFillTx/>
                <a:latin typeface="+中文正文" charset="0"/>
                <a:cs typeface="+mn-ea"/>
              </a:rPr>
              <a:t>                                                   </a:t>
            </a:r>
            <a:r>
              <a:rPr lang="en-US" altLang="zh-CN">
                <a:latin typeface="+mn-ea"/>
                <a:cs typeface="+mn-ea"/>
              </a:rPr>
              <a:t> </a:t>
            </a:r>
            <a:r>
              <a:rPr lang="zh-CN" altLang="en-US">
                <a:latin typeface="+mn-ea"/>
                <a:cs typeface="+mn-ea"/>
              </a:rPr>
              <a:t>。</a:t>
            </a:r>
            <a:endParaRPr lang="zh-CN" altLang="en-US">
              <a:latin typeface="+mn-ea"/>
              <a:cs typeface="+mn-ea"/>
            </a:endParaRPr>
          </a:p>
          <a:p>
            <a:pPr indent="0" defTabSz="266700" fontAlgn="auto">
              <a:lnSpc>
                <a:spcPct val="150000"/>
              </a:lnSpc>
              <a:spcBef>
                <a:spcPct val="0"/>
              </a:spcBef>
              <a:spcAft>
                <a:spcPct val="0"/>
              </a:spcAft>
            </a:pPr>
            <a:r>
              <a:rPr lang="en-US" altLang="zh-CN">
                <a:latin typeface="+mn-ea"/>
                <a:cs typeface="+mn-ea"/>
              </a:rPr>
              <a:t>(2)</a:t>
            </a:r>
            <a:r>
              <a:rPr lang="zh-CN" altLang="en-US">
                <a:latin typeface="+mn-ea"/>
                <a:cs typeface="+mn-ea"/>
              </a:rPr>
              <a:t>预期结果</a:t>
            </a:r>
            <a:r>
              <a:rPr lang="en-US" altLang="zh-CN">
                <a:latin typeface="+mn-ea"/>
                <a:cs typeface="+mn-ea"/>
              </a:rPr>
              <a:t>:</a:t>
            </a:r>
            <a:endParaRPr lang="en-US" altLang="zh-CN">
              <a:latin typeface="+mn-ea"/>
              <a:cs typeface="+mn-ea"/>
            </a:endParaRPr>
          </a:p>
          <a:p>
            <a:pPr indent="0" defTabSz="266700" fontAlgn="auto">
              <a:lnSpc>
                <a:spcPct val="150000"/>
              </a:lnSpc>
              <a:spcBef>
                <a:spcPct val="0"/>
              </a:spcBef>
              <a:spcAft>
                <a:spcPct val="0"/>
              </a:spcAft>
            </a:pPr>
            <a:r>
              <a:rPr lang="en-US" altLang="en-US">
                <a:latin typeface="+mn-ea"/>
                <a:cs typeface="+mn-ea"/>
              </a:rPr>
              <a:t>①</a:t>
            </a:r>
            <a:r>
              <a:rPr lang="en-US" altLang="zh-CN" u="sng">
                <a:solidFill>
                  <a:schemeClr val="tx1"/>
                </a:solidFill>
                <a:uFillTx/>
                <a:latin typeface="+中文正文" charset="0"/>
                <a:cs typeface="+mn-ea"/>
              </a:rPr>
              <a:t>	</a:t>
            </a:r>
            <a:r>
              <a:rPr lang="zh-CN" altLang="en-US" u="sng">
                <a:solidFill>
                  <a:schemeClr val="tx1"/>
                </a:solidFill>
                <a:uFillTx/>
                <a:latin typeface="+中文正文" charset="0"/>
                <a:cs typeface="+mn-ea"/>
              </a:rPr>
              <a:t>　</a:t>
            </a:r>
            <a:r>
              <a:rPr lang="en-US" altLang="zh-CN" u="sng">
                <a:solidFill>
                  <a:schemeClr val="tx1"/>
                </a:solidFill>
                <a:uFillTx/>
                <a:latin typeface="+中文正文" charset="0"/>
                <a:cs typeface="+mn-ea"/>
              </a:rPr>
              <a:t>                                                  </a:t>
            </a:r>
            <a:r>
              <a:rPr lang="zh-CN" altLang="en-US">
                <a:latin typeface="+mn-ea"/>
                <a:cs typeface="+mn-ea"/>
              </a:rPr>
              <a:t>，则该神经为传入神经；</a:t>
            </a:r>
            <a:endParaRPr lang="en-US" altLang="zh-CN">
              <a:latin typeface="+mn-ea"/>
              <a:cs typeface="+mn-ea"/>
            </a:endParaRPr>
          </a:p>
          <a:p>
            <a:pPr indent="0" defTabSz="266700" fontAlgn="auto">
              <a:lnSpc>
                <a:spcPct val="150000"/>
              </a:lnSpc>
              <a:spcBef>
                <a:spcPct val="0"/>
              </a:spcBef>
              <a:spcAft>
                <a:spcPct val="0"/>
              </a:spcAft>
            </a:pPr>
            <a:r>
              <a:rPr lang="en-US" altLang="en-US">
                <a:latin typeface="+mn-ea"/>
                <a:cs typeface="+mn-ea"/>
              </a:rPr>
              <a:t>②</a:t>
            </a:r>
            <a:r>
              <a:rPr lang="en-US" altLang="zh-CN">
                <a:latin typeface="+mn-ea"/>
                <a:cs typeface="+mn-ea"/>
              </a:rPr>
              <a:t>	</a:t>
            </a:r>
            <a:r>
              <a:rPr lang="en-US" altLang="zh-CN" u="sng">
                <a:uFillTx/>
                <a:latin typeface="+中文正文" charset="0"/>
                <a:cs typeface="+mn-ea"/>
              </a:rPr>
              <a:t>　                                                  </a:t>
            </a:r>
            <a:r>
              <a:rPr lang="zh-CN" altLang="en-US">
                <a:latin typeface="+mn-ea"/>
                <a:cs typeface="+mn-ea"/>
              </a:rPr>
              <a:t>，则该神经为传出神经。</a:t>
            </a:r>
            <a:endParaRPr lang="zh-CN" altLang="en-US">
              <a:latin typeface="+mn-ea"/>
              <a:cs typeface="+mn-ea"/>
            </a:endParaRPr>
          </a:p>
          <a:p>
            <a:pPr marL="0" indent="0" defTabSz="266700">
              <a:spcBef>
                <a:spcPct val="0"/>
              </a:spcBef>
              <a:spcAft>
                <a:spcPct val="0"/>
              </a:spcAft>
            </a:pPr>
            <a:r>
              <a:rPr lang="en-US" altLang="zh-CN">
                <a:latin typeface="+mn-ea"/>
                <a:cs typeface="+mn-ea"/>
              </a:rPr>
              <a:t>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9" name="文本框 8"/>
          <p:cNvSpPr txBox="1"/>
          <p:nvPr/>
        </p:nvSpPr>
        <p:spPr>
          <a:xfrm>
            <a:off x="5105400" y="3429000"/>
            <a:ext cx="4248150" cy="457200"/>
          </a:xfrm>
          <a:prstGeom prst="rect">
            <a:avLst/>
          </a:prstGeom>
          <a:noFill/>
        </p:spPr>
        <p:txBody>
          <a:bodyPr wrap="square" rtlCol="0">
            <a:noAutofit/>
          </a:bodyPr>
          <a:p>
            <a:r>
              <a:rPr lang="zh-CN" altLang="en-US">
                <a:solidFill>
                  <a:srgbClr val="FF0000"/>
                </a:solidFill>
              </a:rPr>
              <a:t>分别刺激</a:t>
            </a:r>
            <a:r>
              <a:rPr lang="en-US" altLang="zh-CN">
                <a:solidFill>
                  <a:srgbClr val="FF0000"/>
                </a:solidFill>
              </a:rPr>
              <a:t>a</a:t>
            </a:r>
            <a:r>
              <a:rPr lang="zh-CN" altLang="en-US">
                <a:solidFill>
                  <a:srgbClr val="FF0000"/>
                </a:solidFill>
              </a:rPr>
              <a:t>点和</a:t>
            </a:r>
            <a:r>
              <a:rPr lang="en-US" altLang="zh-CN">
                <a:solidFill>
                  <a:srgbClr val="FF0000"/>
                </a:solidFill>
              </a:rPr>
              <a:t>b</a:t>
            </a:r>
            <a:r>
              <a:rPr lang="zh-CN" altLang="en-US">
                <a:solidFill>
                  <a:srgbClr val="FF0000"/>
                </a:solidFill>
              </a:rPr>
              <a:t>点</a:t>
            </a:r>
            <a:r>
              <a:rPr lang="en-US" altLang="zh-CN">
                <a:solidFill>
                  <a:srgbClr val="FF0000"/>
                </a:solidFill>
              </a:rPr>
              <a:t>,</a:t>
            </a:r>
            <a:r>
              <a:rPr lang="zh-CN" altLang="en-US">
                <a:solidFill>
                  <a:srgbClr val="FF0000"/>
                </a:solidFill>
              </a:rPr>
              <a:t>并观察肌肉是否收缩</a:t>
            </a:r>
            <a:endParaRPr lang="zh-CN" altLang="en-US">
              <a:solidFill>
                <a:srgbClr val="FF0000"/>
              </a:solidFill>
            </a:endParaRPr>
          </a:p>
          <a:p>
            <a:endParaRPr lang="en-US" altLang="zh-CN">
              <a:solidFill>
                <a:srgbClr val="FF0000"/>
              </a:solidFill>
            </a:endParaRPr>
          </a:p>
        </p:txBody>
      </p:sp>
      <p:sp>
        <p:nvSpPr>
          <p:cNvPr id="3" name="文本框 2"/>
          <p:cNvSpPr txBox="1"/>
          <p:nvPr/>
        </p:nvSpPr>
        <p:spPr>
          <a:xfrm>
            <a:off x="4853305" y="4268470"/>
            <a:ext cx="4500245" cy="438150"/>
          </a:xfrm>
          <a:prstGeom prst="rect">
            <a:avLst/>
          </a:prstGeom>
          <a:noFill/>
        </p:spPr>
        <p:txBody>
          <a:bodyPr wrap="square" rtlCol="0">
            <a:noAutofit/>
          </a:bodyPr>
          <a:p>
            <a:r>
              <a:rPr lang="zh-CN" altLang="en-US">
                <a:solidFill>
                  <a:srgbClr val="FF0000"/>
                </a:solidFill>
              </a:rPr>
              <a:t>若刺激</a:t>
            </a:r>
            <a:r>
              <a:rPr lang="en-US" altLang="zh-CN">
                <a:solidFill>
                  <a:srgbClr val="FF0000"/>
                </a:solidFill>
              </a:rPr>
              <a:t>a</a:t>
            </a:r>
            <a:r>
              <a:rPr lang="zh-CN" altLang="en-US">
                <a:solidFill>
                  <a:srgbClr val="FF0000"/>
                </a:solidFill>
              </a:rPr>
              <a:t>点肌肉不收缩</a:t>
            </a:r>
            <a:r>
              <a:rPr lang="en-US" altLang="zh-CN">
                <a:solidFill>
                  <a:srgbClr val="FF0000"/>
                </a:solidFill>
              </a:rPr>
              <a:t>,</a:t>
            </a:r>
            <a:r>
              <a:rPr lang="zh-CN" altLang="en-US">
                <a:solidFill>
                  <a:srgbClr val="FF0000"/>
                </a:solidFill>
              </a:rPr>
              <a:t>刺激</a:t>
            </a:r>
            <a:r>
              <a:rPr lang="en-US" altLang="zh-CN">
                <a:solidFill>
                  <a:srgbClr val="FF0000"/>
                </a:solidFill>
              </a:rPr>
              <a:t>b</a:t>
            </a:r>
            <a:r>
              <a:rPr lang="zh-CN" altLang="en-US">
                <a:solidFill>
                  <a:srgbClr val="FF0000"/>
                </a:solidFill>
              </a:rPr>
              <a:t>点肌肉收缩</a:t>
            </a:r>
            <a:r>
              <a:rPr lang="en-US" altLang="zh-CN">
                <a:solidFill>
                  <a:srgbClr val="FF0000"/>
                </a:solidFill>
              </a:rPr>
              <a:t>  </a:t>
            </a:r>
            <a:endParaRPr lang="en-US" altLang="zh-CN">
              <a:solidFill>
                <a:srgbClr val="FF0000"/>
              </a:solidFill>
            </a:endParaRPr>
          </a:p>
        </p:txBody>
      </p:sp>
      <p:sp>
        <p:nvSpPr>
          <p:cNvPr id="5" name="文本框 4"/>
          <p:cNvSpPr txBox="1"/>
          <p:nvPr/>
        </p:nvSpPr>
        <p:spPr>
          <a:xfrm>
            <a:off x="4911725" y="5088890"/>
            <a:ext cx="4500245" cy="438150"/>
          </a:xfrm>
          <a:prstGeom prst="rect">
            <a:avLst/>
          </a:prstGeom>
          <a:noFill/>
        </p:spPr>
        <p:txBody>
          <a:bodyPr wrap="square" rtlCol="0">
            <a:noAutofit/>
          </a:bodyPr>
          <a:p>
            <a:r>
              <a:rPr lang="zh-CN" altLang="en-US">
                <a:solidFill>
                  <a:srgbClr val="FF0000"/>
                </a:solidFill>
              </a:rPr>
              <a:t>若刺激</a:t>
            </a:r>
            <a:r>
              <a:rPr lang="en-US" altLang="zh-CN">
                <a:solidFill>
                  <a:srgbClr val="FF0000"/>
                </a:solidFill>
              </a:rPr>
              <a:t>a</a:t>
            </a:r>
            <a:r>
              <a:rPr lang="zh-CN" altLang="en-US">
                <a:solidFill>
                  <a:srgbClr val="FF0000"/>
                </a:solidFill>
              </a:rPr>
              <a:t>点肌肉收缩</a:t>
            </a:r>
            <a:r>
              <a:rPr lang="en-US" altLang="zh-CN">
                <a:solidFill>
                  <a:srgbClr val="FF0000"/>
                </a:solidFill>
              </a:rPr>
              <a:t>,</a:t>
            </a:r>
            <a:r>
              <a:rPr lang="zh-CN" altLang="en-US">
                <a:solidFill>
                  <a:srgbClr val="FF0000"/>
                </a:solidFill>
              </a:rPr>
              <a:t>刺激</a:t>
            </a:r>
            <a:r>
              <a:rPr lang="en-US" altLang="zh-CN">
                <a:solidFill>
                  <a:srgbClr val="FF0000"/>
                </a:solidFill>
              </a:rPr>
              <a:t>b</a:t>
            </a:r>
            <a:r>
              <a:rPr lang="zh-CN" altLang="en-US">
                <a:solidFill>
                  <a:srgbClr val="FF0000"/>
                </a:solidFill>
              </a:rPr>
              <a:t>点肌肉不收缩</a:t>
            </a:r>
            <a:r>
              <a:rPr lang="en-US" altLang="zh-CN">
                <a:solidFill>
                  <a:srgbClr val="FF0000"/>
                </a:solidFill>
              </a:rPr>
              <a:t>  </a:t>
            </a:r>
            <a:endParaRPr lang="en-US" altLang="zh-CN">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3" grpId="0"/>
      <p:bldP spid="3" grpId="1"/>
      <p:bldP spid="5" grpId="0"/>
      <p:bldP spid="5"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1294</Words>
  <Application>WPS 演示</Application>
  <PresentationFormat>宽屏</PresentationFormat>
  <Paragraphs>112</Paragraphs>
  <Slides>8</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vt:i4>
      </vt:variant>
    </vt:vector>
  </HeadingPairs>
  <TitlesOfParts>
    <vt:vector size="21" baseType="lpstr">
      <vt:lpstr>Arial</vt:lpstr>
      <vt:lpstr>宋体</vt:lpstr>
      <vt:lpstr>Wingdings</vt:lpstr>
      <vt:lpstr>Wingdings</vt:lpstr>
      <vt:lpstr>黑体</vt:lpstr>
      <vt:lpstr>楷体</vt:lpstr>
      <vt:lpstr>+中文标题</vt:lpstr>
      <vt:lpstr>Segoe Print</vt:lpstr>
      <vt:lpstr>+中文正文</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212</cp:revision>
  <dcterms:created xsi:type="dcterms:W3CDTF">2019-06-19T02:08:00Z</dcterms:created>
  <dcterms:modified xsi:type="dcterms:W3CDTF">2025-04-14T06:35:15Z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3BE246E645D24CA2BE85D7783A53F320_13</vt:lpwstr>
  </property>
</Properties>
</file>