
<file path=[Content_Types].xml><?xml version="1.0" encoding="utf-8"?>
<Types xmlns="http://schemas.openxmlformats.org/package/2006/content-types">
  <Default Extension="png" ContentType="image/pn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7" r:id="rId3"/>
    <p:sldId id="258" r:id="rId4"/>
    <p:sldId id="259" r:id="rId5"/>
    <p:sldId id="260" r:id="rId6"/>
    <p:sldId id="261" r:id="rId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5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99" d="100"/>
          <a:sy n="99" d="100"/>
        </p:scale>
        <p:origin x="84" y="582"/>
      </p:cViewPr>
      <p:guideLst>
        <p:guide orient="horz" pos="2195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tags" Target="../tags/tag62.xml"/><Relationship Id="rId16" Type="http://schemas.openxmlformats.org/officeDocument/2006/relationships/tags" Target="../tags/tag61.xml"/><Relationship Id="rId15" Type="http://schemas.openxmlformats.org/officeDocument/2006/relationships/tags" Target="../tags/tag60.xml"/><Relationship Id="rId14" Type="http://schemas.openxmlformats.org/officeDocument/2006/relationships/tags" Target="../tags/tag59.xml"/><Relationship Id="rId13" Type="http://schemas.openxmlformats.org/officeDocument/2006/relationships/tags" Target="../tags/tag58.xml"/><Relationship Id="rId12" Type="http://schemas.openxmlformats.org/officeDocument/2006/relationships/tags" Target="../tags/tag57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3.xml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64.xml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65.xml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tags" Target="../tags/tag66.xml"/><Relationship Id="rId4" Type="http://schemas.openxmlformats.org/officeDocument/2006/relationships/image" Target="../media/image6.tiff"/><Relationship Id="rId3" Type="http://schemas.openxmlformats.org/officeDocument/2006/relationships/image" Target="../media/image5.tiff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ags" Target="../tags/tag67.xml"/><Relationship Id="rId3" Type="http://schemas.openxmlformats.org/officeDocument/2006/relationships/image" Target="../media/image7.tiff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3064510" y="5486400"/>
            <a:ext cx="606361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 algn="ctr" fontAlgn="auto">
              <a:lnSpc>
                <a:spcPct val="150000"/>
              </a:lnSpc>
            </a:pPr>
            <a:r>
              <a:rPr lang="zh-CN" altLang="en-US" sz="2400" b="1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高中生物学</a:t>
            </a:r>
            <a:r>
              <a:rPr lang="en-US" altLang="zh-CN" sz="2400" b="1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  <a:r>
              <a:rPr lang="zh-CN" altLang="en-US" sz="2400" b="1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选择性必修</a:t>
            </a:r>
            <a:r>
              <a:rPr lang="en-US" altLang="zh-CN" sz="2400" b="1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1 </a:t>
            </a:r>
            <a:r>
              <a:rPr lang="zh-CN" altLang="en-US" sz="2400" b="1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稳态与调节</a:t>
            </a:r>
            <a:endParaRPr lang="zh-CN" altLang="en-US" sz="2400" b="1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4419600" y="1447800"/>
            <a:ext cx="335280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5400" b="1">
                <a:solidFill>
                  <a:srgbClr val="FFFF00"/>
                </a:solidFill>
                <a:effectLst/>
              </a:rPr>
              <a:t>大招攻略</a:t>
            </a:r>
            <a:endParaRPr lang="en-US" altLang="zh-CN" sz="5400" b="1">
              <a:solidFill>
                <a:srgbClr val="FFFF00"/>
              </a:solidFill>
              <a:effectLst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522220" y="2841625"/>
            <a:ext cx="9220835" cy="14452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400" b="1">
                <a:solidFill>
                  <a:schemeClr val="bg1"/>
                </a:solidFill>
                <a:effectLst/>
              </a:rPr>
              <a:t> “</a:t>
            </a:r>
            <a:r>
              <a:rPr lang="zh-CN" altLang="en-US" sz="4400" b="1">
                <a:solidFill>
                  <a:schemeClr val="bg1"/>
                </a:solidFill>
                <a:effectLst/>
              </a:rPr>
              <a:t>更快、更高、更强</a:t>
            </a:r>
            <a:r>
              <a:rPr lang="en-US" altLang="zh-CN" sz="4400" b="1">
                <a:solidFill>
                  <a:schemeClr val="bg1"/>
                </a:solidFill>
                <a:effectLst/>
              </a:rPr>
              <a:t>”——</a:t>
            </a:r>
            <a:r>
              <a:rPr lang="zh-CN" altLang="en-US" sz="4400" b="1">
                <a:solidFill>
                  <a:schemeClr val="bg1"/>
                </a:solidFill>
                <a:effectLst/>
              </a:rPr>
              <a:t>利</a:t>
            </a:r>
            <a:endParaRPr lang="zh-CN" altLang="en-US" sz="4400" b="1">
              <a:solidFill>
                <a:schemeClr val="bg1"/>
              </a:solidFill>
              <a:effectLst/>
            </a:endParaRPr>
          </a:p>
          <a:p>
            <a:r>
              <a:rPr lang="zh-CN" altLang="en-US" sz="4400" b="1">
                <a:solidFill>
                  <a:schemeClr val="bg1"/>
                </a:solidFill>
                <a:effectLst/>
              </a:rPr>
              <a:t>用二次免疫的特点分析曲线图</a:t>
            </a:r>
            <a:endParaRPr lang="zh-CN" altLang="en-US" sz="4400" b="1">
              <a:solidFill>
                <a:schemeClr val="bg1"/>
              </a:solidFill>
              <a:effectLst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3478530" y="2767965"/>
            <a:ext cx="5080000" cy="506730"/>
          </a:xfrm>
          <a:prstGeom prst="rect">
            <a:avLst/>
          </a:prstGeom>
        </p:spPr>
        <p:txBody>
          <a:bodyPr>
            <a:spAutoFit/>
          </a:bodyPr>
          <a:p>
            <a:pPr indent="0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>
                <a:latin typeface="+mn-ea"/>
                <a:cs typeface="+mn-ea"/>
              </a:rPr>
              <a:t>本攻略讲解利用二次免疫的特点分析相关曲线。</a:t>
            </a:r>
            <a:endParaRPr lang="zh-CN" altLang="en-US">
              <a:latin typeface="+mn-ea"/>
              <a:cs typeface="+mn-ea"/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596900" y="338455"/>
            <a:ext cx="1517650" cy="548640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lvl="0" algn="dist">
              <a:lnSpc>
                <a:spcPct val="100000"/>
              </a:lnSpc>
            </a:pPr>
            <a:r>
              <a:rPr lang="zh-CN" altLang="en-US" sz="2000" b="1">
                <a:solidFill>
                  <a:schemeClr val="tx1"/>
                </a:solidFill>
              </a:rPr>
              <a:t>攻略识别</a:t>
            </a:r>
            <a:endParaRPr lang="en-US" altLang="zh-CN" sz="2000" b="1">
              <a:solidFill>
                <a:schemeClr val="tx1"/>
              </a:solidFill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6" name="图片 5"/>
          <p:cNvPicPr/>
          <p:nvPr/>
        </p:nvPicPr>
        <p:blipFill>
          <a:blip r:embed="rId2"/>
          <a:stretch>
            <a:fillRect/>
          </a:stretch>
        </p:blipFill>
        <p:spPr>
          <a:xfrm>
            <a:off x="5948204" y="3389154"/>
            <a:ext cx="38417" cy="257492"/>
          </a:xfrm>
          <a:prstGeom prst="rect">
            <a:avLst/>
          </a:prstGeom>
        </p:spPr>
      </p:pic>
      <p:sp>
        <p:nvSpPr>
          <p:cNvPr id="10" name="椭圆 9"/>
          <p:cNvSpPr/>
          <p:nvPr/>
        </p:nvSpPr>
        <p:spPr>
          <a:xfrm>
            <a:off x="596900" y="1922780"/>
            <a:ext cx="535305" cy="535305"/>
          </a:xfrm>
          <a:prstGeom prst="ellipse">
            <a:avLst/>
          </a:prstGeom>
          <a:solidFill>
            <a:srgbClr val="00A0AF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b="1"/>
              <a:t>一</a:t>
            </a:r>
            <a:endParaRPr lang="zh-CN" altLang="en-US" b="1"/>
          </a:p>
        </p:txBody>
      </p:sp>
      <p:sp>
        <p:nvSpPr>
          <p:cNvPr id="11" name="文本框 10"/>
          <p:cNvSpPr txBox="1"/>
          <p:nvPr/>
        </p:nvSpPr>
        <p:spPr>
          <a:xfrm>
            <a:off x="1189990" y="1988820"/>
            <a:ext cx="909066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algn="l" defTabSz="266700">
              <a:buClrTx/>
              <a:buSzTx/>
              <a:buFontTx/>
            </a:pPr>
            <a:r>
              <a:rPr lang="zh-CN" altLang="en-US" sz="2400" b="1">
                <a:uFillTx/>
                <a:latin typeface="+mn-ea"/>
                <a:sym typeface="+mn-ea"/>
              </a:rPr>
              <a:t>结合二次免疫的特点解读纵轴为体内抗体浓度的曲线图</a:t>
            </a:r>
            <a:endParaRPr lang="zh-CN" altLang="en-US" sz="2400" b="1">
              <a:uFillTx/>
              <a:latin typeface="+mn-ea"/>
              <a:sym typeface="+mn-ea"/>
            </a:endParaRPr>
          </a:p>
        </p:txBody>
      </p:sp>
      <p:sp>
        <p:nvSpPr>
          <p:cNvPr id="12" name="圆角矩形 11"/>
          <p:cNvSpPr/>
          <p:nvPr/>
        </p:nvSpPr>
        <p:spPr>
          <a:xfrm>
            <a:off x="596900" y="338455"/>
            <a:ext cx="1517650" cy="548640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lvl="0" algn="dist">
              <a:lnSpc>
                <a:spcPct val="100000"/>
              </a:lnSpc>
            </a:pPr>
            <a:r>
              <a:rPr lang="zh-CN" altLang="en-US" sz="2000" b="1">
                <a:solidFill>
                  <a:schemeClr val="tx1"/>
                </a:solidFill>
              </a:rPr>
              <a:t>攻略解读</a:t>
            </a:r>
            <a:endParaRPr lang="en-US" altLang="zh-CN" sz="2000" b="1">
              <a:solidFill>
                <a:schemeClr val="tx1"/>
              </a:solidFill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22605" y="1000760"/>
            <a:ext cx="1133221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 fontAlgn="auto">
              <a:lnSpc>
                <a:spcPct val="150000"/>
              </a:lnSpc>
            </a:pPr>
            <a:r>
              <a:rPr lang="zh-CN" altLang="en-US"/>
              <a:t>与初次免疫对比</a:t>
            </a:r>
            <a:r>
              <a:rPr lang="en-US" altLang="zh-CN"/>
              <a:t>,</a:t>
            </a:r>
            <a:r>
              <a:rPr lang="zh-CN" altLang="en-US"/>
              <a:t>二次免疫具有反应更快、产生抗体的浓度更高以及免疫能力更强的特点。我们可以结合这三个特点解读与二次免疫有关的曲线图。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596900" y="2449195"/>
            <a:ext cx="1119568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 fontAlgn="auto">
              <a:lnSpc>
                <a:spcPct val="150000"/>
              </a:lnSpc>
            </a:pPr>
            <a:r>
              <a:rPr lang="zh-CN" altLang="en-US"/>
              <a:t>在发生二次免疫时</a:t>
            </a:r>
            <a:r>
              <a:rPr lang="en-US" altLang="zh-CN"/>
              <a:t>,</a:t>
            </a:r>
            <a:r>
              <a:rPr lang="zh-CN" altLang="en-US"/>
              <a:t>机体产生抗体的</a:t>
            </a:r>
            <a:r>
              <a:rPr lang="zh-CN" altLang="en-US" u="wavy">
                <a:solidFill>
                  <a:schemeClr val="tx1"/>
                </a:solidFill>
                <a:uFillTx/>
              </a:rPr>
              <a:t>速度更快、数量更多</a:t>
            </a:r>
            <a:r>
              <a:rPr lang="en-US" altLang="zh-CN"/>
              <a:t>,</a:t>
            </a:r>
            <a:r>
              <a:rPr lang="zh-CN" altLang="en-US"/>
              <a:t>因此与初次免疫相比</a:t>
            </a:r>
            <a:r>
              <a:rPr lang="en-US" altLang="zh-CN"/>
              <a:t>,</a:t>
            </a:r>
            <a:r>
              <a:rPr lang="zh-CN" altLang="en-US"/>
              <a:t>二次免疫能在更短的时间内产生浓度更高的抗体</a:t>
            </a:r>
            <a:r>
              <a:rPr lang="en-US" altLang="zh-CN"/>
              <a:t>,</a:t>
            </a:r>
            <a:r>
              <a:rPr lang="zh-CN" altLang="en-US"/>
              <a:t>从而使机体更快地对抗病原体。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596900" y="3304540"/>
            <a:ext cx="871855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00">
                <a:solidFill>
                  <a:srgbClr val="00A0A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【注意】体液免疫和细胞免疫都存在二次免疫的过程。体液免疫的二次免疫中,记忆B细胞增殖分化产生浆细胞,浆细胞产生抗体;细胞免疫的二次免疫中,记忆T细胞增殖分化产生细胞毒性T细胞,裂解靶细胞。</a:t>
            </a:r>
            <a:endParaRPr lang="zh-CN" altLang="en-US" sz="1600">
              <a:solidFill>
                <a:srgbClr val="00A0AF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794" name="image782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28810" y="2957830"/>
            <a:ext cx="1863090" cy="1442085"/>
          </a:xfrm>
          <a:prstGeom prst="rect">
            <a:avLst/>
          </a:prstGeom>
        </p:spPr>
      </p:pic>
      <p:sp>
        <p:nvSpPr>
          <p:cNvPr id="5" name="椭圆 4"/>
          <p:cNvSpPr/>
          <p:nvPr/>
        </p:nvSpPr>
        <p:spPr>
          <a:xfrm>
            <a:off x="596900" y="4134485"/>
            <a:ext cx="535305" cy="535305"/>
          </a:xfrm>
          <a:prstGeom prst="ellipse">
            <a:avLst/>
          </a:prstGeom>
          <a:solidFill>
            <a:srgbClr val="00A0AF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b="1"/>
              <a:t>二</a:t>
            </a:r>
            <a:endParaRPr lang="zh-CN" altLang="en-US" b="1"/>
          </a:p>
        </p:txBody>
      </p:sp>
      <p:sp>
        <p:nvSpPr>
          <p:cNvPr id="8" name="文本框 7"/>
          <p:cNvSpPr txBox="1"/>
          <p:nvPr/>
        </p:nvSpPr>
        <p:spPr>
          <a:xfrm>
            <a:off x="1189990" y="4134485"/>
            <a:ext cx="909066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algn="l" defTabSz="266700">
              <a:buClrTx/>
              <a:buSzTx/>
              <a:buFontTx/>
            </a:pPr>
            <a:r>
              <a:rPr lang="zh-CN" altLang="en-US" sz="2400" b="1">
                <a:uFillTx/>
                <a:latin typeface="+mn-ea"/>
                <a:sym typeface="+mn-ea"/>
              </a:rPr>
              <a:t>利用二次免疫的特点解读纵轴为患病程度的曲线图</a:t>
            </a:r>
            <a:endParaRPr lang="zh-CN" altLang="en-US" sz="2400" b="1">
              <a:uFillTx/>
              <a:latin typeface="+mn-ea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013710" y="4586605"/>
            <a:ext cx="8841105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 fontAlgn="auto">
              <a:lnSpc>
                <a:spcPct val="150000"/>
              </a:lnSpc>
            </a:pPr>
            <a:r>
              <a:rPr lang="zh-CN" altLang="en-US"/>
              <a:t>更快</a:t>
            </a:r>
            <a:r>
              <a:rPr lang="en-US" altLang="zh-CN"/>
              <a:t>:</a:t>
            </a:r>
            <a:r>
              <a:rPr lang="zh-CN" altLang="en-US"/>
              <a:t>二次免疫过程中</a:t>
            </a:r>
            <a:r>
              <a:rPr lang="en-US" altLang="zh-CN"/>
              <a:t>,</a:t>
            </a:r>
            <a:r>
              <a:rPr lang="zh-CN" altLang="en-US"/>
              <a:t>记忆细胞对抗原非常敏感</a:t>
            </a:r>
            <a:r>
              <a:rPr lang="en-US" altLang="zh-CN"/>
              <a:t>,</a:t>
            </a:r>
            <a:r>
              <a:rPr lang="zh-CN" altLang="en-US"/>
              <a:t>因此能迅速作出反应</a:t>
            </a:r>
            <a:r>
              <a:rPr lang="en-US" altLang="zh-CN"/>
              <a:t>——</a:t>
            </a:r>
            <a:r>
              <a:rPr lang="zh-CN" altLang="en-US"/>
              <a:t>比</a:t>
            </a:r>
            <a:r>
              <a:rPr lang="en-US" altLang="zh-CN"/>
              <a:t>B</a:t>
            </a:r>
            <a:r>
              <a:rPr lang="zh-CN" altLang="en-US"/>
              <a:t>细胞或</a:t>
            </a:r>
            <a:r>
              <a:rPr lang="en-US" altLang="zh-CN"/>
              <a:t>T</a:t>
            </a:r>
            <a:r>
              <a:rPr lang="zh-CN" altLang="en-US"/>
              <a:t>细胞反应更快。</a:t>
            </a:r>
            <a:endParaRPr lang="zh-CN" altLang="en-US"/>
          </a:p>
          <a:p>
            <a:pPr indent="0" fontAlgn="auto">
              <a:lnSpc>
                <a:spcPct val="150000"/>
              </a:lnSpc>
            </a:pPr>
            <a:r>
              <a:rPr lang="zh-CN" altLang="en-US"/>
              <a:t>更高、更强</a:t>
            </a:r>
            <a:r>
              <a:rPr lang="en-US" altLang="zh-CN"/>
              <a:t>:</a:t>
            </a:r>
            <a:r>
              <a:rPr lang="zh-CN" altLang="en-US"/>
              <a:t>二次免疫过程中</a:t>
            </a:r>
            <a:r>
              <a:rPr lang="en-US" altLang="zh-CN"/>
              <a:t>,</a:t>
            </a:r>
            <a:r>
              <a:rPr lang="zh-CN" altLang="en-US"/>
              <a:t>机体产生抗体的浓度更高</a:t>
            </a:r>
            <a:r>
              <a:rPr lang="en-US" altLang="zh-CN"/>
              <a:t>,</a:t>
            </a:r>
            <a:r>
              <a:rPr lang="zh-CN" altLang="en-US"/>
              <a:t>迅速而高效地产生免疫反应</a:t>
            </a:r>
            <a:r>
              <a:rPr lang="en-US" altLang="zh-CN"/>
              <a:t>,</a:t>
            </a:r>
            <a:r>
              <a:rPr lang="zh-CN" altLang="en-US"/>
              <a:t>从而使病程更短</a:t>
            </a:r>
            <a:r>
              <a:rPr lang="en-US" altLang="zh-CN"/>
              <a:t>,</a:t>
            </a:r>
            <a:r>
              <a:rPr lang="zh-CN" altLang="en-US"/>
              <a:t>患病程度更低。</a:t>
            </a:r>
            <a:endParaRPr lang="zh-CN" altLang="en-US"/>
          </a:p>
        </p:txBody>
      </p:sp>
      <p:pic>
        <p:nvPicPr>
          <p:cNvPr id="798" name="image786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9295" y="4760595"/>
            <a:ext cx="2270760" cy="1195070"/>
          </a:xfrm>
          <a:prstGeom prst="rect">
            <a:avLst/>
          </a:prstGeom>
        </p:spPr>
      </p:pic>
    </p:spTree>
    <p:custDataLst>
      <p:tags r:id="rId5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6" name="图片 5"/>
          <p:cNvPicPr/>
          <p:nvPr/>
        </p:nvPicPr>
        <p:blipFill>
          <a:blip r:embed="rId2"/>
          <a:stretch>
            <a:fillRect/>
          </a:stretch>
        </p:blipFill>
        <p:spPr>
          <a:xfrm>
            <a:off x="5948204" y="3389154"/>
            <a:ext cx="38417" cy="257492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539115" y="1407795"/>
            <a:ext cx="11313160" cy="949960"/>
          </a:xfrm>
          <a:prstGeom prst="rect">
            <a:avLst/>
          </a:prstGeom>
        </p:spPr>
        <p:txBody>
          <a:bodyPr wrap="square">
            <a:noAutofit/>
          </a:bodyPr>
          <a:p>
            <a:pPr marL="0" algn="l" defTabSz="266700">
              <a:lnSpc>
                <a:spcPct val="150000"/>
              </a:lnSpc>
              <a:buClrTx/>
              <a:buSzTx/>
              <a:buNone/>
            </a:pPr>
            <a:r>
              <a:rPr lang="zh-CN" altLang="en-US">
                <a:latin typeface="+mn-ea"/>
                <a:cs typeface="+mn-ea"/>
              </a:rPr>
              <a:t>人体免疫系统对维持机体健康具有重要作用。机体初次和再次感染同一种病毒后</a:t>
            </a:r>
            <a:r>
              <a:rPr lang="en-US" altLang="zh-CN">
                <a:latin typeface="+mn-ea"/>
                <a:cs typeface="+mn-ea"/>
              </a:rPr>
              <a:t>,</a:t>
            </a:r>
            <a:r>
              <a:rPr lang="zh-CN" altLang="en-US">
                <a:latin typeface="+mn-ea"/>
                <a:cs typeface="+mn-ea"/>
              </a:rPr>
              <a:t>体内特异性抗体浓度变化如图所示。回答下列问题。</a:t>
            </a:r>
            <a:endParaRPr lang="zh-CN" altLang="en-US">
              <a:latin typeface="+mn-ea"/>
              <a:cs typeface="+mn-ea"/>
            </a:endParaRPr>
          </a:p>
          <a:p>
            <a:pPr marL="0" indent="0" defTabSz="266700">
              <a:spcBef>
                <a:spcPct val="0"/>
              </a:spcBef>
              <a:spcAft>
                <a:spcPct val="0"/>
              </a:spcAft>
            </a:pPr>
            <a:endParaRPr lang="en-US" altLang="zh-CN">
              <a:latin typeface="+mn-ea"/>
              <a:cs typeface="+mn-ea"/>
            </a:endParaRPr>
          </a:p>
          <a:p>
            <a:pPr marL="0" indent="0" defTabSz="266700">
              <a:spcBef>
                <a:spcPct val="0"/>
              </a:spcBef>
              <a:spcAft>
                <a:spcPct val="0"/>
              </a:spcAft>
            </a:pPr>
            <a:endParaRPr lang="en-US" altLang="zh-CN">
              <a:latin typeface="+mn-ea"/>
              <a:cs typeface="+mn-ea"/>
            </a:endParaRPr>
          </a:p>
          <a:p>
            <a:pPr marL="0" indent="0" defTabSz="266700">
              <a:spcBef>
                <a:spcPct val="0"/>
              </a:spcBef>
              <a:spcAft>
                <a:spcPct val="0"/>
              </a:spcAft>
            </a:pPr>
            <a:endParaRPr lang="en-US" altLang="zh-CN">
              <a:latin typeface="+mn-ea"/>
              <a:cs typeface="+mn-ea"/>
            </a:endParaRPr>
          </a:p>
          <a:p>
            <a:pPr marL="0" indent="0" defTabSz="266700">
              <a:spcBef>
                <a:spcPct val="0"/>
              </a:spcBef>
              <a:spcAft>
                <a:spcPct val="0"/>
              </a:spcAft>
            </a:pPr>
            <a:endParaRPr lang="en-US" altLang="zh-CN">
              <a:latin typeface="+mn-ea"/>
              <a:cs typeface="+mn-ea"/>
            </a:endParaRPr>
          </a:p>
          <a:p>
            <a:pPr marL="0" indent="0" defTabSz="266700">
              <a:spcBef>
                <a:spcPct val="0"/>
              </a:spcBef>
              <a:spcAft>
                <a:spcPct val="0"/>
              </a:spcAft>
            </a:pPr>
            <a:endParaRPr lang="en-US" altLang="zh-CN">
              <a:latin typeface="+mn-ea"/>
              <a:cs typeface="+mn-ea"/>
            </a:endParaRPr>
          </a:p>
          <a:p>
            <a:pPr marL="0" indent="0" defTabSz="266700">
              <a:spcBef>
                <a:spcPct val="0"/>
              </a:spcBef>
              <a:spcAft>
                <a:spcPct val="0"/>
              </a:spcAft>
            </a:pPr>
            <a:endParaRPr lang="en-US" altLang="zh-CN">
              <a:latin typeface="+mn-ea"/>
              <a:cs typeface="+mn-ea"/>
            </a:endParaRPr>
          </a:p>
          <a:p>
            <a:pPr marL="0" indent="0" defTabSz="266700">
              <a:spcBef>
                <a:spcPct val="0"/>
              </a:spcBef>
              <a:spcAft>
                <a:spcPct val="0"/>
              </a:spcAft>
            </a:pPr>
            <a:endParaRPr lang="en-US" altLang="zh-CN">
              <a:latin typeface="+mn-ea"/>
              <a:cs typeface="+mn-ea"/>
            </a:endParaRPr>
          </a:p>
          <a:p>
            <a:pPr marL="0" indent="0" defTabSz="266700">
              <a:spcBef>
                <a:spcPct val="0"/>
              </a:spcBef>
              <a:spcAft>
                <a:spcPct val="0"/>
              </a:spcAft>
            </a:pPr>
            <a:endParaRPr lang="en-US" altLang="zh-CN">
              <a:latin typeface="+mn-ea"/>
              <a:cs typeface="+mn-ea"/>
            </a:endParaRPr>
          </a:p>
          <a:p>
            <a:pPr marL="0" indent="0" defTabSz="266700">
              <a:spcBef>
                <a:spcPct val="0"/>
              </a:spcBef>
              <a:spcAft>
                <a:spcPct val="0"/>
              </a:spcAft>
            </a:pPr>
            <a:endParaRPr lang="en-US" altLang="zh-CN">
              <a:latin typeface="+mn-ea"/>
              <a:cs typeface="+mn-ea"/>
            </a:endParaRPr>
          </a:p>
          <a:p>
            <a:pPr marL="0" indent="0" defTabSz="266700">
              <a:spcBef>
                <a:spcPct val="0"/>
              </a:spcBef>
              <a:spcAft>
                <a:spcPct val="0"/>
              </a:spcAft>
            </a:pPr>
            <a:endParaRPr lang="en-US" altLang="zh-CN">
              <a:latin typeface="+mn-ea"/>
              <a:cs typeface="+mn-ea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664845" y="1078230"/>
            <a:ext cx="921385" cy="387985"/>
          </a:xfrm>
          <a:prstGeom prst="roundRect">
            <a:avLst>
              <a:gd name="adj" fmla="val 50000"/>
            </a:avLst>
          </a:prstGeom>
          <a:solidFill>
            <a:srgbClr val="00A0AF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dist"/>
            <a:r>
              <a:rPr lang="zh-CN" altLang="en-US" b="1"/>
              <a:t>示例</a:t>
            </a:r>
            <a:endParaRPr lang="en-US" altLang="zh-CN" b="1"/>
          </a:p>
        </p:txBody>
      </p:sp>
      <p:sp>
        <p:nvSpPr>
          <p:cNvPr id="12" name="圆角矩形 11"/>
          <p:cNvSpPr/>
          <p:nvPr/>
        </p:nvSpPr>
        <p:spPr>
          <a:xfrm>
            <a:off x="596900" y="338455"/>
            <a:ext cx="1517650" cy="548640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lvl="0" algn="dist">
              <a:lnSpc>
                <a:spcPct val="100000"/>
              </a:lnSpc>
            </a:pPr>
            <a:r>
              <a:rPr lang="zh-CN" altLang="en-US" sz="2000" b="1">
                <a:solidFill>
                  <a:schemeClr val="tx1"/>
                </a:solidFill>
              </a:rPr>
              <a:t>攻略</a:t>
            </a:r>
            <a:r>
              <a:rPr lang="zh-CN" altLang="en-US" sz="2000" b="1">
                <a:solidFill>
                  <a:schemeClr val="tx1"/>
                </a:solidFill>
              </a:rPr>
              <a:t>应用</a:t>
            </a:r>
            <a:endParaRPr lang="zh-CN" altLang="en-US" sz="2000" b="1">
              <a:solidFill>
                <a:schemeClr val="tx1"/>
              </a:solidFill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96900" y="3533775"/>
            <a:ext cx="11312525" cy="365760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0" fontAlgn="auto">
              <a:lnSpc>
                <a:spcPct val="150000"/>
              </a:lnSpc>
            </a:pPr>
            <a:r>
              <a:rPr lang="en-US" altLang="zh-CN"/>
              <a:t>(1)</a:t>
            </a:r>
            <a:r>
              <a:rPr lang="zh-CN" altLang="en-US"/>
              <a:t>免疫细胞是免疫系统的重要组成成分。人体</a:t>
            </a:r>
            <a:r>
              <a:rPr lang="en-US" altLang="zh-CN"/>
              <a:t>T</a:t>
            </a:r>
            <a:r>
              <a:rPr lang="zh-CN" altLang="en-US"/>
              <a:t>细胞成熟的场所是</a:t>
            </a:r>
            <a:r>
              <a:rPr lang="zh-CN" altLang="en-US" u="sng">
                <a:solidFill>
                  <a:schemeClr val="tx1"/>
                </a:solidFill>
                <a:uFillTx/>
              </a:rPr>
              <a:t>　　　　</a:t>
            </a:r>
            <a:r>
              <a:rPr lang="en-US" altLang="zh-CN"/>
              <a:t>;</a:t>
            </a:r>
            <a:r>
              <a:rPr lang="zh-CN" altLang="en-US"/>
              <a:t>体液免疫过程中</a:t>
            </a:r>
            <a:r>
              <a:rPr lang="en-US" altLang="zh-CN"/>
              <a:t>,</a:t>
            </a:r>
            <a:r>
              <a:rPr lang="zh-CN" altLang="en-US"/>
              <a:t>能产生大量特异性抗体的细胞是</a:t>
            </a:r>
            <a:r>
              <a:rPr lang="zh-CN" altLang="en-US" u="sng">
                <a:uFillTx/>
              </a:rPr>
              <a:t>　　　　　　　</a:t>
            </a:r>
            <a:r>
              <a:rPr lang="zh-CN" altLang="en-US"/>
              <a:t>。</a:t>
            </a:r>
            <a:r>
              <a:rPr lang="en-US" altLang="en-US"/>
              <a:t> </a:t>
            </a:r>
            <a:endParaRPr lang="en-US" altLang="en-US"/>
          </a:p>
          <a:p>
            <a:pPr indent="0" fontAlgn="auto">
              <a:lnSpc>
                <a:spcPct val="150000"/>
              </a:lnSpc>
            </a:pPr>
            <a:r>
              <a:rPr lang="en-US" altLang="zh-CN"/>
              <a:t>(2)</a:t>
            </a:r>
            <a:r>
              <a:rPr lang="zh-CN" altLang="en-US"/>
              <a:t>体液免疫过程中</a:t>
            </a:r>
            <a:r>
              <a:rPr lang="en-US" altLang="zh-CN"/>
              <a:t>,</a:t>
            </a:r>
            <a:r>
              <a:rPr lang="zh-CN" altLang="en-US"/>
              <a:t>抗体和病毒结合后病毒最终被清除的方式是</a:t>
            </a:r>
            <a:r>
              <a:rPr lang="zh-CN" altLang="en-US" u="sng">
                <a:uFillTx/>
              </a:rPr>
              <a:t>	</a:t>
            </a:r>
            <a:r>
              <a:rPr lang="en-US" altLang="zh-CN" u="sng">
                <a:uFillTx/>
              </a:rPr>
              <a:t>                                </a:t>
            </a:r>
            <a:r>
              <a:rPr lang="zh-CN" altLang="en-US" u="sng">
                <a:uFillTx/>
              </a:rPr>
              <a:t>　</a:t>
            </a:r>
            <a:r>
              <a:rPr lang="zh-CN" altLang="en-US"/>
              <a:t>。</a:t>
            </a:r>
            <a:endParaRPr lang="zh-CN" altLang="en-US"/>
          </a:p>
          <a:p>
            <a:pPr indent="0" fontAlgn="auto">
              <a:lnSpc>
                <a:spcPct val="150000"/>
              </a:lnSpc>
            </a:pPr>
            <a:r>
              <a:rPr lang="en-US" altLang="zh-CN"/>
              <a:t>(3)</a:t>
            </a:r>
            <a:r>
              <a:rPr lang="zh-CN" altLang="en-US"/>
              <a:t>病毒再次感染使机体内抗体浓度激增且保持较长时间</a:t>
            </a:r>
            <a:r>
              <a:rPr lang="en-US" altLang="zh-CN"/>
              <a:t>(</a:t>
            </a:r>
            <a:r>
              <a:rPr lang="zh-CN" altLang="en-US"/>
              <a:t>如图所示</a:t>
            </a:r>
            <a:r>
              <a:rPr lang="en-US" altLang="zh-CN"/>
              <a:t>),</a:t>
            </a:r>
            <a:r>
              <a:rPr lang="zh-CN" altLang="en-US"/>
              <a:t>此时抗体浓度激增的原因是</a:t>
            </a:r>
            <a:r>
              <a:rPr lang="zh-CN" altLang="en-US" u="sng">
                <a:uFillTx/>
              </a:rPr>
              <a:t>　</a:t>
            </a:r>
            <a:r>
              <a:rPr lang="en-US" altLang="zh-CN" u="sng">
                <a:uFillTx/>
              </a:rPr>
              <a:t>                                                                                                                                                                       </a:t>
            </a:r>
            <a:r>
              <a:rPr lang="zh-CN" altLang="en-US"/>
              <a:t>。</a:t>
            </a:r>
            <a:r>
              <a:rPr lang="en-US" altLang="en-US"/>
              <a:t> </a:t>
            </a:r>
            <a:endParaRPr lang="en-US" altLang="en-US"/>
          </a:p>
          <a:p>
            <a:pPr indent="0" fontAlgn="auto">
              <a:lnSpc>
                <a:spcPct val="150000"/>
              </a:lnSpc>
            </a:pPr>
            <a:r>
              <a:rPr lang="en-US" altLang="zh-CN"/>
              <a:t>(4)</a:t>
            </a:r>
            <a:r>
              <a:rPr lang="zh-CN" altLang="en-US"/>
              <a:t>依据图中所示的抗体浓度变化规律</a:t>
            </a:r>
            <a:r>
              <a:rPr lang="en-US" altLang="zh-CN"/>
              <a:t>,</a:t>
            </a:r>
            <a:r>
              <a:rPr lang="zh-CN" altLang="en-US"/>
              <a:t>为了获得更好的免疫效果</a:t>
            </a:r>
            <a:r>
              <a:rPr lang="en-US" altLang="zh-CN"/>
              <a:t>,</a:t>
            </a:r>
            <a:r>
              <a:rPr lang="zh-CN" altLang="en-US"/>
              <a:t>宜采取的疫苗接种措施是</a:t>
            </a:r>
            <a:r>
              <a:rPr lang="zh-CN" altLang="en-US" u="sng">
                <a:uFillTx/>
              </a:rPr>
              <a:t>　　　</a:t>
            </a:r>
            <a:r>
              <a:rPr lang="en-US" altLang="zh-CN" u="sng">
                <a:uFillTx/>
              </a:rPr>
              <a:t>  </a:t>
            </a:r>
            <a:r>
              <a:rPr lang="zh-CN" altLang="en-US" u="sng">
                <a:uFillTx/>
              </a:rPr>
              <a:t>　　　　　</a:t>
            </a:r>
            <a:r>
              <a:rPr lang="zh-CN" altLang="en-US"/>
              <a:t>。</a:t>
            </a:r>
            <a:r>
              <a:rPr lang="en-US" altLang="en-US"/>
              <a:t> </a:t>
            </a:r>
            <a:endParaRPr lang="zh-CN" altLang="en-US"/>
          </a:p>
        </p:txBody>
      </p:sp>
      <p:pic>
        <p:nvPicPr>
          <p:cNvPr id="801" name="image789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33975" y="1923415"/>
            <a:ext cx="2432050" cy="167894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7343140" y="3602355"/>
            <a:ext cx="8839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FF0000"/>
                </a:solidFill>
              </a:rPr>
              <a:t>胸腺</a:t>
            </a:r>
            <a:endParaRPr lang="en-US" altLang="zh-CN">
              <a:solidFill>
                <a:srgbClr val="FF0000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056765" y="4043680"/>
            <a:ext cx="1814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FF0000"/>
                </a:solidFill>
              </a:rPr>
              <a:t>浆</a:t>
            </a:r>
            <a:r>
              <a:rPr lang="en-US" altLang="zh-CN">
                <a:solidFill>
                  <a:srgbClr val="FF0000"/>
                </a:solidFill>
              </a:rPr>
              <a:t>(</a:t>
            </a:r>
            <a:r>
              <a:rPr lang="zh-CN" altLang="en-US">
                <a:solidFill>
                  <a:srgbClr val="FF0000"/>
                </a:solidFill>
              </a:rPr>
              <a:t>效应</a:t>
            </a:r>
            <a:r>
              <a:rPr lang="en-US" altLang="zh-CN">
                <a:solidFill>
                  <a:srgbClr val="FF0000"/>
                </a:solidFill>
              </a:rPr>
              <a:t>B)</a:t>
            </a:r>
            <a:r>
              <a:rPr lang="zh-CN" altLang="en-US">
                <a:solidFill>
                  <a:srgbClr val="FF0000"/>
                </a:solidFill>
              </a:rPr>
              <a:t>细胞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981825" y="4469765"/>
            <a:ext cx="258064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FF0000"/>
                </a:solidFill>
              </a:rPr>
              <a:t>被吞噬细胞吞噬消化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64845" y="5147310"/>
            <a:ext cx="1086612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FF0000"/>
                </a:solidFill>
              </a:rPr>
              <a:t>机体首次感染病毒进行免疫后产生的记忆细胞</a:t>
            </a:r>
            <a:r>
              <a:rPr lang="en-US" altLang="zh-CN">
                <a:solidFill>
                  <a:srgbClr val="FF0000"/>
                </a:solidFill>
              </a:rPr>
              <a:t>,</a:t>
            </a:r>
            <a:r>
              <a:rPr lang="zh-CN" altLang="en-US">
                <a:solidFill>
                  <a:srgbClr val="FF0000"/>
                </a:solidFill>
              </a:rPr>
              <a:t>保持对该病毒的长期记忆</a:t>
            </a:r>
            <a:r>
              <a:rPr lang="en-US" altLang="zh-CN">
                <a:solidFill>
                  <a:srgbClr val="FF0000"/>
                </a:solidFill>
              </a:rPr>
              <a:t>,</a:t>
            </a:r>
            <a:r>
              <a:rPr lang="zh-CN" altLang="en-US">
                <a:solidFill>
                  <a:srgbClr val="FF0000"/>
                </a:solidFill>
              </a:rPr>
              <a:t>当再次感染同种病毒时</a:t>
            </a:r>
            <a:r>
              <a:rPr lang="en-US" altLang="zh-CN">
                <a:solidFill>
                  <a:srgbClr val="FF0000"/>
                </a:solidFill>
              </a:rPr>
              <a:t>,</a:t>
            </a:r>
            <a:r>
              <a:rPr lang="zh-CN" altLang="en-US">
                <a:solidFill>
                  <a:srgbClr val="FF0000"/>
                </a:solidFill>
              </a:rPr>
              <a:t>记忆细胞可以迅速增殖分化并产生大量的抗体</a:t>
            </a:r>
            <a:endParaRPr lang="en-US" altLang="zh-CN">
              <a:solidFill>
                <a:srgbClr val="FF0000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9562465" y="5705475"/>
            <a:ext cx="220091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FF0000"/>
                </a:solidFill>
              </a:rPr>
              <a:t>多次重复接种同种疫苗</a:t>
            </a:r>
            <a:endParaRPr lang="zh-CN" altLang="en-US">
              <a:solidFill>
                <a:srgbClr val="FF0000"/>
              </a:solidFill>
            </a:endParaRPr>
          </a:p>
        </p:txBody>
      </p:sp>
    </p:spTree>
    <p:custDataLst>
      <p:tags r:id="rId4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5" grpId="0"/>
      <p:bldP spid="5" grpId="1"/>
      <p:bldP spid="7" grpId="0"/>
      <p:bldP spid="7" grpId="1"/>
      <p:bldP spid="10" grpId="0"/>
      <p:bldP spid="10" grpId="1"/>
      <p:bldP spid="11" grpId="0"/>
      <p:bldP spid="11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5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WP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1017</Words>
  <Application>WPS 演示</Application>
  <PresentationFormat>宽屏</PresentationFormat>
  <Paragraphs>61</Paragraphs>
  <Slides>5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5" baseType="lpstr">
      <vt:lpstr>Arial</vt:lpstr>
      <vt:lpstr>宋体</vt:lpstr>
      <vt:lpstr>Wingdings</vt:lpstr>
      <vt:lpstr>Wingdings</vt:lpstr>
      <vt:lpstr>黑体</vt:lpstr>
      <vt:lpstr>楷体</vt:lpstr>
      <vt:lpstr>微软雅黑</vt:lpstr>
      <vt:lpstr>Arial Unicode MS</vt:lpstr>
      <vt:lpstr>Calibri</vt:lpstr>
      <vt:lpstr>WPS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/>
  <cp:lastModifiedBy>予恩</cp:lastModifiedBy>
  <cp:revision>164</cp:revision>
  <dcterms:created xsi:type="dcterms:W3CDTF">2019-06-19T02:08:00Z</dcterms:created>
  <dcterms:modified xsi:type="dcterms:W3CDTF">2025-04-14T07:02:49Z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2052-12.1.0.20784</vt:lpwstr>
  </property>
  <property fmtid="{D5CDD505-2E9C-101B-9397-08002B2CF9AE}" pid="3" name="ICV">
    <vt:lpwstr>DA5C2BCDA57E419A906F06FD545ADE92_11</vt:lpwstr>
  </property>
</Properties>
</file>