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3905" y="3044825"/>
            <a:ext cx="8865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判断细胞外液中是否存在某种成分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10385" y="2564765"/>
            <a:ext cx="807021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有的题目会给出某个或某些物质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让我们判断其是否为细胞外液的成分。对于这类问题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我们可以从内环境的理化性质、机体进行的生理活动来分类分析。见到一个物质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可以先思考该物质是否与内环境的渗透压或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有关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然后思考该物质的合成、分解以及参与的其他化学反应发生在细胞内、细胞外液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还是体外环境。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92754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从内环境的理化性质角度理解内环境存在哪些物质</a:t>
            </a:r>
            <a:r>
              <a:rPr lang="en-US" altLang="zh-CN" sz="2400" b="1">
                <a:uFillTx/>
                <a:latin typeface="+mn-ea"/>
                <a:sym typeface="+mn-ea"/>
              </a:rPr>
              <a:t>——</a:t>
            </a:r>
            <a:r>
              <a:rPr lang="zh-CN" altLang="en-US" sz="2400" b="1">
                <a:uFillTx/>
                <a:latin typeface="+mn-ea"/>
                <a:sym typeface="+mn-ea"/>
              </a:rPr>
              <a:t>渗透压和</a:t>
            </a:r>
            <a:r>
              <a:rPr lang="en-US" altLang="zh-CN" sz="2400" b="1">
                <a:uFillTx/>
                <a:latin typeface="+mn-ea"/>
                <a:sym typeface="+mn-ea"/>
              </a:rPr>
              <a:t>pH</a:t>
            </a:r>
            <a:endParaRPr lang="en-US" altLang="zh-CN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10502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从内环境的渗透压角度看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4435" y="2574925"/>
            <a:ext cx="10262870" cy="170815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内环境的组成中绝大部分为水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其渗透压</a:t>
            </a:r>
            <a:r>
              <a:rPr lang="en-US" altLang="zh-CN">
                <a:latin typeface="+mn-ea"/>
                <a:cs typeface="+mn-ea"/>
              </a:rPr>
              <a:t>90%</a:t>
            </a:r>
            <a:r>
              <a:rPr lang="zh-CN" altLang="en-US">
                <a:latin typeface="+mn-ea"/>
                <a:cs typeface="+mn-ea"/>
              </a:rPr>
              <a:t>以上来源于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Na</a:t>
            </a:r>
            <a:r>
              <a:rPr lang="en-US" altLang="zh-CN" u="wavy" baseline="30000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+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和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Cl</a:t>
            </a:r>
            <a:r>
              <a:rPr lang="en-US" altLang="zh-CN" u="wavy" baseline="30000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-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因此首先可知细胞外液中肯定有水、</a:t>
            </a:r>
            <a:r>
              <a:rPr lang="en-US" altLang="zh-CN">
                <a:latin typeface="+mn-ea"/>
                <a:cs typeface="+mn-ea"/>
              </a:rPr>
              <a:t>Na</a:t>
            </a:r>
            <a:r>
              <a:rPr lang="en-US" altLang="zh-CN" baseline="30000">
                <a:latin typeface="+mn-ea"/>
                <a:cs typeface="+mn-ea"/>
              </a:rPr>
              <a:t>+</a:t>
            </a:r>
            <a:r>
              <a:rPr lang="zh-CN" altLang="en-US">
                <a:latin typeface="+mn-ea"/>
                <a:cs typeface="+mn-ea"/>
              </a:rPr>
              <a:t>和</a:t>
            </a:r>
            <a:r>
              <a:rPr lang="en-US" altLang="zh-CN">
                <a:latin typeface="+mn-ea"/>
                <a:cs typeface="+mn-ea"/>
              </a:rPr>
              <a:t>Cl</a:t>
            </a:r>
            <a:r>
              <a:rPr lang="en-US" altLang="zh-CN" baseline="30000">
                <a:latin typeface="+mn-ea"/>
                <a:cs typeface="+mn-ea"/>
              </a:rPr>
              <a:t>-</a:t>
            </a:r>
            <a:r>
              <a:rPr lang="zh-CN" altLang="en-US">
                <a:latin typeface="+mn-ea"/>
                <a:cs typeface="+mn-ea"/>
              </a:rPr>
              <a:t>等无机盐。除此之外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渗透压还与蛋白质含量</a:t>
            </a:r>
            <a:r>
              <a:rPr lang="zh-CN" altLang="en-US">
                <a:latin typeface="+mn-ea"/>
                <a:cs typeface="+mn-ea"/>
              </a:rPr>
              <a:t>有关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因此细胞外液中还含有蛋白质。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【注意】可以说细胞外液中含有蛋白质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但并不是所有蛋白质都存在于细胞外液中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如果题目中问到了具体的蛋白质种类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则需要具体问题具体分析。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4435" y="431355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从内环境的</a:t>
            </a:r>
            <a:r>
              <a:rPr lang="en-US" altLang="zh-CN" b="1">
                <a:latin typeface="+mn-ea"/>
                <a:cs typeface="+mn-ea"/>
              </a:rPr>
              <a:t>pH</a:t>
            </a:r>
            <a:r>
              <a:rPr lang="zh-CN" altLang="en-US" b="1">
                <a:latin typeface="+mn-ea"/>
                <a:cs typeface="+mn-ea"/>
              </a:rPr>
              <a:t>角度看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1905" y="4711700"/>
            <a:ext cx="10262870" cy="240601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的维持与</a:t>
            </a:r>
            <a:r>
              <a:rPr lang="en-US" altLang="zh-CN">
                <a:latin typeface="+mn-ea"/>
                <a:cs typeface="+mn-ea"/>
              </a:rPr>
              <a:t>HCO</a:t>
            </a:r>
            <a:r>
              <a:rPr lang="en-US" altLang="zh-CN" baseline="30000">
                <a:latin typeface="+mn-ea"/>
                <a:cs typeface="+mn-ea"/>
              </a:rPr>
              <a:t>-</a:t>
            </a:r>
            <a:r>
              <a:rPr lang="en-US" altLang="zh-CN" baseline="-25000">
                <a:latin typeface="+mn-ea"/>
                <a:cs typeface="+mn-ea"/>
              </a:rPr>
              <a:t>3</a:t>
            </a:r>
            <a:r>
              <a:rPr lang="en-US" altLang="zh-CN">
                <a:latin typeface="+mn-ea"/>
                <a:cs typeface="+mn-ea"/>
              </a:rPr>
              <a:t>/H</a:t>
            </a:r>
            <a:r>
              <a:rPr lang="en-US" altLang="zh-CN" baseline="-25000">
                <a:latin typeface="+mn-ea"/>
                <a:cs typeface="+mn-ea"/>
              </a:rPr>
              <a:t>2</a:t>
            </a:r>
            <a:r>
              <a:rPr lang="en-US" altLang="zh-CN">
                <a:latin typeface="+mn-ea"/>
                <a:cs typeface="+mn-ea"/>
              </a:rPr>
              <a:t>CO</a:t>
            </a:r>
            <a:r>
              <a:rPr lang="en-US" altLang="zh-CN" baseline="-25000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和</a:t>
            </a:r>
            <a:r>
              <a:rPr lang="en-US" altLang="zh-CN">
                <a:latin typeface="+mn-ea"/>
                <a:cs typeface="+mn-ea"/>
              </a:rPr>
              <a:t>H</a:t>
            </a:r>
            <a:r>
              <a:rPr lang="en-US" altLang="zh-CN" baseline="-25000">
                <a:latin typeface="+mn-ea"/>
                <a:cs typeface="+mn-ea"/>
              </a:rPr>
              <a:t>2</a:t>
            </a:r>
            <a:r>
              <a:rPr lang="en-US" altLang="zh-CN">
                <a:latin typeface="+mn-ea"/>
                <a:cs typeface="+mn-ea"/>
              </a:rPr>
              <a:t>PO</a:t>
            </a:r>
            <a:r>
              <a:rPr lang="en-US" altLang="zh-CN" baseline="30000">
                <a:latin typeface="+mn-ea"/>
                <a:cs typeface="+mn-ea"/>
              </a:rPr>
              <a:t>-</a:t>
            </a:r>
            <a:r>
              <a:rPr lang="en-US" altLang="zh-CN" baseline="-25000">
                <a:latin typeface="+mn-ea"/>
                <a:cs typeface="+mn-ea"/>
              </a:rPr>
              <a:t>4</a:t>
            </a:r>
            <a:r>
              <a:rPr lang="en-US" altLang="zh-CN">
                <a:latin typeface="+mn-ea"/>
                <a:cs typeface="+mn-ea"/>
              </a:rPr>
              <a:t>/HPO</a:t>
            </a:r>
            <a:r>
              <a:rPr lang="en-US" altLang="zh-CN" baseline="-25000">
                <a:latin typeface="+mn-ea"/>
                <a:cs typeface="+mn-ea"/>
              </a:rPr>
              <a:t>4</a:t>
            </a:r>
            <a:r>
              <a:rPr lang="en-US" altLang="zh-CN" baseline="30000">
                <a:latin typeface="+mn-ea"/>
                <a:cs typeface="+mn-ea"/>
              </a:rPr>
              <a:t>2-</a:t>
            </a:r>
            <a:r>
              <a:rPr lang="zh-CN" altLang="en-US">
                <a:latin typeface="+mn-ea"/>
                <a:cs typeface="+mn-ea"/>
              </a:rPr>
              <a:t>等缓冲对有关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因此这四种物质也会出现在细胞外液中。另外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缓冲对开始发挥作用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一般是因为细胞外液的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偏离正常范围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导致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变化的常见原因之一是细胞无氧呼吸产生乳酸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因此细胞外液中也可能会存在乳酸。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从机体进行的各种生理活动对应的场所判断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33805" y="5262245"/>
            <a:ext cx="9190355" cy="1858645"/>
          </a:xfrm>
          <a:prstGeom prst="rect">
            <a:avLst/>
          </a:prstGeom>
        </p:spPr>
        <p:txBody>
          <a:bodyPr wrap="square">
            <a:noAutofit/>
          </a:bodyPr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此外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运输氧分子的血红蛋白主要存在于红细胞内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不属于内环境成分。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2050" y="1955165"/>
            <a:ext cx="1014285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  <a:sym typeface="+mn-ea"/>
              </a:rPr>
              <a:t>1.</a:t>
            </a:r>
            <a:r>
              <a:rPr lang="zh-CN" altLang="en-US" b="1">
                <a:latin typeface="+mn-ea"/>
                <a:cs typeface="+mn-ea"/>
                <a:sym typeface="+mn-ea"/>
              </a:rPr>
              <a:t>只在细胞内发生的反应</a:t>
            </a:r>
            <a:r>
              <a:rPr lang="en-US" altLang="zh-CN" b="1">
                <a:latin typeface="+mn-ea"/>
                <a:cs typeface="+mn-ea"/>
                <a:sym typeface="+mn-ea"/>
              </a:rPr>
              <a:t>,</a:t>
            </a:r>
            <a:r>
              <a:rPr lang="zh-CN" altLang="en-US" b="1">
                <a:latin typeface="+mn-ea"/>
                <a:cs typeface="+mn-ea"/>
                <a:sym typeface="+mn-ea"/>
              </a:rPr>
              <a:t>所涉及的一些物质不属于内环境的组成成分</a:t>
            </a:r>
            <a:endParaRPr lang="zh-CN" altLang="en-US" b="1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细胞内发生的反应中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涉及的一些物质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  <a:sym typeface="+mn-ea"/>
              </a:rPr>
              <a:t>不需要离开或不能离开</a:t>
            </a:r>
            <a:r>
              <a:rPr lang="zh-CN" altLang="en-US">
                <a:latin typeface="+mn-ea"/>
                <a:cs typeface="+mn-ea"/>
                <a:sym typeface="+mn-ea"/>
              </a:rPr>
              <a:t>细胞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那么这些物质正常情况下也不会出现在内环境中。常见的生理过程和相关物质如表</a:t>
            </a:r>
            <a:r>
              <a:rPr lang="en-US" altLang="zh-CN">
                <a:latin typeface="+mn-ea"/>
                <a:cs typeface="+mn-ea"/>
                <a:sym typeface="+mn-ea"/>
              </a:rPr>
              <a:t>:</a:t>
            </a:r>
            <a:endParaRPr lang="en-US" altLang="zh-CN">
              <a:latin typeface="+mn-ea"/>
              <a:cs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 descr="企业微信截图_174410413777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805" y="3355340"/>
            <a:ext cx="9725025" cy="19145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从机体进行的各种生理活动对应的场所判断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0740" y="5548630"/>
            <a:ext cx="11010900" cy="1858645"/>
          </a:xfrm>
          <a:prstGeom prst="rect">
            <a:avLst/>
          </a:prstGeom>
        </p:spPr>
        <p:txBody>
          <a:bodyPr wrap="square">
            <a:noAutofit/>
          </a:bodyPr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另外还需注意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若人就餐时摄入了纤维素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由于机体无法直接吸收纤维素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因此纤维素也不会出现在内环境中。</a:t>
            </a:r>
            <a:r>
              <a:rPr lang="en-US" altLang="zh-CN">
                <a:latin typeface="+mn-ea"/>
                <a:cs typeface="+mn-ea"/>
              </a:rPr>
              <a:t>  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2050" y="1955165"/>
            <a:ext cx="101428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  <a:sym typeface="+mn-ea"/>
              </a:rPr>
              <a:t>2.</a:t>
            </a:r>
            <a:r>
              <a:rPr lang="zh-CN" altLang="en-US" b="1">
                <a:latin typeface="+mn-ea"/>
                <a:cs typeface="+mn-ea"/>
                <a:sym typeface="+mn-ea"/>
              </a:rPr>
              <a:t>在与外界相通的管腔中发生的反应</a:t>
            </a:r>
            <a:r>
              <a:rPr lang="en-US" altLang="zh-CN" b="1">
                <a:latin typeface="+mn-ea"/>
                <a:cs typeface="+mn-ea"/>
                <a:sym typeface="+mn-ea"/>
              </a:rPr>
              <a:t>,</a:t>
            </a:r>
            <a:r>
              <a:rPr lang="zh-CN" altLang="en-US" b="1">
                <a:latin typeface="+mn-ea"/>
                <a:cs typeface="+mn-ea"/>
                <a:sym typeface="+mn-ea"/>
              </a:rPr>
              <a:t>所涉及的物质不属于内环境</a:t>
            </a:r>
            <a:endParaRPr lang="zh-CN" altLang="en-US" b="1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与外界相通的管腔包括消化道、胃腔、肠腔和尿道。常见的生理活动和相关物质如表</a:t>
            </a:r>
            <a:r>
              <a:rPr lang="en-US" altLang="zh-CN">
                <a:latin typeface="+mn-ea"/>
                <a:cs typeface="+mn-ea"/>
                <a:sym typeface="+mn-ea"/>
              </a:rPr>
              <a:t>:</a:t>
            </a:r>
            <a:endParaRPr lang="en-US" altLang="zh-CN">
              <a:latin typeface="+mn-ea"/>
              <a:cs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" name="图片 2" descr="企业微信截图_174410414567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877185"/>
            <a:ext cx="8922385" cy="26714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32205" y="1323975"/>
            <a:ext cx="106102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结合细胞外液之间的流动关系分析并比较血浆、组织液和淋巴液中的物质含量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0955" y="1773555"/>
            <a:ext cx="7762875" cy="2536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  <a:sym typeface="+mn-ea"/>
              </a:rPr>
              <a:t>1.</a:t>
            </a:r>
            <a:r>
              <a:rPr lang="zh-CN" altLang="en-US" b="1">
                <a:latin typeface="+mn-ea"/>
                <a:cs typeface="+mn-ea"/>
                <a:sym typeface="+mn-ea"/>
              </a:rPr>
              <a:t>水分</a:t>
            </a:r>
            <a:endParaRPr lang="zh-CN" altLang="en-US" b="1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血浆、组织液和淋巴液的渗透压相近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三者水分含量相对平衡。</a:t>
            </a:r>
            <a:endParaRPr lang="zh-CN" altLang="en-US">
              <a:latin typeface="+mn-ea"/>
              <a:cs typeface="+mn-ea"/>
              <a:sym typeface="+mn-ea"/>
            </a:endParaRPr>
          </a:p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latin typeface="+mn-ea"/>
                <a:cs typeface="+mn-ea"/>
                <a:sym typeface="+mn-ea"/>
              </a:rPr>
              <a:t>2.离子和其他有机小分子物质等</a:t>
            </a:r>
            <a:endParaRPr lang="en-US" altLang="zh-CN" b="1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血浆、组织液和淋巴液中离子、葡萄糖等小分子物质含量相近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若要比较某物质在血浆、组织液和淋巴液中的含量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需结合具体生理过程具体分析。</a:t>
            </a:r>
            <a:endParaRPr lang="zh-CN" altLang="en-US">
              <a:latin typeface="+mn-ea"/>
              <a:cs typeface="+mn-ea"/>
              <a:sym typeface="+mn-ea"/>
            </a:endParaRPr>
          </a:p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endParaRPr lang="zh-CN" altLang="en-US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112" name="image10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5" y="2221230"/>
            <a:ext cx="2481580" cy="12966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6945" y="3588385"/>
            <a:ext cx="11010900" cy="1858645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latin typeface="+mn-ea"/>
                <a:cs typeface="+mn-ea"/>
                <a:sym typeface="+mn-ea"/>
              </a:rPr>
              <a:t>3.蛋白质</a:t>
            </a:r>
            <a:endParaRPr lang="en-US" altLang="zh-CN" b="1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血浆、组织液和淋巴液中都含有蛋白质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但血浆中蛋白质的含量较多</a:t>
            </a:r>
            <a:r>
              <a:rPr lang="en-US" altLang="zh-CN">
                <a:latin typeface="+mn-ea"/>
                <a:cs typeface="+mn-ea"/>
                <a:sym typeface="+mn-ea"/>
              </a:rPr>
              <a:t>,</a:t>
            </a:r>
            <a:r>
              <a:rPr lang="zh-CN" altLang="en-US">
                <a:latin typeface="+mn-ea"/>
                <a:cs typeface="+mn-ea"/>
                <a:sym typeface="+mn-ea"/>
              </a:rPr>
              <a:t>组织液和淋巴液中的蛋白质含量很少。</a:t>
            </a:r>
            <a:endParaRPr lang="zh-CN" altLang="en-US">
              <a:latin typeface="+mn-ea"/>
              <a:cs typeface="+mn-ea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【注意】从细胞外液的成分这一角度来说,血浆、组织液和淋巴液最主要的差别在于蛋白质含量。</a:t>
            </a:r>
            <a:endParaRPr lang="zh-CN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拓展】血浆中的蛋白统称为血浆蛋白,其中包括白蛋白、球蛋白等,这些蛋白质经肝脏合成后便一直存在于血浆中,由于毛细血管壁及血细胞细胞膜具有选择透过性,因此这些蛋白质既不能进入血细胞,也不能穿过血管壁细胞进入组织液中,这就导致血浆中蛋白质含量明显高于组织液和淋巴液。</a:t>
            </a:r>
            <a:endParaRPr lang="zh-CN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8890" y="2008505"/>
            <a:ext cx="9966325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下列不属于人体内环境的成分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或不能发生在内环境中的生理过程的是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en-US" altLang="zh-CN">
                <a:latin typeface="+mn-ea"/>
                <a:cs typeface="+mn-ea"/>
              </a:rPr>
              <a:t>　　)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尿素、血浆蛋白、胰岛素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呼吸酶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③</a:t>
            </a:r>
            <a:r>
              <a:rPr lang="zh-CN" altLang="en-US">
                <a:latin typeface="+mn-ea"/>
                <a:cs typeface="+mn-ea"/>
              </a:rPr>
              <a:t>某些蛋白质的合成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④</a:t>
            </a:r>
            <a:r>
              <a:rPr lang="zh-CN" altLang="en-US">
                <a:latin typeface="+mn-ea"/>
                <a:cs typeface="+mn-ea"/>
              </a:rPr>
              <a:t>麦芽糖的水解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⑤</a:t>
            </a:r>
            <a:r>
              <a:rPr lang="zh-CN" altLang="en-US">
                <a:latin typeface="+mn-ea"/>
                <a:cs typeface="+mn-ea"/>
              </a:rPr>
              <a:t>血红蛋白与氧气的结合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⑥</a:t>
            </a:r>
            <a:r>
              <a:rPr lang="zh-CN" altLang="en-US">
                <a:latin typeface="+mn-ea"/>
                <a:cs typeface="+mn-ea"/>
              </a:rPr>
              <a:t>丙酮酸和水反应生产</a:t>
            </a:r>
            <a:r>
              <a:rPr lang="en-US" altLang="zh-CN">
                <a:latin typeface="+mn-ea"/>
                <a:cs typeface="+mn-ea"/>
              </a:rPr>
              <a:t>CO</a:t>
            </a:r>
            <a:r>
              <a:rPr lang="en-US" altLang="zh-CN" baseline="-25000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和</a:t>
            </a:r>
            <a:r>
              <a:rPr lang="en-US" altLang="zh-CN">
                <a:latin typeface="+mn-ea"/>
                <a:cs typeface="+mn-ea"/>
              </a:rPr>
              <a:t>[H]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⑦</a:t>
            </a:r>
            <a:r>
              <a:rPr lang="zh-CN" altLang="en-US">
                <a:latin typeface="+mn-ea"/>
                <a:cs typeface="+mn-ea"/>
              </a:rPr>
              <a:t>乳酸与</a:t>
            </a:r>
            <a:r>
              <a:rPr lang="en-US" altLang="zh-CN">
                <a:latin typeface="+mn-ea"/>
                <a:cs typeface="+mn-ea"/>
              </a:rPr>
              <a:t>NaHCO</a:t>
            </a:r>
            <a:r>
              <a:rPr lang="en-US" altLang="zh-CN" baseline="-25000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反应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en-US" altLang="en-US">
                <a:latin typeface="+mn-ea"/>
                <a:cs typeface="+mn-ea"/>
              </a:rPr>
              <a:t>①③④⑤⑦   </a:t>
            </a:r>
            <a:r>
              <a:rPr lang="en-US" altLang="zh-CN">
                <a:latin typeface="+mn-ea"/>
                <a:cs typeface="+mn-ea"/>
              </a:rPr>
              <a:t>B.</a:t>
            </a:r>
            <a:r>
              <a:rPr lang="en-US" altLang="en-US">
                <a:latin typeface="+mn-ea"/>
                <a:cs typeface="+mn-ea"/>
              </a:rPr>
              <a:t>①②③⑤⑥   </a:t>
            </a:r>
            <a:r>
              <a:rPr lang="en-US" altLang="zh-CN">
                <a:latin typeface="+mn-ea"/>
                <a:cs typeface="+mn-ea"/>
              </a:rPr>
              <a:t>C.</a:t>
            </a:r>
            <a:r>
              <a:rPr lang="en-US" altLang="en-US">
                <a:latin typeface="+mn-ea"/>
                <a:cs typeface="+mn-ea"/>
              </a:rPr>
              <a:t>②④⑤⑥⑦   </a:t>
            </a:r>
            <a:r>
              <a:rPr lang="en-US" altLang="zh-CN">
                <a:latin typeface="+mn-ea"/>
                <a:cs typeface="+mn-ea"/>
              </a:rPr>
              <a:t>D.</a:t>
            </a:r>
            <a:r>
              <a:rPr lang="en-US" altLang="en-US">
                <a:latin typeface="+mn-ea"/>
                <a:cs typeface="+mn-ea"/>
              </a:rPr>
              <a:t>②③④⑤⑥</a:t>
            </a:r>
            <a:endParaRPr lang="en-US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5515" y="146621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8447405" y="2153920"/>
            <a:ext cx="36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WPS 演示</Application>
  <PresentationFormat>宽屏</PresentationFormat>
  <Paragraphs>86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+中文正文</vt:lpstr>
      <vt:lpstr>Segoe Print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165</cp:revision>
  <dcterms:created xsi:type="dcterms:W3CDTF">2019-06-19T02:08:00Z</dcterms:created>
  <dcterms:modified xsi:type="dcterms:W3CDTF">2025-04-14T06:20:55Z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A0D29EF7412A4F5C92518887A1B40061_11</vt:lpwstr>
  </property>
</Properties>
</file>