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12.tif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13.tiff"/><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14.tiff"/><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5.tiff"/><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15.tiff"/><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image" Target="../media/image16.tiff"/><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8.xml"/><Relationship Id="rId3" Type="http://schemas.openxmlformats.org/officeDocument/2006/relationships/image" Target="../media/image18.png"/><Relationship Id="rId2" Type="http://schemas.openxmlformats.org/officeDocument/2006/relationships/image" Target="../media/image17.tiff"/><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19.tiff"/><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0.xml"/><Relationship Id="rId2" Type="http://schemas.openxmlformats.org/officeDocument/2006/relationships/image" Target="../media/image20.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21.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22.tiff"/><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22.tif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3.tiff"/><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4.tif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5.tiff"/><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image" Target="../media/image9.tiff"/><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3875" y="54552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701675" y="1268730"/>
            <a:ext cx="10789285" cy="155067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人体抗利尿激素的水平取决于血浆渗透压</a:t>
            </a:r>
            <a:r>
              <a:rPr lang="en-US" altLang="zh-CN">
                <a:latin typeface="+mn-ea"/>
                <a:cs typeface="+mn-ea"/>
              </a:rPr>
              <a:t>,</a:t>
            </a:r>
            <a:r>
              <a:rPr lang="zh-CN" altLang="en-US">
                <a:latin typeface="+mn-ea"/>
                <a:cs typeface="+mn-ea"/>
              </a:rPr>
              <a:t>而醛固酮的水平与血钠含量有关</a:t>
            </a:r>
            <a:r>
              <a:rPr lang="en-US" altLang="zh-CN">
                <a:latin typeface="+mn-ea"/>
                <a:cs typeface="+mn-ea"/>
              </a:rPr>
              <a:t>,</a:t>
            </a:r>
            <a:r>
              <a:rPr lang="zh-CN" altLang="en-US">
                <a:latin typeface="+mn-ea"/>
                <a:cs typeface="+mn-ea"/>
              </a:rPr>
              <a:t>同时两种激素的分泌也受到循环血量的调控</a:t>
            </a:r>
            <a:r>
              <a:rPr lang="en-US" altLang="zh-CN">
                <a:latin typeface="+mn-ea"/>
                <a:cs typeface="+mn-ea"/>
              </a:rPr>
              <a:t>,</a:t>
            </a:r>
            <a:r>
              <a:rPr lang="zh-CN" altLang="en-US">
                <a:latin typeface="+mn-ea"/>
                <a:cs typeface="+mn-ea"/>
              </a:rPr>
              <a:t>当血量减少时</a:t>
            </a:r>
            <a:r>
              <a:rPr lang="en-US" altLang="zh-CN">
                <a:latin typeface="+mn-ea"/>
                <a:cs typeface="+mn-ea"/>
              </a:rPr>
              <a:t>,</a:t>
            </a:r>
            <a:r>
              <a:rPr lang="zh-CN" altLang="en-US">
                <a:latin typeface="+mn-ea"/>
                <a:cs typeface="+mn-ea"/>
              </a:rPr>
              <a:t>两种激素的分泌量都增加。如图为一次饮</a:t>
            </a:r>
            <a:r>
              <a:rPr lang="en-US" altLang="zh-CN">
                <a:latin typeface="+mn-ea"/>
                <a:cs typeface="+mn-ea"/>
              </a:rPr>
              <a:t>1 000 mL</a:t>
            </a:r>
            <a:r>
              <a:rPr lang="zh-CN" altLang="en-US">
                <a:latin typeface="+mn-ea"/>
                <a:cs typeface="+mn-ea"/>
              </a:rPr>
              <a:t>清水和</a:t>
            </a:r>
            <a:r>
              <a:rPr lang="en-US" altLang="zh-CN">
                <a:latin typeface="+mn-ea"/>
                <a:cs typeface="+mn-ea"/>
              </a:rPr>
              <a:t>1 000 mL</a:t>
            </a:r>
            <a:r>
              <a:rPr lang="zh-CN" altLang="en-US">
                <a:latin typeface="+mn-ea"/>
                <a:cs typeface="+mn-ea"/>
              </a:rPr>
              <a:t>生理盐水的甲、乙个体排尿速率随时间的变化曲线。关于甲、乙个体的生理变化</a:t>
            </a:r>
            <a:r>
              <a:rPr lang="en-US" altLang="zh-CN">
                <a:latin typeface="+mn-ea"/>
                <a:cs typeface="+mn-ea"/>
              </a:rPr>
              <a:t>,</a:t>
            </a:r>
            <a:r>
              <a:rPr lang="zh-CN" altLang="en-US">
                <a:latin typeface="+mn-ea"/>
                <a:cs typeface="+mn-ea"/>
              </a:rPr>
              <a:t>下列说法正确的是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10169525" y="223329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15" name="image403.jpeg"/>
          <p:cNvPicPr>
            <a:picLocks noChangeAspect="1"/>
          </p:cNvPicPr>
          <p:nvPr/>
        </p:nvPicPr>
        <p:blipFill>
          <a:blip r:embed="rId2"/>
          <a:stretch>
            <a:fillRect/>
          </a:stretch>
        </p:blipFill>
        <p:spPr>
          <a:xfrm>
            <a:off x="895350" y="2910840"/>
            <a:ext cx="3663950" cy="2423795"/>
          </a:xfrm>
          <a:prstGeom prst="rect">
            <a:avLst/>
          </a:prstGeom>
        </p:spPr>
      </p:pic>
      <p:sp>
        <p:nvSpPr>
          <p:cNvPr id="4" name="文本框 3"/>
          <p:cNvSpPr txBox="1"/>
          <p:nvPr/>
        </p:nvSpPr>
        <p:spPr>
          <a:xfrm>
            <a:off x="5213985" y="3090545"/>
            <a:ext cx="6450330" cy="1753235"/>
          </a:xfrm>
          <a:prstGeom prst="rect">
            <a:avLst/>
          </a:prstGeom>
          <a:noFill/>
        </p:spPr>
        <p:txBody>
          <a:bodyPr wrap="square" rtlCol="0">
            <a:spAutoFit/>
          </a:bodyPr>
          <a:p>
            <a:pPr indent="0" fontAlgn="auto">
              <a:lnSpc>
                <a:spcPct val="150000"/>
              </a:lnSpc>
            </a:pPr>
            <a:r>
              <a:rPr lang="en-US" altLang="zh-CN"/>
              <a:t>A.</a:t>
            </a:r>
            <a:r>
              <a:rPr lang="zh-CN" altLang="en-US"/>
              <a:t>甲个体由垂体释放的抗利尿激素减少而乙恒定不变</a:t>
            </a:r>
            <a:endParaRPr lang="zh-CN" altLang="en-US"/>
          </a:p>
          <a:p>
            <a:pPr indent="0" fontAlgn="auto">
              <a:lnSpc>
                <a:spcPct val="150000"/>
              </a:lnSpc>
            </a:pPr>
            <a:r>
              <a:rPr lang="en-US" altLang="zh-CN"/>
              <a:t>B.</a:t>
            </a:r>
            <a:r>
              <a:rPr lang="zh-CN" altLang="en-US"/>
              <a:t>乙个体肾小管和集合管上的受体需与醛固酮结合而甲不需要</a:t>
            </a:r>
            <a:endParaRPr lang="zh-CN" altLang="en-US"/>
          </a:p>
          <a:p>
            <a:pPr indent="0" fontAlgn="auto">
              <a:lnSpc>
                <a:spcPct val="150000"/>
              </a:lnSpc>
            </a:pPr>
            <a:r>
              <a:rPr lang="en-US" altLang="zh-CN"/>
              <a:t>C.</a:t>
            </a:r>
            <a:r>
              <a:rPr lang="zh-CN" altLang="en-US"/>
              <a:t>甲、乙个体都需通过调节尿量及尿的成分实现水盐平衡</a:t>
            </a:r>
            <a:endParaRPr lang="zh-CN" altLang="en-US"/>
          </a:p>
          <a:p>
            <a:pPr indent="0" fontAlgn="auto">
              <a:lnSpc>
                <a:spcPct val="150000"/>
              </a:lnSpc>
            </a:pPr>
            <a:r>
              <a:rPr lang="en-US" altLang="zh-CN"/>
              <a:t>D.</a:t>
            </a:r>
            <a:r>
              <a:rPr lang="zh-CN" altLang="en-US"/>
              <a:t>甲、乙个体的血浆渗透压在操作</a:t>
            </a:r>
            <a:r>
              <a:rPr lang="en-US" altLang="zh-CN"/>
              <a:t>a</a:t>
            </a:r>
            <a:r>
              <a:rPr lang="zh-CN" altLang="en-US"/>
              <a:t>后半小时内保持不变</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75030" y="1298575"/>
            <a:ext cx="10789285" cy="102743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心血管调节的方式包括神经调节和体液调节</a:t>
            </a:r>
            <a:r>
              <a:rPr lang="en-US" altLang="zh-CN">
                <a:latin typeface="+mn-ea"/>
                <a:cs typeface="+mn-ea"/>
              </a:rPr>
              <a:t>,</a:t>
            </a:r>
            <a:r>
              <a:rPr lang="zh-CN" altLang="en-US">
                <a:latin typeface="+mn-ea"/>
                <a:cs typeface="+mn-ea"/>
              </a:rPr>
              <a:t>如图表示血液调节的部分过程</a:t>
            </a:r>
            <a:r>
              <a:rPr lang="en-US" altLang="zh-CN">
                <a:latin typeface="+mn-ea"/>
                <a:cs typeface="+mn-ea"/>
              </a:rPr>
              <a:t>,</a:t>
            </a:r>
            <a:r>
              <a:rPr lang="zh-CN" altLang="en-US">
                <a:latin typeface="+mn-ea"/>
                <a:cs typeface="+mn-ea"/>
              </a:rPr>
              <a:t>其中心迷走神经属于副交感神经</a:t>
            </a:r>
            <a:r>
              <a:rPr lang="en-US" altLang="zh-CN">
                <a:latin typeface="+mn-ea"/>
                <a:cs typeface="+mn-ea"/>
              </a:rPr>
              <a:t>,</a:t>
            </a:r>
            <a:r>
              <a:rPr lang="zh-CN" altLang="en-US">
                <a:latin typeface="+mn-ea"/>
                <a:cs typeface="+mn-ea"/>
              </a:rPr>
              <a:t>心迷走神经</a:t>
            </a:r>
            <a:r>
              <a:rPr lang="en-US" altLang="zh-CN">
                <a:latin typeface="+mn-ea"/>
                <a:cs typeface="+mn-ea"/>
              </a:rPr>
              <a:t>(</a:t>
            </a:r>
            <a:r>
              <a:rPr lang="zh-CN" altLang="en-US">
                <a:latin typeface="+mn-ea"/>
                <a:cs typeface="+mn-ea"/>
              </a:rPr>
              <a:t>副交感神经</a:t>
            </a:r>
            <a:r>
              <a:rPr lang="en-US" altLang="zh-CN">
                <a:latin typeface="+mn-ea"/>
                <a:cs typeface="+mn-ea"/>
              </a:rPr>
              <a:t>)</a:t>
            </a:r>
            <a:r>
              <a:rPr lang="zh-CN" altLang="en-US">
                <a:latin typeface="+mn-ea"/>
                <a:cs typeface="+mn-ea"/>
              </a:rPr>
              <a:t>和心交感神经作用是相反的。下列叙述正确的是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8991600" y="1809115"/>
            <a:ext cx="602615" cy="457200"/>
          </a:xfrm>
          <a:prstGeom prst="rect">
            <a:avLst/>
          </a:prstGeom>
          <a:noFill/>
        </p:spPr>
        <p:txBody>
          <a:bodyPr wrap="square" rtlCol="0">
            <a:noAutofit/>
          </a:bodyPr>
          <a:p>
            <a:r>
              <a:rPr lang="en-US" altLang="zh-CN">
                <a:solidFill>
                  <a:srgbClr val="FF0000"/>
                </a:solidFill>
              </a:rPr>
              <a:t>AB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22" name="image410.jpeg"/>
          <p:cNvPicPr>
            <a:picLocks noChangeAspect="1"/>
          </p:cNvPicPr>
          <p:nvPr/>
        </p:nvPicPr>
        <p:blipFill>
          <a:blip r:embed="rId2"/>
          <a:stretch>
            <a:fillRect/>
          </a:stretch>
        </p:blipFill>
        <p:spPr>
          <a:xfrm>
            <a:off x="968375" y="2433320"/>
            <a:ext cx="4103370" cy="3220085"/>
          </a:xfrm>
          <a:prstGeom prst="rect">
            <a:avLst/>
          </a:prstGeom>
        </p:spPr>
      </p:pic>
      <p:sp>
        <p:nvSpPr>
          <p:cNvPr id="4" name="文本框 3"/>
          <p:cNvSpPr txBox="1"/>
          <p:nvPr/>
        </p:nvSpPr>
        <p:spPr>
          <a:xfrm>
            <a:off x="5652770" y="2497455"/>
            <a:ext cx="6011545" cy="3275330"/>
          </a:xfrm>
          <a:prstGeom prst="rect">
            <a:avLst/>
          </a:prstGeom>
          <a:noFill/>
        </p:spPr>
        <p:txBody>
          <a:bodyPr wrap="square" rtlCol="0">
            <a:noAutofit/>
          </a:bodyPr>
          <a:p>
            <a:pPr indent="0" fontAlgn="auto">
              <a:lnSpc>
                <a:spcPct val="150000"/>
              </a:lnSpc>
            </a:pPr>
            <a:r>
              <a:rPr lang="en-US" altLang="zh-CN"/>
              <a:t>A.</a:t>
            </a:r>
            <a:r>
              <a:rPr lang="zh-CN" altLang="en-US"/>
              <a:t>心脏是肾上腺素作用的靶器官</a:t>
            </a:r>
            <a:r>
              <a:rPr lang="en-US" altLang="zh-CN"/>
              <a:t>,</a:t>
            </a:r>
            <a:r>
              <a:rPr lang="zh-CN" altLang="en-US"/>
              <a:t>肾上腺素发挥作用后会被灭活</a:t>
            </a:r>
            <a:endParaRPr lang="zh-CN" altLang="en-US"/>
          </a:p>
          <a:p>
            <a:pPr indent="0" fontAlgn="auto">
              <a:lnSpc>
                <a:spcPct val="150000"/>
              </a:lnSpc>
            </a:pPr>
            <a:r>
              <a:rPr lang="en-US" altLang="zh-CN"/>
              <a:t>B.</a:t>
            </a:r>
            <a:r>
              <a:rPr lang="zh-CN" altLang="en-US"/>
              <a:t>心迷走神经和心交感神经对心脏的作用使机体更好地适应环境变化</a:t>
            </a:r>
            <a:endParaRPr lang="zh-CN" altLang="en-US"/>
          </a:p>
          <a:p>
            <a:pPr indent="0" fontAlgn="auto">
              <a:lnSpc>
                <a:spcPct val="150000"/>
              </a:lnSpc>
            </a:pPr>
            <a:r>
              <a:rPr lang="en-US" altLang="zh-CN"/>
              <a:t>C.</a:t>
            </a:r>
            <a:r>
              <a:rPr lang="zh-CN" altLang="en-US"/>
              <a:t>图中显示肾上腺素分泌的调节方式为神经</a:t>
            </a:r>
            <a:r>
              <a:rPr lang="en-US" altLang="zh-CN"/>
              <a:t>—</a:t>
            </a:r>
            <a:r>
              <a:rPr lang="zh-CN" altLang="en-US"/>
              <a:t>体液调节</a:t>
            </a:r>
            <a:endParaRPr lang="zh-CN" altLang="en-US"/>
          </a:p>
          <a:p>
            <a:pPr indent="0" fontAlgn="auto">
              <a:lnSpc>
                <a:spcPct val="150000"/>
              </a:lnSpc>
            </a:pPr>
            <a:r>
              <a:rPr lang="en-US" altLang="zh-CN"/>
              <a:t>D.</a:t>
            </a:r>
            <a:r>
              <a:rPr lang="zh-CN" altLang="en-US"/>
              <a:t>激素与神经递质都属于信息分子</a:t>
            </a:r>
            <a:r>
              <a:rPr lang="en-US" altLang="zh-CN"/>
              <a:t>,</a:t>
            </a:r>
            <a:r>
              <a:rPr lang="zh-CN" altLang="en-US"/>
              <a:t>可直接参与细胞代谢</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14425" y="1228725"/>
            <a:ext cx="10091420"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如图表示感染某种病原体后</a:t>
            </a:r>
            <a:r>
              <a:rPr lang="en-US" altLang="zh-CN">
                <a:latin typeface="+mn-ea"/>
                <a:cs typeface="+mn-ea"/>
              </a:rPr>
              <a:t>,</a:t>
            </a:r>
            <a:r>
              <a:rPr lang="zh-CN" altLang="en-US">
                <a:latin typeface="+mn-ea"/>
                <a:cs typeface="+mn-ea"/>
              </a:rPr>
              <a:t>机体发热不同时期的体温和调定点的变化过程。据图分析</a:t>
            </a:r>
            <a:r>
              <a:rPr lang="en-US" altLang="zh-CN">
                <a:latin typeface="+mn-ea"/>
                <a:cs typeface="+mn-ea"/>
              </a:rPr>
              <a:t>,</a:t>
            </a:r>
            <a:r>
              <a:rPr lang="zh-CN" altLang="en-US">
                <a:latin typeface="+mn-ea"/>
                <a:cs typeface="+mn-ea"/>
              </a:rPr>
              <a:t>下列说法错误的是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021840" y="179895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5536565" y="2527935"/>
            <a:ext cx="6011545" cy="3275330"/>
          </a:xfrm>
          <a:prstGeom prst="rect">
            <a:avLst/>
          </a:prstGeom>
          <a:noFill/>
        </p:spPr>
        <p:txBody>
          <a:bodyPr wrap="square" rtlCol="0">
            <a:noAutofit/>
          </a:bodyPr>
          <a:p>
            <a:pPr indent="0" fontAlgn="auto">
              <a:lnSpc>
                <a:spcPct val="150000"/>
              </a:lnSpc>
            </a:pPr>
            <a:r>
              <a:rPr lang="en-US" altLang="zh-CN"/>
              <a:t>A.</a:t>
            </a:r>
            <a:r>
              <a:rPr lang="en-US" altLang="en-US"/>
              <a:t>Ⅰ</a:t>
            </a:r>
            <a:r>
              <a:rPr lang="zh-CN" altLang="en-US"/>
              <a:t>段</a:t>
            </a:r>
            <a:r>
              <a:rPr lang="en-US" altLang="zh-CN"/>
              <a:t>,</a:t>
            </a:r>
            <a:r>
              <a:rPr lang="zh-CN" altLang="en-US"/>
              <a:t>机体体温高于正常值</a:t>
            </a:r>
            <a:endParaRPr lang="zh-CN" altLang="en-US"/>
          </a:p>
          <a:p>
            <a:pPr indent="0" fontAlgn="auto">
              <a:lnSpc>
                <a:spcPct val="150000"/>
              </a:lnSpc>
            </a:pPr>
            <a:r>
              <a:rPr lang="en-US" altLang="zh-CN"/>
              <a:t>B.</a:t>
            </a:r>
            <a:r>
              <a:rPr lang="en-US" altLang="en-US"/>
              <a:t>Ⅱ</a:t>
            </a:r>
            <a:r>
              <a:rPr lang="zh-CN" altLang="en-US"/>
              <a:t>段与</a:t>
            </a:r>
            <a:r>
              <a:rPr lang="en-US" altLang="en-US"/>
              <a:t>Ⅰ</a:t>
            </a:r>
            <a:r>
              <a:rPr lang="zh-CN" altLang="en-US"/>
              <a:t>段相比</a:t>
            </a:r>
            <a:r>
              <a:rPr lang="en-US" altLang="zh-CN"/>
              <a:t>,</a:t>
            </a:r>
            <a:r>
              <a:rPr lang="zh-CN" altLang="en-US"/>
              <a:t>体温调定点升高</a:t>
            </a:r>
            <a:r>
              <a:rPr lang="en-US" altLang="zh-CN"/>
              <a:t>,</a:t>
            </a:r>
            <a:r>
              <a:rPr lang="zh-CN" altLang="en-US"/>
              <a:t>机体产热量与散热量保持相对平衡</a:t>
            </a:r>
            <a:endParaRPr lang="zh-CN" altLang="en-US"/>
          </a:p>
          <a:p>
            <a:pPr indent="0" fontAlgn="auto">
              <a:lnSpc>
                <a:spcPct val="150000"/>
              </a:lnSpc>
            </a:pPr>
            <a:r>
              <a:rPr lang="en-US" altLang="zh-CN"/>
              <a:t>C.</a:t>
            </a:r>
            <a:r>
              <a:rPr lang="en-US" altLang="en-US"/>
              <a:t>Ⅰ</a:t>
            </a:r>
            <a:r>
              <a:rPr lang="zh-CN" altLang="en-US"/>
              <a:t>段</a:t>
            </a:r>
            <a:r>
              <a:rPr lang="en-US" altLang="zh-CN"/>
              <a:t>,</a:t>
            </a:r>
            <a:r>
              <a:rPr lang="zh-CN" altLang="en-US"/>
              <a:t>体温达到</a:t>
            </a:r>
            <a:r>
              <a:rPr lang="en-US" altLang="zh-CN"/>
              <a:t>38 </a:t>
            </a:r>
            <a:r>
              <a:rPr lang="en-US" altLang="en-US"/>
              <a:t>℃</a:t>
            </a:r>
            <a:r>
              <a:rPr lang="zh-CN" altLang="en-US"/>
              <a:t>时</a:t>
            </a:r>
            <a:r>
              <a:rPr lang="en-US" altLang="zh-CN"/>
              <a:t>,</a:t>
            </a:r>
            <a:r>
              <a:rPr lang="zh-CN" altLang="en-US"/>
              <a:t>甲状腺激素的分泌量增加</a:t>
            </a:r>
            <a:endParaRPr lang="zh-CN" altLang="en-US"/>
          </a:p>
          <a:p>
            <a:pPr indent="0" fontAlgn="auto">
              <a:lnSpc>
                <a:spcPct val="150000"/>
              </a:lnSpc>
            </a:pPr>
            <a:r>
              <a:rPr lang="en-US" altLang="zh-CN"/>
              <a:t>D.</a:t>
            </a:r>
            <a:r>
              <a:rPr lang="en-US" altLang="en-US"/>
              <a:t>Ⅲ</a:t>
            </a:r>
            <a:r>
              <a:rPr lang="zh-CN" altLang="en-US"/>
              <a:t>段</a:t>
            </a:r>
            <a:r>
              <a:rPr lang="en-US" altLang="zh-CN"/>
              <a:t>,</a:t>
            </a:r>
            <a:r>
              <a:rPr lang="zh-CN" altLang="en-US"/>
              <a:t>汗腺分泌量增大</a:t>
            </a:r>
            <a:r>
              <a:rPr lang="en-US" altLang="zh-CN"/>
              <a:t>,</a:t>
            </a:r>
            <a:r>
              <a:rPr lang="zh-CN" altLang="en-US"/>
              <a:t>抗利尿激素的分泌量增加</a:t>
            </a:r>
            <a:endParaRPr lang="zh-CN" altLang="en-US"/>
          </a:p>
        </p:txBody>
      </p:sp>
      <p:pic>
        <p:nvPicPr>
          <p:cNvPr id="424" name="image412.jpeg"/>
          <p:cNvPicPr>
            <a:picLocks noChangeAspect="1"/>
          </p:cNvPicPr>
          <p:nvPr/>
        </p:nvPicPr>
        <p:blipFill>
          <a:blip r:embed="rId2"/>
          <a:stretch>
            <a:fillRect/>
          </a:stretch>
        </p:blipFill>
        <p:spPr>
          <a:xfrm>
            <a:off x="1035050" y="2673985"/>
            <a:ext cx="4166870" cy="20453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18490" y="1059180"/>
            <a:ext cx="11256010"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抗利尿激素</a:t>
            </a:r>
            <a:r>
              <a:rPr lang="en-US" altLang="zh-CN">
                <a:latin typeface="+mn-ea"/>
                <a:cs typeface="+mn-ea"/>
              </a:rPr>
              <a:t>(ADH)</a:t>
            </a:r>
            <a:r>
              <a:rPr lang="zh-CN" altLang="en-US">
                <a:latin typeface="+mn-ea"/>
                <a:cs typeface="+mn-ea"/>
              </a:rPr>
              <a:t>是一种九肽激素</a:t>
            </a:r>
            <a:r>
              <a:rPr lang="en-US" altLang="zh-CN">
                <a:latin typeface="+mn-ea"/>
                <a:cs typeface="+mn-ea"/>
              </a:rPr>
              <a:t>,</a:t>
            </a:r>
            <a:r>
              <a:rPr lang="zh-CN" altLang="en-US">
                <a:latin typeface="+mn-ea"/>
                <a:cs typeface="+mn-ea"/>
              </a:rPr>
              <a:t>是尿液浓缩和稀释的关键性调节激素</a:t>
            </a:r>
            <a:r>
              <a:rPr lang="en-US" altLang="zh-CN">
                <a:latin typeface="+mn-ea"/>
                <a:cs typeface="+mn-ea"/>
              </a:rPr>
              <a:t>,</a:t>
            </a:r>
            <a:r>
              <a:rPr lang="zh-CN" altLang="en-US">
                <a:latin typeface="+mn-ea"/>
                <a:cs typeface="+mn-ea"/>
              </a:rPr>
              <a:t>其具体作用机理见图。尿崩症是与</a:t>
            </a:r>
            <a:r>
              <a:rPr lang="en-US" altLang="zh-CN">
                <a:latin typeface="+mn-ea"/>
                <a:cs typeface="+mn-ea"/>
              </a:rPr>
              <a:t>ADH</a:t>
            </a:r>
            <a:r>
              <a:rPr lang="zh-CN" altLang="en-US">
                <a:latin typeface="+mn-ea"/>
                <a:cs typeface="+mn-ea"/>
              </a:rPr>
              <a:t>密切相关的内分泌疾病</a:t>
            </a:r>
            <a:r>
              <a:rPr lang="en-US" altLang="zh-CN">
                <a:latin typeface="+mn-ea"/>
                <a:cs typeface="+mn-ea"/>
              </a:rPr>
              <a:t>,</a:t>
            </a:r>
            <a:r>
              <a:rPr lang="zh-CN" altLang="en-US">
                <a:latin typeface="+mn-ea"/>
                <a:cs typeface="+mn-ea"/>
              </a:rPr>
              <a:t>病人表现为持续排出大量低渗性尿液。</a:t>
            </a:r>
            <a:r>
              <a:rPr lang="en-US" altLang="zh-CN">
                <a:latin typeface="+mn-ea"/>
                <a:cs typeface="+mn-ea"/>
              </a:rPr>
              <a:t>ADH</a:t>
            </a:r>
            <a:r>
              <a:rPr lang="zh-CN" altLang="en-US">
                <a:latin typeface="+mn-ea"/>
                <a:cs typeface="+mn-ea"/>
              </a:rPr>
              <a:t>分泌不足和</a:t>
            </a:r>
            <a:r>
              <a:rPr lang="en-US" altLang="zh-CN">
                <a:latin typeface="+mn-ea"/>
                <a:cs typeface="+mn-ea"/>
              </a:rPr>
              <a:t>ADH</a:t>
            </a:r>
            <a:r>
              <a:rPr lang="zh-CN" altLang="en-US">
                <a:latin typeface="+mn-ea"/>
                <a:cs typeface="+mn-ea"/>
              </a:rPr>
              <a:t>不敏感均可导致尿崩症</a:t>
            </a:r>
            <a:r>
              <a:rPr lang="en-US" altLang="zh-CN">
                <a:latin typeface="+mn-ea"/>
                <a:cs typeface="+mn-ea"/>
              </a:rPr>
              <a:t>,</a:t>
            </a:r>
            <a:r>
              <a:rPr lang="zh-CN" altLang="en-US">
                <a:latin typeface="+mn-ea"/>
                <a:cs typeface="+mn-ea"/>
              </a:rPr>
              <a:t>前者导致中枢性尿崩症</a:t>
            </a:r>
            <a:r>
              <a:rPr lang="en-US" altLang="zh-CN">
                <a:latin typeface="+mn-ea"/>
                <a:cs typeface="+mn-ea"/>
              </a:rPr>
              <a:t>,</a:t>
            </a:r>
            <a:r>
              <a:rPr lang="zh-CN" altLang="en-US">
                <a:latin typeface="+mn-ea"/>
                <a:cs typeface="+mn-ea"/>
              </a:rPr>
              <a:t>后者导致肾性尿崩症。</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5216525" y="304673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348480" y="2545080"/>
            <a:ext cx="7526020" cy="3764915"/>
          </a:xfrm>
          <a:prstGeom prst="rect">
            <a:avLst/>
          </a:prstGeom>
          <a:noFill/>
        </p:spPr>
        <p:txBody>
          <a:bodyPr wrap="square" rtlCol="0">
            <a:noAutofit/>
          </a:bodyPr>
          <a:p>
            <a:pPr indent="0" fontAlgn="auto">
              <a:lnSpc>
                <a:spcPct val="150000"/>
              </a:lnSpc>
            </a:pPr>
            <a:r>
              <a:rPr lang="zh-CN" altLang="en-US"/>
              <a:t>请回答下列问题</a:t>
            </a:r>
            <a:r>
              <a:rPr lang="en-US" altLang="zh-CN"/>
              <a:t>:</a:t>
            </a:r>
            <a:endParaRPr lang="en-US" altLang="zh-CN"/>
          </a:p>
          <a:p>
            <a:pPr indent="0" fontAlgn="auto">
              <a:lnSpc>
                <a:spcPct val="150000"/>
              </a:lnSpc>
            </a:pPr>
            <a:r>
              <a:rPr lang="en-US" altLang="zh-CN"/>
              <a:t>(1)</a:t>
            </a:r>
            <a:r>
              <a:rPr lang="zh-CN" altLang="en-US"/>
              <a:t>图中</a:t>
            </a:r>
            <a:r>
              <a:rPr lang="zh-CN" altLang="en-US" u="sng">
                <a:solidFill>
                  <a:schemeClr val="tx1"/>
                </a:solidFill>
                <a:uFillTx/>
              </a:rPr>
              <a:t>　　</a:t>
            </a:r>
            <a:r>
              <a:rPr lang="zh-CN" altLang="en-US"/>
              <a:t>侧表示内环境。</a:t>
            </a:r>
            <a:r>
              <a:rPr lang="en-US" altLang="zh-CN"/>
              <a:t>ADH</a:t>
            </a:r>
            <a:r>
              <a:rPr lang="zh-CN" altLang="en-US"/>
              <a:t>的受体位于</a:t>
            </a:r>
            <a:r>
              <a:rPr lang="zh-CN" altLang="en-US" u="sng">
                <a:uFillTx/>
              </a:rPr>
              <a:t>　　　</a:t>
            </a:r>
            <a:r>
              <a:rPr lang="en-US" altLang="zh-CN" u="sng">
                <a:uFillTx/>
              </a:rPr>
              <a:t>           </a:t>
            </a:r>
            <a:r>
              <a:rPr lang="zh-CN" altLang="en-US" u="sng">
                <a:uFillTx/>
              </a:rPr>
              <a:t>　　</a:t>
            </a:r>
            <a:r>
              <a:rPr lang="zh-CN" altLang="en-US"/>
              <a:t>的表面</a:t>
            </a:r>
            <a:r>
              <a:rPr lang="en-US" altLang="zh-CN"/>
              <a:t>,ADH</a:t>
            </a:r>
            <a:r>
              <a:rPr lang="zh-CN" altLang="en-US"/>
              <a:t>与受体结合后可促进细胞内</a:t>
            </a:r>
            <a:r>
              <a:rPr lang="en-US" altLang="zh-CN"/>
              <a:t>ATP</a:t>
            </a:r>
            <a:r>
              <a:rPr lang="zh-CN" altLang="en-US"/>
              <a:t>转变为</a:t>
            </a:r>
            <a:r>
              <a:rPr lang="en-US" altLang="zh-CN"/>
              <a:t>cAMP,cAMP</a:t>
            </a:r>
            <a:r>
              <a:rPr lang="zh-CN" altLang="en-US"/>
              <a:t>会激活</a:t>
            </a:r>
            <a:r>
              <a:rPr lang="en-US" altLang="zh-CN"/>
              <a:t>M</a:t>
            </a:r>
            <a:r>
              <a:rPr lang="zh-CN" altLang="en-US"/>
              <a:t>蛋白</a:t>
            </a:r>
            <a:r>
              <a:rPr lang="en-US" altLang="zh-CN"/>
              <a:t>,M</a:t>
            </a:r>
            <a:r>
              <a:rPr lang="zh-CN" altLang="en-US"/>
              <a:t>蛋白的作用是</a:t>
            </a:r>
            <a:r>
              <a:rPr lang="zh-CN" altLang="en-US" u="sng">
                <a:uFillTx/>
              </a:rPr>
              <a:t>	</a:t>
            </a:r>
            <a:r>
              <a:rPr lang="en-US" altLang="zh-CN" u="sng">
                <a:uFillTx/>
              </a:rPr>
              <a:t>                                                               </a:t>
            </a:r>
            <a:r>
              <a:rPr lang="zh-CN" altLang="en-US" u="sng">
                <a:uFillTx/>
              </a:rPr>
              <a:t>　</a:t>
            </a:r>
            <a:r>
              <a:rPr lang="en-US" altLang="en-US"/>
              <a:t> </a:t>
            </a:r>
            <a:r>
              <a:rPr lang="zh-CN" altLang="en-US"/>
              <a:t>。</a:t>
            </a:r>
            <a:r>
              <a:rPr lang="en-US" altLang="en-US"/>
              <a:t> </a:t>
            </a:r>
            <a:endParaRPr lang="en-US" altLang="en-US"/>
          </a:p>
          <a:p>
            <a:pPr indent="0" fontAlgn="auto">
              <a:lnSpc>
                <a:spcPct val="150000"/>
              </a:lnSpc>
            </a:pPr>
            <a:endParaRPr lang="en-US" altLang="zh-CN">
              <a:sym typeface="+mn-ea"/>
            </a:endParaRPr>
          </a:p>
          <a:p>
            <a:pPr indent="0" fontAlgn="auto">
              <a:lnSpc>
                <a:spcPct val="150000"/>
              </a:lnSpc>
            </a:pPr>
            <a:r>
              <a:rPr lang="en-US" altLang="zh-CN">
                <a:sym typeface="+mn-ea"/>
              </a:rPr>
              <a:t>(2)</a:t>
            </a:r>
            <a:r>
              <a:rPr lang="zh-CN" altLang="en-US">
                <a:sym typeface="+mn-ea"/>
              </a:rPr>
              <a:t>推测中枢性尿崩症可能是</a:t>
            </a:r>
            <a:r>
              <a:rPr lang="zh-CN" altLang="en-US" u="sng">
                <a:uFillTx/>
                <a:sym typeface="+mn-ea"/>
              </a:rPr>
              <a:t>　　　</a:t>
            </a:r>
            <a:r>
              <a:rPr lang="en-US" altLang="zh-CN" u="sng">
                <a:uFillTx/>
                <a:sym typeface="+mn-ea"/>
              </a:rPr>
              <a:t>  </a:t>
            </a:r>
            <a:r>
              <a:rPr lang="zh-CN" altLang="en-US">
                <a:sym typeface="+mn-ea"/>
              </a:rPr>
              <a:t>或垂体损伤导致</a:t>
            </a:r>
            <a:r>
              <a:rPr lang="en-US" altLang="zh-CN">
                <a:sym typeface="+mn-ea"/>
              </a:rPr>
              <a:t>ADH</a:t>
            </a:r>
            <a:r>
              <a:rPr lang="zh-CN" altLang="en-US">
                <a:sym typeface="+mn-ea"/>
              </a:rPr>
              <a:t>分泌不足引起的。与正常人相比</a:t>
            </a:r>
            <a:r>
              <a:rPr lang="en-US" altLang="zh-CN">
                <a:sym typeface="+mn-ea"/>
              </a:rPr>
              <a:t>,</a:t>
            </a:r>
            <a:r>
              <a:rPr lang="zh-CN" altLang="en-US">
                <a:sym typeface="+mn-ea"/>
              </a:rPr>
              <a:t>中枢性尿崩症患者尿渗透压降低的原因是</a:t>
            </a:r>
            <a:r>
              <a:rPr lang="zh-CN" altLang="en-US" u="sng">
                <a:uFillTx/>
                <a:sym typeface="+mn-ea"/>
              </a:rPr>
              <a:t>    </a:t>
            </a:r>
            <a:r>
              <a:rPr lang="en-US" altLang="zh-CN" u="sng">
                <a:uFillTx/>
                <a:sym typeface="+mn-ea"/>
              </a:rPr>
              <a:t>                                                                                                </a:t>
            </a:r>
            <a:r>
              <a:rPr lang="zh-CN" altLang="en-US" u="sng">
                <a:uFillTx/>
                <a:sym typeface="+mn-ea"/>
              </a:rPr>
              <a:t>   </a:t>
            </a:r>
            <a:r>
              <a:rPr lang="en-US">
                <a:sym typeface="+mn-ea"/>
              </a:rPr>
              <a:t> </a:t>
            </a:r>
            <a:r>
              <a:rPr lang="zh-CN" altLang="en-US">
                <a:sym typeface="+mn-ea"/>
              </a:rPr>
              <a:t>。</a:t>
            </a:r>
            <a:endParaRPr lang="zh-CN" altLang="en-US"/>
          </a:p>
          <a:p>
            <a:pPr indent="0" fontAlgn="auto">
              <a:lnSpc>
                <a:spcPct val="150000"/>
              </a:lnSpc>
            </a:pPr>
            <a:endParaRPr lang="en-US" altLang="en-US"/>
          </a:p>
        </p:txBody>
      </p:sp>
      <p:pic>
        <p:nvPicPr>
          <p:cNvPr id="426" name="image414.jpeg"/>
          <p:cNvPicPr>
            <a:picLocks noChangeAspect="1"/>
          </p:cNvPicPr>
          <p:nvPr/>
        </p:nvPicPr>
        <p:blipFill>
          <a:blip r:embed="rId2"/>
          <a:stretch>
            <a:fillRect/>
          </a:stretch>
        </p:blipFill>
        <p:spPr>
          <a:xfrm>
            <a:off x="687705" y="2836545"/>
            <a:ext cx="3292475" cy="1986280"/>
          </a:xfrm>
          <a:prstGeom prst="rect">
            <a:avLst/>
          </a:prstGeom>
        </p:spPr>
      </p:pic>
      <p:sp>
        <p:nvSpPr>
          <p:cNvPr id="6" name="文本框 5"/>
          <p:cNvSpPr txBox="1"/>
          <p:nvPr/>
        </p:nvSpPr>
        <p:spPr>
          <a:xfrm>
            <a:off x="8891270" y="2971800"/>
            <a:ext cx="1861185" cy="457200"/>
          </a:xfrm>
          <a:prstGeom prst="rect">
            <a:avLst/>
          </a:prstGeom>
          <a:noFill/>
        </p:spPr>
        <p:txBody>
          <a:bodyPr wrap="square" rtlCol="0">
            <a:noAutofit/>
          </a:bodyPr>
          <a:p>
            <a:r>
              <a:rPr lang="zh-CN" altLang="en-US">
                <a:solidFill>
                  <a:srgbClr val="FF0000"/>
                </a:solidFill>
              </a:rPr>
              <a:t>肾小管和集合管</a:t>
            </a:r>
            <a:endParaRPr lang="zh-CN" altLang="en-US">
              <a:solidFill>
                <a:srgbClr val="FF0000"/>
              </a:solidFill>
            </a:endParaRPr>
          </a:p>
        </p:txBody>
      </p:sp>
      <p:sp>
        <p:nvSpPr>
          <p:cNvPr id="7" name="文本框 6"/>
          <p:cNvSpPr txBox="1"/>
          <p:nvPr/>
        </p:nvSpPr>
        <p:spPr>
          <a:xfrm>
            <a:off x="6302375" y="3738245"/>
            <a:ext cx="5175885" cy="457200"/>
          </a:xfrm>
          <a:prstGeom prst="rect">
            <a:avLst/>
          </a:prstGeom>
          <a:noFill/>
        </p:spPr>
        <p:txBody>
          <a:bodyPr wrap="square" rtlCol="0">
            <a:noAutofit/>
          </a:bodyPr>
          <a:p>
            <a:pPr indent="0" fontAlgn="auto">
              <a:lnSpc>
                <a:spcPct val="150000"/>
              </a:lnSpc>
            </a:pPr>
            <a:r>
              <a:rPr lang="zh-CN" altLang="en-US">
                <a:solidFill>
                  <a:srgbClr val="FF0000"/>
                </a:solidFill>
              </a:rPr>
              <a:t>促进携带水通道蛋白的囊泡与细胞膜融合</a:t>
            </a:r>
            <a:r>
              <a:rPr lang="en-US" altLang="zh-CN">
                <a:solidFill>
                  <a:srgbClr val="FF0000"/>
                </a:solidFill>
              </a:rPr>
              <a:t>,</a:t>
            </a:r>
            <a:r>
              <a:rPr lang="zh-CN" altLang="en-US">
                <a:solidFill>
                  <a:srgbClr val="FF0000"/>
                </a:solidFill>
              </a:rPr>
              <a:t>增加细胞膜上水通道蛋白的数量</a:t>
            </a:r>
            <a:endParaRPr lang="zh-CN" altLang="en-US">
              <a:solidFill>
                <a:srgbClr val="FF0000"/>
              </a:solidFill>
            </a:endParaRPr>
          </a:p>
        </p:txBody>
      </p:sp>
      <p:sp>
        <p:nvSpPr>
          <p:cNvPr id="8" name="文本框 7"/>
          <p:cNvSpPr txBox="1"/>
          <p:nvPr/>
        </p:nvSpPr>
        <p:spPr>
          <a:xfrm>
            <a:off x="7204075" y="4613275"/>
            <a:ext cx="872490" cy="457200"/>
          </a:xfrm>
          <a:prstGeom prst="rect">
            <a:avLst/>
          </a:prstGeom>
          <a:noFill/>
        </p:spPr>
        <p:txBody>
          <a:bodyPr wrap="square" rtlCol="0">
            <a:noAutofit/>
          </a:bodyPr>
          <a:p>
            <a:pPr indent="0" fontAlgn="auto">
              <a:lnSpc>
                <a:spcPct val="150000"/>
              </a:lnSpc>
            </a:pPr>
            <a:r>
              <a:rPr lang="zh-CN" altLang="en-US">
                <a:solidFill>
                  <a:srgbClr val="FF0000"/>
                </a:solidFill>
              </a:rPr>
              <a:t>下丘脑</a:t>
            </a:r>
            <a:endParaRPr lang="zh-CN" altLang="en-US">
              <a:solidFill>
                <a:srgbClr val="FF0000"/>
              </a:solidFill>
            </a:endParaRPr>
          </a:p>
        </p:txBody>
      </p:sp>
      <p:sp>
        <p:nvSpPr>
          <p:cNvPr id="10" name="文本框 9"/>
          <p:cNvSpPr txBox="1"/>
          <p:nvPr/>
        </p:nvSpPr>
        <p:spPr>
          <a:xfrm>
            <a:off x="4615180" y="5368925"/>
            <a:ext cx="6653530" cy="457200"/>
          </a:xfrm>
          <a:prstGeom prst="rect">
            <a:avLst/>
          </a:prstGeom>
          <a:noFill/>
        </p:spPr>
        <p:txBody>
          <a:bodyPr wrap="square" rtlCol="0">
            <a:noAutofit/>
          </a:bodyPr>
          <a:p>
            <a:pPr indent="0" fontAlgn="auto">
              <a:lnSpc>
                <a:spcPct val="150000"/>
              </a:lnSpc>
            </a:pPr>
            <a:r>
              <a:rPr lang="en-US" altLang="zh-CN">
                <a:solidFill>
                  <a:srgbClr val="FF0000"/>
                </a:solidFill>
              </a:rPr>
              <a:t>ADH</a:t>
            </a:r>
            <a:r>
              <a:rPr lang="zh-CN" altLang="en-US">
                <a:solidFill>
                  <a:srgbClr val="FF0000"/>
                </a:solidFill>
              </a:rPr>
              <a:t>分泌不足导致肾小管和集合管从原尿中重吸收水的能力下降</a:t>
            </a:r>
            <a:r>
              <a:rPr lang="en-US" altLang="zh-CN">
                <a:solidFill>
                  <a:srgbClr val="FF0000"/>
                </a:solidFill>
              </a:rPr>
              <a:t>,</a:t>
            </a:r>
            <a:r>
              <a:rPr lang="zh-CN" altLang="en-US">
                <a:solidFill>
                  <a:srgbClr val="FF0000"/>
                </a:solidFill>
              </a:rPr>
              <a:t>与正常人相比</a:t>
            </a:r>
            <a:r>
              <a:rPr lang="en-US" altLang="zh-CN">
                <a:solidFill>
                  <a:srgbClr val="FF0000"/>
                </a:solidFill>
              </a:rPr>
              <a:t>,</a:t>
            </a:r>
            <a:r>
              <a:rPr lang="zh-CN" altLang="en-US">
                <a:solidFill>
                  <a:srgbClr val="FF0000"/>
                </a:solidFill>
              </a:rPr>
              <a:t>最终尿液中水的相对含量增多</a:t>
            </a:r>
            <a:r>
              <a:rPr lang="en-US" altLang="zh-CN">
                <a:solidFill>
                  <a:srgbClr val="FF0000"/>
                </a:solidFill>
              </a:rPr>
              <a:t>,</a:t>
            </a:r>
            <a:r>
              <a:rPr lang="zh-CN" altLang="en-US">
                <a:solidFill>
                  <a:srgbClr val="FF0000"/>
                </a:solidFill>
              </a:rPr>
              <a:t>尿渗透压下降</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6" grpId="0"/>
      <p:bldP spid="6" grpId="1"/>
      <p:bldP spid="7" grpId="0"/>
      <p:bldP spid="7" grpId="1"/>
      <p:bldP spid="8" grpId="0"/>
      <p:bldP spid="8"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26" name="image414.jpeg"/>
          <p:cNvPicPr>
            <a:picLocks noChangeAspect="1"/>
          </p:cNvPicPr>
          <p:nvPr/>
        </p:nvPicPr>
        <p:blipFill>
          <a:blip r:embed="rId2"/>
          <a:stretch>
            <a:fillRect/>
          </a:stretch>
        </p:blipFill>
        <p:spPr>
          <a:xfrm>
            <a:off x="687705" y="1334135"/>
            <a:ext cx="2908935" cy="1755775"/>
          </a:xfrm>
          <a:prstGeom prst="rect">
            <a:avLst/>
          </a:prstGeom>
        </p:spPr>
      </p:pic>
      <p:sp>
        <p:nvSpPr>
          <p:cNvPr id="5" name="文本框 4"/>
          <p:cNvSpPr txBox="1"/>
          <p:nvPr/>
        </p:nvSpPr>
        <p:spPr>
          <a:xfrm>
            <a:off x="4032250" y="1396365"/>
            <a:ext cx="7677785" cy="1773555"/>
          </a:xfrm>
          <a:prstGeom prst="rect">
            <a:avLst/>
          </a:prstGeom>
          <a:noFill/>
        </p:spPr>
        <p:txBody>
          <a:bodyPr wrap="square" rtlCol="0">
            <a:noAutofit/>
          </a:bodyPr>
          <a:p>
            <a:pPr indent="0" fontAlgn="auto">
              <a:lnSpc>
                <a:spcPct val="150000"/>
              </a:lnSpc>
            </a:pPr>
            <a:r>
              <a:rPr lang="en-US" altLang="zh-CN"/>
              <a:t>(3)</a:t>
            </a:r>
            <a:r>
              <a:rPr lang="zh-CN" altLang="en-US"/>
              <a:t>肾性尿崩症的病因复杂</a:t>
            </a:r>
            <a:r>
              <a:rPr lang="en-US" altLang="zh-CN"/>
              <a:t>,</a:t>
            </a:r>
            <a:r>
              <a:rPr lang="zh-CN" altLang="en-US"/>
              <a:t>结合上图</a:t>
            </a:r>
            <a:r>
              <a:rPr lang="en-US" altLang="zh-CN"/>
              <a:t>,</a:t>
            </a:r>
            <a:r>
              <a:rPr lang="zh-CN" altLang="en-US"/>
              <a:t>从分子水平角度分析并推测</a:t>
            </a:r>
            <a:r>
              <a:rPr lang="en-US" altLang="zh-CN"/>
              <a:t>,</a:t>
            </a:r>
            <a:r>
              <a:rPr lang="zh-CN" altLang="en-US"/>
              <a:t>肾性尿崩症的病因可能是</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en-US" altLang="zh-CN"/>
              <a:t>(</a:t>
            </a:r>
            <a:r>
              <a:rPr lang="zh-CN" altLang="en-US"/>
              <a:t>写出两条即可</a:t>
            </a:r>
            <a:r>
              <a:rPr lang="en-US" altLang="zh-CN"/>
              <a:t>)</a:t>
            </a:r>
            <a:r>
              <a:rPr lang="zh-CN" altLang="en-US"/>
              <a:t>。</a:t>
            </a:r>
            <a:endParaRPr lang="zh-CN" altLang="en-US"/>
          </a:p>
          <a:p>
            <a:pPr indent="0" fontAlgn="auto">
              <a:lnSpc>
                <a:spcPct val="150000"/>
              </a:lnSpc>
            </a:pPr>
            <a:endParaRPr lang="zh-CN" altLang="en-US"/>
          </a:p>
          <a:p>
            <a:pPr indent="0" fontAlgn="auto">
              <a:lnSpc>
                <a:spcPct val="150000"/>
              </a:lnSpc>
            </a:pPr>
            <a:endParaRPr lang="en-US" altLang="zh-CN"/>
          </a:p>
          <a:p>
            <a:pPr indent="0" fontAlgn="auto">
              <a:lnSpc>
                <a:spcPct val="150000"/>
              </a:lnSpc>
            </a:pPr>
            <a:endParaRPr lang="en-US" altLang="en-US"/>
          </a:p>
        </p:txBody>
      </p:sp>
      <p:sp>
        <p:nvSpPr>
          <p:cNvPr id="6" name="文本框 5"/>
          <p:cNvSpPr txBox="1"/>
          <p:nvPr/>
        </p:nvSpPr>
        <p:spPr>
          <a:xfrm>
            <a:off x="5716270" y="1748790"/>
            <a:ext cx="5814695" cy="457200"/>
          </a:xfrm>
          <a:prstGeom prst="rect">
            <a:avLst/>
          </a:prstGeom>
          <a:noFill/>
        </p:spPr>
        <p:txBody>
          <a:bodyPr wrap="square" rtlCol="0">
            <a:noAutofit/>
          </a:bodyPr>
          <a:p>
            <a:pPr indent="0" fontAlgn="auto">
              <a:lnSpc>
                <a:spcPct val="150000"/>
              </a:lnSpc>
            </a:pPr>
            <a:r>
              <a:rPr lang="en-US" altLang="zh-CN">
                <a:solidFill>
                  <a:srgbClr val="FF0000"/>
                </a:solidFill>
              </a:rPr>
              <a:t>ADH</a:t>
            </a:r>
            <a:r>
              <a:rPr lang="zh-CN" altLang="en-US">
                <a:solidFill>
                  <a:srgbClr val="FF0000"/>
                </a:solidFill>
              </a:rPr>
              <a:t>受体数量不足</a:t>
            </a:r>
            <a:r>
              <a:rPr lang="en-US" altLang="zh-CN">
                <a:solidFill>
                  <a:srgbClr val="FF0000"/>
                </a:solidFill>
              </a:rPr>
              <a:t>(</a:t>
            </a:r>
            <a:r>
              <a:rPr lang="zh-CN" altLang="en-US">
                <a:solidFill>
                  <a:srgbClr val="FF0000"/>
                </a:solidFill>
              </a:rPr>
              <a:t>或缺陷</a:t>
            </a:r>
            <a:r>
              <a:rPr lang="en-US" altLang="zh-CN">
                <a:solidFill>
                  <a:srgbClr val="FF0000"/>
                </a:solidFill>
              </a:rPr>
              <a:t>)</a:t>
            </a:r>
            <a:r>
              <a:rPr lang="zh-CN" altLang="en-US">
                <a:solidFill>
                  <a:srgbClr val="FF0000"/>
                </a:solidFill>
              </a:rPr>
              <a:t>、</a:t>
            </a:r>
            <a:r>
              <a:rPr lang="en-US" altLang="zh-CN">
                <a:solidFill>
                  <a:srgbClr val="FF0000"/>
                </a:solidFill>
              </a:rPr>
              <a:t>cAMP</a:t>
            </a:r>
            <a:r>
              <a:rPr lang="zh-CN" altLang="en-US">
                <a:solidFill>
                  <a:srgbClr val="FF0000"/>
                </a:solidFill>
              </a:rPr>
              <a:t>数量</a:t>
            </a:r>
            <a:endParaRPr lang="zh-CN" altLang="en-US">
              <a:solidFill>
                <a:srgbClr val="FF0000"/>
              </a:solidFill>
            </a:endParaRPr>
          </a:p>
          <a:p>
            <a:pPr indent="0" fontAlgn="auto">
              <a:lnSpc>
                <a:spcPct val="150000"/>
              </a:lnSpc>
            </a:pPr>
            <a:r>
              <a:rPr lang="zh-CN" altLang="en-US">
                <a:solidFill>
                  <a:srgbClr val="FF0000"/>
                </a:solidFill>
              </a:rPr>
              <a:t>不足、</a:t>
            </a:r>
            <a:r>
              <a:rPr lang="en-US" altLang="zh-CN">
                <a:solidFill>
                  <a:srgbClr val="FF0000"/>
                </a:solidFill>
              </a:rPr>
              <a:t>M</a:t>
            </a:r>
            <a:r>
              <a:rPr lang="zh-CN" altLang="en-US">
                <a:solidFill>
                  <a:srgbClr val="FF0000"/>
                </a:solidFill>
              </a:rPr>
              <a:t>蛋白激活障碍</a:t>
            </a:r>
            <a:r>
              <a:rPr lang="en-US" altLang="zh-CN">
                <a:solidFill>
                  <a:srgbClr val="FF0000"/>
                </a:solidFill>
              </a:rPr>
              <a:t>(</a:t>
            </a:r>
            <a:r>
              <a:rPr lang="zh-CN" altLang="en-US">
                <a:solidFill>
                  <a:srgbClr val="FF0000"/>
                </a:solidFill>
              </a:rPr>
              <a:t>或</a:t>
            </a:r>
            <a:r>
              <a:rPr lang="en-US" altLang="zh-CN">
                <a:solidFill>
                  <a:srgbClr val="FF0000"/>
                </a:solidFill>
              </a:rPr>
              <a:t>M</a:t>
            </a:r>
            <a:r>
              <a:rPr lang="zh-CN" altLang="en-US">
                <a:solidFill>
                  <a:srgbClr val="FF0000"/>
                </a:solidFill>
              </a:rPr>
              <a:t>蛋白含量下降</a:t>
            </a:r>
            <a:r>
              <a:rPr lang="en-US" altLang="zh-CN">
                <a:solidFill>
                  <a:srgbClr val="FF0000"/>
                </a:solidFill>
              </a:rPr>
              <a:t>)</a:t>
            </a:r>
            <a:r>
              <a:rPr lang="zh-CN" altLang="en-US">
                <a:solidFill>
                  <a:srgbClr val="FF0000"/>
                </a:solidFill>
              </a:rPr>
              <a:t>、携带水通道蛋白的囊泡与细胞膜融合受阻等</a:t>
            </a:r>
            <a:endParaRPr lang="zh-CN" altLang="en-US">
              <a:solidFill>
                <a:srgbClr val="FF0000"/>
              </a:solidFill>
            </a:endParaRPr>
          </a:p>
        </p:txBody>
      </p:sp>
      <p:sp>
        <p:nvSpPr>
          <p:cNvPr id="8" name="文本框 7"/>
          <p:cNvSpPr txBox="1"/>
          <p:nvPr/>
        </p:nvSpPr>
        <p:spPr>
          <a:xfrm>
            <a:off x="687705" y="3169920"/>
            <a:ext cx="11023600" cy="2790825"/>
          </a:xfrm>
          <a:prstGeom prst="rect">
            <a:avLst/>
          </a:prstGeom>
          <a:noFill/>
        </p:spPr>
        <p:txBody>
          <a:bodyPr wrap="square" rtlCol="0">
            <a:noAutofit/>
          </a:bodyPr>
          <a:p>
            <a:pPr indent="0" fontAlgn="auto">
              <a:lnSpc>
                <a:spcPct val="150000"/>
              </a:lnSpc>
            </a:pPr>
            <a:r>
              <a:rPr lang="en-US" altLang="zh-CN">
                <a:sym typeface="+mn-ea"/>
              </a:rPr>
              <a:t>(4)</a:t>
            </a:r>
            <a:r>
              <a:rPr lang="zh-CN" altLang="en-US">
                <a:sym typeface="+mn-ea"/>
              </a:rPr>
              <a:t>可利用禁水加压试验区别中枢性尿崩症和肾性尿崩症。试验前需测基础血浆渗透压、尿渗透压</a:t>
            </a:r>
            <a:r>
              <a:rPr lang="en-US" altLang="zh-CN">
                <a:sym typeface="+mn-ea"/>
              </a:rPr>
              <a:t>,</a:t>
            </a:r>
            <a:r>
              <a:rPr lang="zh-CN" altLang="en-US">
                <a:sym typeface="+mn-ea"/>
              </a:rPr>
              <a:t>之后每小时留尿测尿量和尿渗透压</a:t>
            </a:r>
            <a:r>
              <a:rPr lang="en-US" altLang="zh-CN">
                <a:sym typeface="+mn-ea"/>
              </a:rPr>
              <a:t>,</a:t>
            </a:r>
            <a:r>
              <a:rPr lang="zh-CN" altLang="en-US">
                <a:sym typeface="+mn-ea"/>
              </a:rPr>
              <a:t>待连续两次尿量变化不大且尿渗透压小于一定数值时</a:t>
            </a:r>
            <a:r>
              <a:rPr lang="en-US" altLang="zh-CN">
                <a:sym typeface="+mn-ea"/>
              </a:rPr>
              <a:t>,</a:t>
            </a:r>
            <a:r>
              <a:rPr lang="zh-CN" altLang="en-US">
                <a:sym typeface="+mn-ea"/>
              </a:rPr>
              <a:t>皮下注射适量抗利尿激素</a:t>
            </a:r>
            <a:r>
              <a:rPr lang="en-US" altLang="zh-CN">
                <a:sym typeface="+mn-ea"/>
              </a:rPr>
              <a:t>,</a:t>
            </a:r>
            <a:r>
              <a:rPr lang="zh-CN" altLang="en-US">
                <a:sym typeface="+mn-ea"/>
              </a:rPr>
              <a:t>再测尿量、尿渗透压。结合题干信息</a:t>
            </a:r>
            <a:r>
              <a:rPr lang="en-US" altLang="zh-CN">
                <a:sym typeface="+mn-ea"/>
              </a:rPr>
              <a:t>,</a:t>
            </a:r>
            <a:r>
              <a:rPr lang="zh-CN" altLang="en-US">
                <a:sym typeface="+mn-ea"/>
              </a:rPr>
              <a:t>写出禁水加压试验可以区别中枢性尿崩症和肾性尿崩症的原理</a:t>
            </a:r>
            <a:r>
              <a:rPr lang="en-US" altLang="zh-CN">
                <a:sym typeface="+mn-ea"/>
              </a:rPr>
              <a:t>:</a:t>
            </a:r>
            <a:r>
              <a:rPr lang="zh-CN" altLang="en-US" u="sng">
                <a:uFillTx/>
                <a:sym typeface="+mn-ea"/>
              </a:rPr>
              <a:t>　　　　　　　　　　　</a:t>
            </a:r>
            <a:r>
              <a:rPr lang="en-US" altLang="zh-CN" u="sng">
                <a:uFillTx/>
                <a:sym typeface="+mn-ea"/>
              </a:rPr>
              <a:t>     </a:t>
            </a:r>
            <a:r>
              <a:rPr lang="zh-CN" altLang="en-US" u="sng">
                <a:uFillTx/>
                <a:sym typeface="+mn-ea"/>
              </a:rPr>
              <a:t>　</a:t>
            </a:r>
            <a:r>
              <a:rPr lang="en-US" altLang="zh-CN" u="sng">
                <a:uFillTx/>
                <a:sym typeface="+mn-ea"/>
              </a:rPr>
              <a:t>                    </a:t>
            </a:r>
            <a:r>
              <a:rPr lang="zh-CN" altLang="en-US" u="sng">
                <a:uFillTx/>
                <a:sym typeface="+mn-ea"/>
              </a:rPr>
              <a:t>　　　　</a:t>
            </a:r>
            <a:r>
              <a:rPr lang="en-US" altLang="zh-CN" u="sng">
                <a:uFillTx/>
                <a:sym typeface="+mn-ea"/>
              </a:rPr>
              <a:t>    </a:t>
            </a:r>
            <a:r>
              <a:rPr lang="en-US" altLang="zh-CN">
                <a:sym typeface="+mn-ea"/>
              </a:rPr>
              <a:t> (</a:t>
            </a:r>
            <a:r>
              <a:rPr lang="zh-CN" altLang="en-US">
                <a:sym typeface="+mn-ea"/>
              </a:rPr>
              <a:t>写出两者中一种原理即可</a:t>
            </a:r>
            <a:r>
              <a:rPr lang="en-US" altLang="zh-CN">
                <a:sym typeface="+mn-ea"/>
              </a:rPr>
              <a:t>)</a:t>
            </a:r>
            <a:r>
              <a:rPr lang="zh-CN" altLang="en-US">
                <a:sym typeface="+mn-ea"/>
              </a:rPr>
              <a:t>。</a:t>
            </a:r>
            <a:r>
              <a:rPr lang="en-US" altLang="en-US">
                <a:sym typeface="+mn-ea"/>
              </a:rPr>
              <a:t> </a:t>
            </a:r>
            <a:endParaRPr lang="zh-CN" altLang="en-US"/>
          </a:p>
        </p:txBody>
      </p:sp>
      <p:sp>
        <p:nvSpPr>
          <p:cNvPr id="10" name="文本框 9"/>
          <p:cNvSpPr txBox="1"/>
          <p:nvPr/>
        </p:nvSpPr>
        <p:spPr>
          <a:xfrm>
            <a:off x="3596640" y="4337050"/>
            <a:ext cx="8113395" cy="457200"/>
          </a:xfrm>
          <a:prstGeom prst="rect">
            <a:avLst/>
          </a:prstGeom>
          <a:noFill/>
        </p:spPr>
        <p:txBody>
          <a:bodyPr wrap="square" rtlCol="0">
            <a:noAutofit/>
          </a:bodyPr>
          <a:p>
            <a:pPr indent="0" fontAlgn="auto">
              <a:lnSpc>
                <a:spcPct val="150000"/>
              </a:lnSpc>
            </a:pPr>
            <a:r>
              <a:rPr lang="zh-CN" altLang="en-US">
                <a:solidFill>
                  <a:srgbClr val="FF0000"/>
                </a:solidFill>
              </a:rPr>
              <a:t>中枢性尿崩症患者在禁水后</a:t>
            </a:r>
            <a:r>
              <a:rPr lang="en-US" altLang="zh-CN">
                <a:solidFill>
                  <a:srgbClr val="FF0000"/>
                </a:solidFill>
              </a:rPr>
              <a:t>,</a:t>
            </a:r>
            <a:r>
              <a:rPr lang="zh-CN" altLang="en-US">
                <a:solidFill>
                  <a:srgbClr val="FF0000"/>
                </a:solidFill>
              </a:rPr>
              <a:t>血浆渗透压升高</a:t>
            </a:r>
            <a:r>
              <a:rPr lang="en-US" altLang="zh-CN">
                <a:solidFill>
                  <a:srgbClr val="FF0000"/>
                </a:solidFill>
              </a:rPr>
              <a:t>,</a:t>
            </a:r>
            <a:r>
              <a:rPr lang="zh-CN" altLang="en-US">
                <a:solidFill>
                  <a:srgbClr val="FF0000"/>
                </a:solidFill>
              </a:rPr>
              <a:t>但由于</a:t>
            </a:r>
            <a:r>
              <a:rPr lang="en-US" altLang="zh-CN">
                <a:solidFill>
                  <a:srgbClr val="FF0000"/>
                </a:solidFill>
              </a:rPr>
              <a:t>ADH</a:t>
            </a:r>
            <a:r>
              <a:rPr lang="zh-CN" altLang="en-US">
                <a:solidFill>
                  <a:srgbClr val="FF0000"/>
                </a:solidFill>
              </a:rPr>
              <a:t>分泌不足</a:t>
            </a:r>
            <a:r>
              <a:rPr lang="en-US" altLang="zh-CN">
                <a:solidFill>
                  <a:srgbClr val="FF0000"/>
                </a:solidFill>
              </a:rPr>
              <a:t>,</a:t>
            </a:r>
            <a:r>
              <a:rPr lang="zh-CN" altLang="en-US">
                <a:solidFill>
                  <a:srgbClr val="FF0000"/>
                </a:solidFill>
              </a:rPr>
              <a:t>尿量不会明显减少</a:t>
            </a:r>
            <a:r>
              <a:rPr lang="en-US" altLang="zh-CN">
                <a:solidFill>
                  <a:srgbClr val="FF0000"/>
                </a:solidFill>
              </a:rPr>
              <a:t>,</a:t>
            </a:r>
            <a:r>
              <a:rPr lang="zh-CN" altLang="en-US">
                <a:solidFill>
                  <a:srgbClr val="FF0000"/>
                </a:solidFill>
              </a:rPr>
              <a:t>尿渗透压不会明显升高</a:t>
            </a:r>
            <a:r>
              <a:rPr lang="en-US" altLang="zh-CN">
                <a:solidFill>
                  <a:srgbClr val="FF0000"/>
                </a:solidFill>
              </a:rPr>
              <a:t>,</a:t>
            </a:r>
            <a:r>
              <a:rPr lang="zh-CN" altLang="en-US">
                <a:solidFill>
                  <a:srgbClr val="FF0000"/>
                </a:solidFill>
              </a:rPr>
              <a:t>皮下注射适量抗利尿激素后</a:t>
            </a:r>
            <a:r>
              <a:rPr lang="en-US" altLang="zh-CN">
                <a:solidFill>
                  <a:srgbClr val="FF0000"/>
                </a:solidFill>
              </a:rPr>
              <a:t>,</a:t>
            </a:r>
            <a:r>
              <a:rPr lang="zh-CN" altLang="en-US">
                <a:solidFill>
                  <a:srgbClr val="FF0000"/>
                </a:solidFill>
              </a:rPr>
              <a:t>尿量会明显减少</a:t>
            </a:r>
            <a:r>
              <a:rPr lang="en-US" altLang="zh-CN">
                <a:solidFill>
                  <a:srgbClr val="FF0000"/>
                </a:solidFill>
              </a:rPr>
              <a:t>,</a:t>
            </a:r>
            <a:r>
              <a:rPr lang="zh-CN" altLang="en-US">
                <a:solidFill>
                  <a:srgbClr val="FF0000"/>
                </a:solidFill>
              </a:rPr>
              <a:t>尿渗透压明显升高</a:t>
            </a:r>
            <a:r>
              <a:rPr lang="en-US" altLang="zh-CN">
                <a:solidFill>
                  <a:srgbClr val="FF0000"/>
                </a:solidFill>
              </a:rPr>
              <a:t>(</a:t>
            </a:r>
            <a:r>
              <a:rPr lang="zh-CN" altLang="en-US">
                <a:solidFill>
                  <a:srgbClr val="FF0000"/>
                </a:solidFill>
              </a:rPr>
              <a:t>或肾性尿崩症患者在禁水后</a:t>
            </a:r>
            <a:r>
              <a:rPr lang="en-US" altLang="zh-CN">
                <a:solidFill>
                  <a:srgbClr val="FF0000"/>
                </a:solidFill>
              </a:rPr>
              <a:t>,</a:t>
            </a:r>
            <a:r>
              <a:rPr lang="zh-CN" altLang="en-US">
                <a:solidFill>
                  <a:srgbClr val="FF0000"/>
                </a:solidFill>
              </a:rPr>
              <a:t>血浆渗透压升高</a:t>
            </a:r>
            <a:r>
              <a:rPr lang="en-US" altLang="zh-CN">
                <a:solidFill>
                  <a:srgbClr val="FF0000"/>
                </a:solidFill>
              </a:rPr>
              <a:t>,ADH</a:t>
            </a:r>
            <a:r>
              <a:rPr lang="zh-CN" altLang="en-US">
                <a:solidFill>
                  <a:srgbClr val="FF0000"/>
                </a:solidFill>
              </a:rPr>
              <a:t>分泌增多</a:t>
            </a:r>
            <a:r>
              <a:rPr lang="en-US" altLang="zh-CN">
                <a:solidFill>
                  <a:srgbClr val="FF0000"/>
                </a:solidFill>
              </a:rPr>
              <a:t>,</a:t>
            </a:r>
            <a:r>
              <a:rPr lang="zh-CN" altLang="en-US">
                <a:solidFill>
                  <a:srgbClr val="FF0000"/>
                </a:solidFill>
              </a:rPr>
              <a:t>但由于</a:t>
            </a:r>
            <a:r>
              <a:rPr lang="en-US" altLang="zh-CN">
                <a:solidFill>
                  <a:srgbClr val="FF0000"/>
                </a:solidFill>
              </a:rPr>
              <a:t>ADH</a:t>
            </a:r>
            <a:r>
              <a:rPr lang="zh-CN" altLang="en-US">
                <a:solidFill>
                  <a:srgbClr val="FF0000"/>
                </a:solidFill>
              </a:rPr>
              <a:t>不敏感</a:t>
            </a:r>
            <a:r>
              <a:rPr lang="en-US" altLang="zh-CN">
                <a:solidFill>
                  <a:srgbClr val="FF0000"/>
                </a:solidFill>
              </a:rPr>
              <a:t>,</a:t>
            </a:r>
            <a:r>
              <a:rPr lang="zh-CN" altLang="en-US">
                <a:solidFill>
                  <a:srgbClr val="FF0000"/>
                </a:solidFill>
              </a:rPr>
              <a:t>所以尿量不会明显减少</a:t>
            </a:r>
            <a:r>
              <a:rPr lang="en-US" altLang="zh-CN">
                <a:solidFill>
                  <a:srgbClr val="FF0000"/>
                </a:solidFill>
              </a:rPr>
              <a:t>,</a:t>
            </a:r>
            <a:r>
              <a:rPr lang="zh-CN" altLang="en-US">
                <a:solidFill>
                  <a:srgbClr val="FF0000"/>
                </a:solidFill>
              </a:rPr>
              <a:t>尿渗透压不会明显升高</a:t>
            </a:r>
            <a:r>
              <a:rPr lang="en-US" altLang="zh-CN">
                <a:solidFill>
                  <a:srgbClr val="FF0000"/>
                </a:solidFill>
              </a:rPr>
              <a:t>,</a:t>
            </a:r>
            <a:r>
              <a:rPr lang="zh-CN" altLang="en-US">
                <a:solidFill>
                  <a:srgbClr val="FF0000"/>
                </a:solidFill>
              </a:rPr>
              <a:t>皮下注射适量抗利尿激素后</a:t>
            </a:r>
            <a:r>
              <a:rPr lang="en-US" altLang="zh-CN">
                <a:solidFill>
                  <a:srgbClr val="FF0000"/>
                </a:solidFill>
              </a:rPr>
              <a:t>,</a:t>
            </a:r>
            <a:r>
              <a:rPr lang="zh-CN" altLang="en-US">
                <a:solidFill>
                  <a:srgbClr val="FF0000"/>
                </a:solidFill>
              </a:rPr>
              <a:t>尿量和尿渗透压基本不变</a:t>
            </a:r>
            <a:r>
              <a:rPr lang="en-US" altLang="zh-CN">
                <a:solidFill>
                  <a:srgbClr val="FF0000"/>
                </a:solidFill>
              </a:rPr>
              <a:t>)</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050290" y="1300480"/>
            <a:ext cx="10091420" cy="102743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多选</a:t>
            </a:r>
            <a:r>
              <a:rPr lang="en-US" altLang="zh-CN">
                <a:latin typeface="+mn-ea"/>
                <a:cs typeface="+mn-ea"/>
              </a:rPr>
              <a:t>)</a:t>
            </a:r>
            <a:r>
              <a:rPr lang="zh-CN" altLang="en-US">
                <a:latin typeface="+mn-ea"/>
                <a:cs typeface="+mn-ea"/>
              </a:rPr>
              <a:t>如图为促甲状腺激素与受体结合后</a:t>
            </a:r>
            <a:r>
              <a:rPr lang="en-US" altLang="zh-CN">
                <a:latin typeface="+mn-ea"/>
                <a:cs typeface="+mn-ea"/>
              </a:rPr>
              <a:t>,</a:t>
            </a:r>
            <a:r>
              <a:rPr lang="zh-CN" altLang="en-US">
                <a:latin typeface="+mn-ea"/>
                <a:cs typeface="+mn-ea"/>
              </a:rPr>
              <a:t>对细胞生命活动的调控机制。下列说法错误的是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10119995" y="1461135"/>
            <a:ext cx="602615" cy="457200"/>
          </a:xfrm>
          <a:prstGeom prst="rect">
            <a:avLst/>
          </a:prstGeom>
          <a:noFill/>
        </p:spPr>
        <p:txBody>
          <a:bodyPr wrap="square" rtlCol="0">
            <a:noAutofit/>
          </a:bodyPr>
          <a:p>
            <a:r>
              <a:rPr lang="en-US" altLang="zh-CN">
                <a:solidFill>
                  <a:srgbClr val="FF0000"/>
                </a:solidFill>
              </a:rPr>
              <a:t>AC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1050290" y="4244975"/>
            <a:ext cx="9258300" cy="3275330"/>
          </a:xfrm>
          <a:prstGeom prst="rect">
            <a:avLst/>
          </a:prstGeom>
          <a:noFill/>
        </p:spPr>
        <p:txBody>
          <a:bodyPr wrap="square" rtlCol="0">
            <a:noAutofit/>
          </a:bodyPr>
          <a:p>
            <a:pPr indent="0" fontAlgn="auto">
              <a:lnSpc>
                <a:spcPct val="150000"/>
              </a:lnSpc>
            </a:pPr>
            <a:r>
              <a:rPr lang="en-US" altLang="zh-CN"/>
              <a:t>A.</a:t>
            </a:r>
            <a:r>
              <a:rPr lang="zh-CN" altLang="en-US"/>
              <a:t>促甲状腺激素通过体液定向运输到甲状腺细胞发挥作用</a:t>
            </a:r>
            <a:endParaRPr lang="zh-CN" altLang="en-US"/>
          </a:p>
          <a:p>
            <a:pPr indent="0" fontAlgn="auto">
              <a:lnSpc>
                <a:spcPct val="150000"/>
              </a:lnSpc>
            </a:pPr>
            <a:r>
              <a:rPr lang="en-US" altLang="zh-CN"/>
              <a:t>B.</a:t>
            </a:r>
            <a:r>
              <a:rPr lang="zh-CN" altLang="en-US"/>
              <a:t>活化的蛋白激酶</a:t>
            </a:r>
            <a:r>
              <a:rPr lang="en-US" altLang="zh-CN"/>
              <a:t>A</a:t>
            </a:r>
            <a:r>
              <a:rPr lang="zh-CN" altLang="en-US"/>
              <a:t>由核孔进入细胞核</a:t>
            </a:r>
            <a:endParaRPr lang="zh-CN" altLang="en-US"/>
          </a:p>
          <a:p>
            <a:pPr indent="0" fontAlgn="auto">
              <a:lnSpc>
                <a:spcPct val="150000"/>
              </a:lnSpc>
            </a:pPr>
            <a:r>
              <a:rPr lang="en-US" altLang="zh-CN"/>
              <a:t>C.</a:t>
            </a:r>
            <a:r>
              <a:rPr lang="zh-CN" altLang="en-US"/>
              <a:t>功能蛋白</a:t>
            </a:r>
            <a:r>
              <a:rPr lang="en-US" altLang="zh-CN"/>
              <a:t>A</a:t>
            </a:r>
            <a:r>
              <a:rPr lang="zh-CN" altLang="en-US"/>
              <a:t>为甲状腺激素</a:t>
            </a:r>
            <a:r>
              <a:rPr lang="en-US" altLang="zh-CN"/>
              <a:t>,</a:t>
            </a:r>
            <a:r>
              <a:rPr lang="zh-CN" altLang="en-US"/>
              <a:t>生物效应包括促进细胞代谢</a:t>
            </a:r>
            <a:endParaRPr lang="zh-CN" altLang="en-US"/>
          </a:p>
          <a:p>
            <a:pPr indent="0" fontAlgn="auto">
              <a:lnSpc>
                <a:spcPct val="150000"/>
              </a:lnSpc>
            </a:pPr>
            <a:r>
              <a:rPr lang="en-US" altLang="zh-CN"/>
              <a:t>D.</a:t>
            </a:r>
            <a:r>
              <a:rPr lang="zh-CN" altLang="en-US"/>
              <a:t>促甲状腺激素可以通过影响相关基因的表达来调节生命活动</a:t>
            </a:r>
            <a:endParaRPr lang="zh-CN" altLang="en-US"/>
          </a:p>
        </p:txBody>
      </p:sp>
      <p:pic>
        <p:nvPicPr>
          <p:cNvPr id="434" name="image422.jpeg"/>
          <p:cNvPicPr>
            <a:picLocks noChangeAspect="1"/>
          </p:cNvPicPr>
          <p:nvPr/>
        </p:nvPicPr>
        <p:blipFill>
          <a:blip r:embed="rId2"/>
          <a:stretch>
            <a:fillRect/>
          </a:stretch>
        </p:blipFill>
        <p:spPr>
          <a:xfrm>
            <a:off x="3993515" y="1822450"/>
            <a:ext cx="4426585" cy="249682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475615" y="1050290"/>
            <a:ext cx="11332845" cy="102743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a:t>
            </a:r>
            <a:r>
              <a:rPr lang="zh-CN" altLang="en-US">
                <a:latin typeface="+mn-ea"/>
                <a:cs typeface="+mn-ea"/>
              </a:rPr>
              <a:t>黎明现象</a:t>
            </a:r>
            <a:r>
              <a:rPr lang="en-US" altLang="zh-CN">
                <a:latin typeface="+mn-ea"/>
                <a:cs typeface="+mn-ea"/>
              </a:rPr>
              <a:t>”</a:t>
            </a:r>
            <a:r>
              <a:rPr lang="zh-CN" altLang="en-US">
                <a:latin typeface="+mn-ea"/>
                <a:cs typeface="+mn-ea"/>
              </a:rPr>
              <a:t>是指糖尿病患者夜间血糖控制良好</a:t>
            </a:r>
            <a:r>
              <a:rPr lang="en-US" altLang="zh-CN">
                <a:latin typeface="+mn-ea"/>
                <a:cs typeface="+mn-ea"/>
              </a:rPr>
              <a:t>,</a:t>
            </a:r>
            <a:r>
              <a:rPr lang="zh-CN" altLang="en-US">
                <a:latin typeface="+mn-ea"/>
                <a:cs typeface="+mn-ea"/>
              </a:rPr>
              <a:t>清晨血糖明显升高或胰岛素需要量显著增加的现象</a:t>
            </a:r>
            <a:r>
              <a:rPr lang="en-US" altLang="zh-CN">
                <a:latin typeface="+mn-ea"/>
                <a:cs typeface="+mn-ea"/>
              </a:rPr>
              <a:t>,</a:t>
            </a:r>
            <a:r>
              <a:rPr lang="zh-CN" altLang="en-US">
                <a:latin typeface="+mn-ea"/>
                <a:cs typeface="+mn-ea"/>
              </a:rPr>
              <a:t>是糖尿病治疗的难点。血糖浓度变化调节胰岛素分泌的过程如图。</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3397250" y="1908175"/>
            <a:ext cx="8250555" cy="1991995"/>
          </a:xfrm>
          <a:prstGeom prst="rect">
            <a:avLst/>
          </a:prstGeom>
          <a:noFill/>
        </p:spPr>
        <p:txBody>
          <a:bodyPr wrap="square" rtlCol="0">
            <a:noAutofit/>
          </a:bodyPr>
          <a:p>
            <a:pPr indent="0" fontAlgn="auto">
              <a:lnSpc>
                <a:spcPct val="150000"/>
              </a:lnSpc>
            </a:pPr>
            <a:r>
              <a:rPr lang="zh-CN" altLang="en-US"/>
              <a:t>回答下列问题</a:t>
            </a:r>
            <a:r>
              <a:rPr lang="en-US" altLang="zh-CN"/>
              <a:t>:</a:t>
            </a:r>
            <a:endParaRPr lang="en-US" altLang="zh-CN"/>
          </a:p>
          <a:p>
            <a:pPr indent="0" fontAlgn="auto">
              <a:lnSpc>
                <a:spcPct val="150000"/>
              </a:lnSpc>
            </a:pPr>
            <a:r>
              <a:rPr lang="en-US" altLang="zh-CN"/>
              <a:t>(1)</a:t>
            </a:r>
            <a:r>
              <a:rPr lang="zh-CN" altLang="en-US"/>
              <a:t>葡萄糖通过</a:t>
            </a:r>
            <a:r>
              <a:rPr lang="en-US" altLang="zh-CN"/>
              <a:t>GLUT2</a:t>
            </a:r>
            <a:r>
              <a:rPr lang="zh-CN" altLang="en-US"/>
              <a:t>以</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zh-CN" altLang="en-US"/>
              <a:t>的方式跨膜进入胰岛</a:t>
            </a:r>
            <a:r>
              <a:rPr lang="en-US" altLang="zh-CN"/>
              <a:t>B</a:t>
            </a:r>
            <a:r>
              <a:rPr lang="zh-CN" altLang="en-US"/>
              <a:t>细胞。细胞内的葡萄糖及其产物在</a:t>
            </a:r>
            <a:r>
              <a:rPr lang="zh-CN" altLang="en-US" u="sng">
                <a:uFillTx/>
              </a:rPr>
              <a:t>　　　</a:t>
            </a:r>
            <a:r>
              <a:rPr lang="en-US" altLang="zh-CN" u="sng">
                <a:uFillTx/>
              </a:rPr>
              <a:t>                         </a:t>
            </a:r>
            <a:r>
              <a:rPr lang="zh-CN" altLang="en-US" u="sng">
                <a:uFillTx/>
              </a:rPr>
              <a:t>　</a:t>
            </a:r>
            <a:r>
              <a:rPr lang="en-US" altLang="zh-CN" u="sng">
                <a:uFillTx/>
              </a:rPr>
              <a:t> </a:t>
            </a:r>
            <a:r>
              <a:rPr lang="en-US" altLang="zh-CN"/>
              <a:t>(</a:t>
            </a:r>
            <a:r>
              <a:rPr lang="zh-CN" altLang="en-US"/>
              <a:t>填细胞结构</a:t>
            </a:r>
            <a:r>
              <a:rPr lang="en-US" altLang="zh-CN"/>
              <a:t>)</a:t>
            </a:r>
            <a:r>
              <a:rPr lang="zh-CN" altLang="en-US"/>
              <a:t>中经过一系列的反应</a:t>
            </a:r>
            <a:r>
              <a:rPr lang="en-US" altLang="zh-CN"/>
              <a:t>,</a:t>
            </a:r>
            <a:r>
              <a:rPr lang="zh-CN" altLang="en-US"/>
              <a:t>最终被彻底氧化分解</a:t>
            </a:r>
            <a:r>
              <a:rPr lang="en-US" altLang="zh-CN"/>
              <a:t>,</a:t>
            </a:r>
            <a:r>
              <a:rPr lang="zh-CN" altLang="en-US"/>
              <a:t>使</a:t>
            </a:r>
            <a:r>
              <a:rPr lang="en-US" altLang="zh-CN"/>
              <a:t>        </a:t>
            </a:r>
            <a:r>
              <a:rPr lang="zh-CN" altLang="en-US"/>
              <a:t>的值变大。</a:t>
            </a:r>
            <a:r>
              <a:rPr lang="en-US" altLang="zh-CN"/>
              <a:t>ATP</a:t>
            </a:r>
            <a:r>
              <a:rPr lang="zh-CN" altLang="en-US"/>
              <a:t>敏感钾通道关闭后</a:t>
            </a:r>
            <a:r>
              <a:rPr lang="en-US" altLang="zh-CN"/>
              <a:t>,</a:t>
            </a:r>
            <a:r>
              <a:rPr lang="zh-CN" altLang="en-US"/>
              <a:t>细胞内</a:t>
            </a:r>
            <a:r>
              <a:rPr lang="en-US" altLang="zh-CN"/>
              <a:t>K</a:t>
            </a:r>
            <a:r>
              <a:rPr lang="en-US" altLang="zh-CN" baseline="30000"/>
              <a:t>+</a:t>
            </a:r>
            <a:r>
              <a:rPr lang="zh-CN" altLang="en-US"/>
              <a:t>浓度</a:t>
            </a:r>
            <a:r>
              <a:rPr lang="en-US" altLang="zh-CN" u="sng">
                <a:uFillTx/>
              </a:rPr>
              <a:t>　　　</a:t>
            </a:r>
            <a:r>
              <a:rPr lang="en-US" altLang="zh-CN"/>
              <a:t>,</a:t>
            </a:r>
            <a:r>
              <a:rPr lang="zh-CN" altLang="en-US"/>
              <a:t>引起电压敏感钙通道开放并运输</a:t>
            </a:r>
            <a:r>
              <a:rPr lang="en-US" altLang="zh-CN"/>
              <a:t>Ca</a:t>
            </a:r>
            <a:r>
              <a:rPr lang="en-US" altLang="zh-CN" baseline="30000"/>
              <a:t>2+</a:t>
            </a:r>
            <a:r>
              <a:rPr lang="en-US" altLang="zh-CN"/>
              <a:t>,</a:t>
            </a:r>
            <a:r>
              <a:rPr lang="zh-CN" altLang="en-US"/>
              <a:t>激活相关酶的活性进而释放胰岛素。</a:t>
            </a:r>
            <a:r>
              <a:rPr lang="en-US" altLang="en-US"/>
              <a:t> </a:t>
            </a:r>
            <a:endParaRPr lang="en-US" altLang="en-US"/>
          </a:p>
          <a:p>
            <a:pPr indent="0" fontAlgn="auto">
              <a:lnSpc>
                <a:spcPct val="150000"/>
              </a:lnSpc>
            </a:pPr>
            <a:endParaRPr lang="zh-CN" altLang="en-US"/>
          </a:p>
        </p:txBody>
      </p:sp>
      <p:pic>
        <p:nvPicPr>
          <p:cNvPr id="435" name="image423.jpeg"/>
          <p:cNvPicPr>
            <a:picLocks noChangeAspect="1"/>
          </p:cNvPicPr>
          <p:nvPr/>
        </p:nvPicPr>
        <p:blipFill>
          <a:blip r:embed="rId2"/>
          <a:stretch>
            <a:fillRect/>
          </a:stretch>
        </p:blipFill>
        <p:spPr>
          <a:xfrm>
            <a:off x="687705" y="2015490"/>
            <a:ext cx="2420620" cy="2048510"/>
          </a:xfrm>
          <a:prstGeom prst="rect">
            <a:avLst/>
          </a:prstGeom>
        </p:spPr>
      </p:pic>
      <p:sp>
        <p:nvSpPr>
          <p:cNvPr id="5" name="文本框 4"/>
          <p:cNvSpPr txBox="1"/>
          <p:nvPr/>
        </p:nvSpPr>
        <p:spPr>
          <a:xfrm>
            <a:off x="5848350" y="2370455"/>
            <a:ext cx="1111885" cy="457200"/>
          </a:xfrm>
          <a:prstGeom prst="rect">
            <a:avLst/>
          </a:prstGeom>
          <a:noFill/>
        </p:spPr>
        <p:txBody>
          <a:bodyPr wrap="square" rtlCol="0">
            <a:noAutofit/>
          </a:bodyPr>
          <a:p>
            <a:r>
              <a:rPr lang="zh-CN" altLang="en-US">
                <a:solidFill>
                  <a:srgbClr val="FF0000"/>
                </a:solidFill>
              </a:rPr>
              <a:t>协助扩散</a:t>
            </a:r>
            <a:endParaRPr lang="en-US" altLang="zh-CN">
              <a:solidFill>
                <a:srgbClr val="FF0000"/>
              </a:solidFill>
            </a:endParaRPr>
          </a:p>
        </p:txBody>
      </p:sp>
      <p:sp>
        <p:nvSpPr>
          <p:cNvPr id="6" name="文本框 5"/>
          <p:cNvSpPr txBox="1"/>
          <p:nvPr/>
        </p:nvSpPr>
        <p:spPr>
          <a:xfrm>
            <a:off x="4699635" y="2813050"/>
            <a:ext cx="2260600" cy="457200"/>
          </a:xfrm>
          <a:prstGeom prst="rect">
            <a:avLst/>
          </a:prstGeom>
          <a:noFill/>
        </p:spPr>
        <p:txBody>
          <a:bodyPr wrap="square" rtlCol="0">
            <a:noAutofit/>
          </a:bodyPr>
          <a:p>
            <a:r>
              <a:rPr lang="zh-CN" altLang="en-US">
                <a:solidFill>
                  <a:srgbClr val="FF0000"/>
                </a:solidFill>
              </a:rPr>
              <a:t>细胞质基质和线粒体</a:t>
            </a:r>
            <a:endParaRPr lang="zh-CN" altLang="en-US">
              <a:solidFill>
                <a:srgbClr val="FF0000"/>
              </a:solidFill>
            </a:endParaRPr>
          </a:p>
        </p:txBody>
      </p:sp>
      <p:sp>
        <p:nvSpPr>
          <p:cNvPr id="7" name="文本框 6"/>
          <p:cNvSpPr txBox="1"/>
          <p:nvPr/>
        </p:nvSpPr>
        <p:spPr>
          <a:xfrm>
            <a:off x="10264775" y="3209925"/>
            <a:ext cx="727710" cy="457200"/>
          </a:xfrm>
          <a:prstGeom prst="rect">
            <a:avLst/>
          </a:prstGeom>
          <a:noFill/>
        </p:spPr>
        <p:txBody>
          <a:bodyPr wrap="square" rtlCol="0">
            <a:noAutofit/>
          </a:bodyPr>
          <a:p>
            <a:r>
              <a:rPr lang="zh-CN" altLang="en-US">
                <a:solidFill>
                  <a:srgbClr val="FF0000"/>
                </a:solidFill>
              </a:rPr>
              <a:t>升高</a:t>
            </a:r>
            <a:endParaRPr lang="zh-CN" altLang="en-US">
              <a:solidFill>
                <a:srgbClr val="FF0000"/>
              </a:solidFill>
            </a:endParaRPr>
          </a:p>
        </p:txBody>
      </p:sp>
      <p:pic>
        <p:nvPicPr>
          <p:cNvPr id="10" name="图片 9"/>
          <p:cNvPicPr>
            <a:picLocks noChangeAspect="1"/>
          </p:cNvPicPr>
          <p:nvPr/>
        </p:nvPicPr>
        <p:blipFill>
          <a:blip r:embed="rId3"/>
          <a:stretch>
            <a:fillRect/>
          </a:stretch>
        </p:blipFill>
        <p:spPr>
          <a:xfrm>
            <a:off x="4959985" y="3200400"/>
            <a:ext cx="452120" cy="466725"/>
          </a:xfrm>
          <a:prstGeom prst="rect">
            <a:avLst/>
          </a:prstGeom>
        </p:spPr>
      </p:pic>
      <p:sp>
        <p:nvSpPr>
          <p:cNvPr id="11" name="文本框 10"/>
          <p:cNvSpPr txBox="1"/>
          <p:nvPr/>
        </p:nvSpPr>
        <p:spPr>
          <a:xfrm>
            <a:off x="598170" y="3953510"/>
            <a:ext cx="10954385" cy="2584450"/>
          </a:xfrm>
          <a:prstGeom prst="rect">
            <a:avLst/>
          </a:prstGeom>
          <a:noFill/>
        </p:spPr>
        <p:txBody>
          <a:bodyPr wrap="square" rtlCol="0">
            <a:spAutoFit/>
          </a:bodyPr>
          <a:p>
            <a:pPr indent="0" fontAlgn="auto">
              <a:lnSpc>
                <a:spcPct val="150000"/>
              </a:lnSpc>
            </a:pPr>
            <a:r>
              <a:rPr lang="en-US" altLang="zh-CN"/>
              <a:t>(2)</a:t>
            </a:r>
            <a:r>
              <a:rPr lang="zh-CN" altLang="en-US"/>
              <a:t>在调节胰岛素分泌的过程中</a:t>
            </a:r>
            <a:r>
              <a:rPr lang="en-US" altLang="zh-CN"/>
              <a:t>,GLUT2</a:t>
            </a:r>
            <a:r>
              <a:rPr lang="zh-CN" altLang="en-US"/>
              <a:t>和葡萄糖激酶发挥葡萄糖感受器的作用。编码这两种蛋白质的基因发生甲基化后转录受抑制</a:t>
            </a:r>
            <a:r>
              <a:rPr lang="en-US" altLang="zh-CN"/>
              <a:t>,</a:t>
            </a:r>
            <a:r>
              <a:rPr lang="zh-CN" altLang="en-US"/>
              <a:t>会导致细胞对血糖的敏感性</a:t>
            </a:r>
            <a:r>
              <a:rPr lang="zh-CN" altLang="en-US" u="sng">
                <a:solidFill>
                  <a:schemeClr val="tx1"/>
                </a:solidFill>
                <a:uFillTx/>
              </a:rPr>
              <a:t>　　　　</a:t>
            </a:r>
            <a:r>
              <a:rPr lang="en-US" altLang="zh-CN"/>
              <a:t>,</a:t>
            </a:r>
            <a:r>
              <a:rPr lang="zh-CN" altLang="en-US"/>
              <a:t>需要更高浓度的血糖才能刺激胰岛素分泌。</a:t>
            </a:r>
            <a:r>
              <a:rPr lang="en-US" altLang="en-US"/>
              <a:t> </a:t>
            </a:r>
            <a:endParaRPr lang="en-US" altLang="en-US"/>
          </a:p>
          <a:p>
            <a:pPr indent="0" fontAlgn="auto">
              <a:lnSpc>
                <a:spcPct val="150000"/>
              </a:lnSpc>
            </a:pPr>
            <a:r>
              <a:rPr lang="en-US" altLang="zh-CN"/>
              <a:t>(3)“</a:t>
            </a:r>
            <a:r>
              <a:rPr lang="zh-CN" altLang="en-US"/>
              <a:t>黎明现象</a:t>
            </a:r>
            <a:r>
              <a:rPr lang="en-US" altLang="zh-CN"/>
              <a:t>”</a:t>
            </a:r>
            <a:r>
              <a:rPr lang="zh-CN" altLang="en-US"/>
              <a:t>主要与激素分泌的昼夜节律及肝脏内葡萄糖含量升高有关。下列生理过程会引起</a:t>
            </a:r>
            <a:r>
              <a:rPr lang="en-US" altLang="zh-CN"/>
              <a:t>“</a:t>
            </a:r>
            <a:r>
              <a:rPr lang="zh-CN" altLang="en-US"/>
              <a:t>黎明现象</a:t>
            </a:r>
            <a:r>
              <a:rPr lang="en-US" altLang="zh-CN"/>
              <a:t>”</a:t>
            </a:r>
            <a:r>
              <a:rPr lang="zh-CN" altLang="en-US"/>
              <a:t>的是</a:t>
            </a:r>
            <a:r>
              <a:rPr lang="zh-CN" altLang="en-US" u="sng">
                <a:uFillTx/>
              </a:rPr>
              <a:t>　　　　</a:t>
            </a:r>
            <a:r>
              <a:rPr lang="zh-CN" altLang="en-US"/>
              <a:t>。</a:t>
            </a:r>
            <a:r>
              <a:rPr lang="en-US" altLang="en-US"/>
              <a:t> </a:t>
            </a:r>
            <a:endParaRPr lang="en-US" altLang="en-US"/>
          </a:p>
          <a:p>
            <a:pPr indent="0" fontAlgn="auto">
              <a:lnSpc>
                <a:spcPct val="150000"/>
              </a:lnSpc>
            </a:pPr>
            <a:r>
              <a:rPr lang="en-US" altLang="en-US"/>
              <a:t>①</a:t>
            </a:r>
            <a:r>
              <a:rPr lang="zh-CN" altLang="en-US"/>
              <a:t>甲状腺激素和肾上腺素分泌增多　</a:t>
            </a:r>
            <a:r>
              <a:rPr lang="en-US" altLang="zh-CN"/>
              <a:t> </a:t>
            </a:r>
            <a:r>
              <a:rPr lang="en-US" altLang="en-US"/>
              <a:t>②</a:t>
            </a:r>
            <a:r>
              <a:rPr lang="zh-CN" altLang="en-US"/>
              <a:t>胰高血糖素分泌减少　</a:t>
            </a:r>
            <a:r>
              <a:rPr lang="en-US" altLang="zh-CN"/>
              <a:t> </a:t>
            </a:r>
            <a:r>
              <a:rPr lang="en-US" altLang="en-US"/>
              <a:t>③</a:t>
            </a:r>
            <a:r>
              <a:rPr lang="zh-CN" altLang="en-US"/>
              <a:t>胰岛素分泌减少　</a:t>
            </a:r>
            <a:endParaRPr lang="zh-CN" altLang="en-US"/>
          </a:p>
          <a:p>
            <a:pPr indent="0" fontAlgn="auto">
              <a:lnSpc>
                <a:spcPct val="150000"/>
              </a:lnSpc>
            </a:pPr>
            <a:r>
              <a:rPr lang="en-US" altLang="en-US"/>
              <a:t>                                               ④</a:t>
            </a:r>
            <a:r>
              <a:rPr lang="zh-CN" altLang="en-US"/>
              <a:t>肝糖原水解</a:t>
            </a:r>
            <a:r>
              <a:rPr lang="en-US" altLang="zh-CN"/>
              <a:t>    </a:t>
            </a:r>
            <a:r>
              <a:rPr lang="en-US" altLang="en-US"/>
              <a:t>⑤</a:t>
            </a:r>
            <a:r>
              <a:rPr lang="zh-CN" altLang="en-US"/>
              <a:t>葡萄糖转化为甘油三酯</a:t>
            </a:r>
            <a:endParaRPr lang="zh-CN" altLang="en-US"/>
          </a:p>
        </p:txBody>
      </p:sp>
      <p:sp>
        <p:nvSpPr>
          <p:cNvPr id="12" name="文本框 11"/>
          <p:cNvSpPr txBox="1"/>
          <p:nvPr/>
        </p:nvSpPr>
        <p:spPr>
          <a:xfrm>
            <a:off x="5848350" y="4470400"/>
            <a:ext cx="727710" cy="457200"/>
          </a:xfrm>
          <a:prstGeom prst="rect">
            <a:avLst/>
          </a:prstGeom>
          <a:noFill/>
        </p:spPr>
        <p:txBody>
          <a:bodyPr wrap="square" rtlCol="0">
            <a:noAutofit/>
          </a:bodyPr>
          <a:p>
            <a:r>
              <a:rPr lang="zh-CN" altLang="en-US">
                <a:solidFill>
                  <a:srgbClr val="FF0000"/>
                </a:solidFill>
              </a:rPr>
              <a:t>降低</a:t>
            </a:r>
            <a:endParaRPr lang="zh-CN" altLang="en-US">
              <a:solidFill>
                <a:srgbClr val="FF0000"/>
              </a:solidFill>
            </a:endParaRPr>
          </a:p>
        </p:txBody>
      </p:sp>
      <p:sp>
        <p:nvSpPr>
          <p:cNvPr id="13" name="文本框 12"/>
          <p:cNvSpPr txBox="1"/>
          <p:nvPr/>
        </p:nvSpPr>
        <p:spPr>
          <a:xfrm>
            <a:off x="962660" y="5256530"/>
            <a:ext cx="977265" cy="457200"/>
          </a:xfrm>
          <a:prstGeom prst="rect">
            <a:avLst/>
          </a:prstGeom>
          <a:noFill/>
        </p:spPr>
        <p:txBody>
          <a:bodyPr wrap="square" rtlCol="0">
            <a:noAutofit/>
          </a:bodyPr>
          <a:p>
            <a:r>
              <a:rPr lang="en-US" altLang="en-US">
                <a:solidFill>
                  <a:srgbClr val="FF0000"/>
                </a:solidFill>
              </a:rPr>
              <a:t>①③④</a:t>
            </a:r>
            <a:endParaRPr lang="en-US" altLang="en-US">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2" grpId="0"/>
      <p:bldP spid="12"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25500" y="1228725"/>
            <a:ext cx="10809605"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肾内集合管细胞膜上具有</a:t>
            </a:r>
            <a:r>
              <a:rPr lang="en-US" altLang="zh-CN">
                <a:latin typeface="+mn-ea"/>
                <a:cs typeface="+mn-ea"/>
              </a:rPr>
              <a:t>AQP2</a:t>
            </a:r>
            <a:r>
              <a:rPr lang="zh-CN" altLang="en-US">
                <a:latin typeface="+mn-ea"/>
                <a:cs typeface="+mn-ea"/>
              </a:rPr>
              <a:t>、</a:t>
            </a:r>
            <a:r>
              <a:rPr lang="en-US" altLang="zh-CN">
                <a:latin typeface="+mn-ea"/>
                <a:cs typeface="+mn-ea"/>
              </a:rPr>
              <a:t>AQP3</a:t>
            </a:r>
            <a:r>
              <a:rPr lang="zh-CN" altLang="en-US">
                <a:latin typeface="+mn-ea"/>
                <a:cs typeface="+mn-ea"/>
              </a:rPr>
              <a:t>、</a:t>
            </a:r>
            <a:r>
              <a:rPr lang="en-US" altLang="zh-CN">
                <a:latin typeface="+mn-ea"/>
                <a:cs typeface="+mn-ea"/>
              </a:rPr>
              <a:t>AQP4</a:t>
            </a:r>
            <a:r>
              <a:rPr lang="zh-CN" altLang="en-US">
                <a:latin typeface="+mn-ea"/>
                <a:cs typeface="+mn-ea"/>
              </a:rPr>
              <a:t>等多种水通道蛋白。抗利尿激素</a:t>
            </a:r>
            <a:r>
              <a:rPr lang="en-US" altLang="zh-CN">
                <a:latin typeface="+mn-ea"/>
                <a:cs typeface="+mn-ea"/>
              </a:rPr>
              <a:t>(ADH)</a:t>
            </a:r>
            <a:r>
              <a:rPr lang="zh-CN" altLang="en-US">
                <a:latin typeface="+mn-ea"/>
                <a:cs typeface="+mn-ea"/>
              </a:rPr>
              <a:t>会通过调控</a:t>
            </a:r>
            <a:r>
              <a:rPr lang="en-US" altLang="zh-CN">
                <a:latin typeface="+mn-ea"/>
                <a:cs typeface="+mn-ea"/>
              </a:rPr>
              <a:t>AQP2</a:t>
            </a:r>
            <a:r>
              <a:rPr lang="zh-CN" altLang="en-US">
                <a:latin typeface="+mn-ea"/>
                <a:cs typeface="+mn-ea"/>
              </a:rPr>
              <a:t>的数量来调节水的重吸收</a:t>
            </a:r>
            <a:r>
              <a:rPr lang="en-US" altLang="zh-CN">
                <a:latin typeface="+mn-ea"/>
                <a:cs typeface="+mn-ea"/>
              </a:rPr>
              <a:t>,</a:t>
            </a:r>
            <a:r>
              <a:rPr lang="zh-CN" altLang="en-US">
                <a:latin typeface="+mn-ea"/>
                <a:cs typeface="+mn-ea"/>
              </a:rPr>
              <a:t>有关过程如图所示</a:t>
            </a:r>
            <a:r>
              <a:rPr lang="en-US" altLang="zh-CN">
                <a:latin typeface="+mn-ea"/>
                <a:cs typeface="+mn-ea"/>
              </a:rPr>
              <a:t>,</a:t>
            </a:r>
            <a:r>
              <a:rPr lang="zh-CN" altLang="en-US">
                <a:latin typeface="+mn-ea"/>
                <a:cs typeface="+mn-ea"/>
              </a:rPr>
              <a:t>其中</a:t>
            </a:r>
            <a:r>
              <a:rPr lang="en-US" altLang="en-US">
                <a:latin typeface="+mn-ea"/>
                <a:cs typeface="+mn-ea"/>
              </a:rPr>
              <a:t>①②③</a:t>
            </a:r>
            <a:r>
              <a:rPr lang="zh-CN" altLang="en-US">
                <a:latin typeface="+mn-ea"/>
                <a:cs typeface="+mn-ea"/>
              </a:rPr>
              <a:t>表示体液成分</a:t>
            </a:r>
            <a:r>
              <a:rPr lang="en-US" altLang="zh-CN">
                <a:latin typeface="+mn-ea"/>
                <a:cs typeface="+mn-ea"/>
              </a:rPr>
              <a:t>,a</a:t>
            </a:r>
            <a:r>
              <a:rPr lang="zh-CN" altLang="en-US">
                <a:latin typeface="+mn-ea"/>
                <a:cs typeface="+mn-ea"/>
              </a:rPr>
              <a:t>、</a:t>
            </a:r>
            <a:r>
              <a:rPr lang="en-US" altLang="zh-CN">
                <a:latin typeface="+mn-ea"/>
                <a:cs typeface="+mn-ea"/>
              </a:rPr>
              <a:t>b</a:t>
            </a:r>
            <a:r>
              <a:rPr lang="zh-CN" altLang="en-US">
                <a:latin typeface="+mn-ea"/>
                <a:cs typeface="+mn-ea"/>
              </a:rPr>
              <a:t>表示囊泡的不同转运途径。</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251325" y="2136775"/>
            <a:ext cx="7567295" cy="2626360"/>
          </a:xfrm>
          <a:prstGeom prst="rect">
            <a:avLst/>
          </a:prstGeom>
          <a:noFill/>
        </p:spPr>
        <p:txBody>
          <a:bodyPr wrap="square" rtlCol="0">
            <a:noAutofit/>
          </a:bodyPr>
          <a:p>
            <a:pPr indent="0" fontAlgn="auto">
              <a:lnSpc>
                <a:spcPct val="150000"/>
              </a:lnSpc>
            </a:pPr>
            <a:r>
              <a:rPr lang="zh-CN" altLang="en-US"/>
              <a:t>据图回答下列问题</a:t>
            </a:r>
            <a:r>
              <a:rPr lang="en-US" altLang="zh-CN"/>
              <a:t>:</a:t>
            </a:r>
            <a:endParaRPr lang="en-US" altLang="zh-CN"/>
          </a:p>
          <a:p>
            <a:pPr indent="0" fontAlgn="auto">
              <a:lnSpc>
                <a:spcPct val="150000"/>
              </a:lnSpc>
            </a:pPr>
            <a:r>
              <a:rPr lang="en-US" altLang="zh-CN"/>
              <a:t>(1)</a:t>
            </a:r>
            <a:r>
              <a:rPr lang="zh-CN" altLang="en-US"/>
              <a:t>图中集合管细胞之间通过封闭小带紧密连接</a:t>
            </a:r>
            <a:r>
              <a:rPr lang="en-US" altLang="zh-CN"/>
              <a:t>,</a:t>
            </a:r>
            <a:r>
              <a:rPr lang="zh-CN" altLang="en-US"/>
              <a:t>有效防止了</a:t>
            </a:r>
            <a:r>
              <a:rPr lang="zh-CN" altLang="en-US" u="sng">
                <a:solidFill>
                  <a:schemeClr val="tx1"/>
                </a:solidFill>
                <a:uFillTx/>
              </a:rPr>
              <a:t>　　　</a:t>
            </a:r>
            <a:r>
              <a:rPr lang="en-US" altLang="zh-CN"/>
              <a:t>(</a:t>
            </a:r>
            <a:r>
              <a:rPr lang="zh-CN" altLang="en-US"/>
              <a:t>填序号</a:t>
            </a:r>
            <a:r>
              <a:rPr lang="en-US" altLang="zh-CN"/>
              <a:t>)</a:t>
            </a:r>
            <a:r>
              <a:rPr lang="zh-CN" altLang="en-US"/>
              <a:t>与集合管内的</a:t>
            </a:r>
            <a:r>
              <a:rPr lang="zh-CN" altLang="en-US" u="sng">
                <a:uFillTx/>
              </a:rPr>
              <a:t>　　　　</a:t>
            </a:r>
            <a:r>
              <a:rPr lang="zh-CN" altLang="en-US"/>
              <a:t>混合。</a:t>
            </a:r>
            <a:r>
              <a:rPr lang="en-US" altLang="en-US"/>
              <a:t> </a:t>
            </a:r>
            <a:endParaRPr lang="en-US" altLang="en-US"/>
          </a:p>
          <a:p>
            <a:pPr indent="0" fontAlgn="auto">
              <a:lnSpc>
                <a:spcPct val="150000"/>
              </a:lnSpc>
            </a:pPr>
            <a:r>
              <a:rPr lang="en-US" altLang="zh-CN"/>
              <a:t>(2)</a:t>
            </a:r>
            <a:r>
              <a:rPr lang="zh-CN" altLang="en-US"/>
              <a:t>若图中</a:t>
            </a:r>
            <a:r>
              <a:rPr lang="en-US" altLang="zh-CN"/>
              <a:t>“</a:t>
            </a:r>
            <a:r>
              <a:rPr lang="zh-CN" altLang="en-US"/>
              <a:t>某种刺激</a:t>
            </a:r>
            <a:r>
              <a:rPr lang="en-US" altLang="zh-CN"/>
              <a:t>”</a:t>
            </a:r>
            <a:r>
              <a:rPr lang="zh-CN" altLang="en-US"/>
              <a:t>引起尿量减少</a:t>
            </a:r>
            <a:r>
              <a:rPr lang="en-US" altLang="zh-CN"/>
              <a:t>,</a:t>
            </a:r>
            <a:r>
              <a:rPr lang="zh-CN" altLang="en-US"/>
              <a:t>则该刺激可能为</a:t>
            </a:r>
            <a:r>
              <a:rPr lang="zh-CN" altLang="en-US" u="sng">
                <a:uFillTx/>
              </a:rPr>
              <a:t>　　　　　　　　</a:t>
            </a:r>
            <a:r>
              <a:rPr lang="en-US" altLang="zh-CN" u="sng">
                <a:uFillTx/>
              </a:rPr>
              <a:t>  </a:t>
            </a:r>
            <a:r>
              <a:rPr lang="zh-CN" altLang="en-US" u="sng">
                <a:uFillTx/>
              </a:rPr>
              <a:t>　</a:t>
            </a:r>
            <a:r>
              <a:rPr lang="en-US" altLang="zh-CN"/>
              <a:t>,</a:t>
            </a:r>
            <a:r>
              <a:rPr lang="zh-CN" altLang="en-US"/>
              <a:t>此时</a:t>
            </a:r>
            <a:r>
              <a:rPr lang="en-US" altLang="zh-CN"/>
              <a:t>ADH</a:t>
            </a:r>
            <a:r>
              <a:rPr lang="zh-CN" altLang="en-US"/>
              <a:t>的释放量将</a:t>
            </a:r>
            <a:r>
              <a:rPr lang="zh-CN" altLang="en-US" u="sng">
                <a:uFillTx/>
              </a:rPr>
              <a:t>　　　　</a:t>
            </a:r>
            <a:r>
              <a:rPr lang="en-US" altLang="zh-CN"/>
              <a:t>,</a:t>
            </a:r>
            <a:r>
              <a:rPr lang="zh-CN" altLang="en-US"/>
              <a:t>并与集合管细胞膜上的</a:t>
            </a:r>
            <a:r>
              <a:rPr lang="en-US" altLang="zh-CN"/>
              <a:t>X</a:t>
            </a:r>
            <a:r>
              <a:rPr lang="zh-CN" altLang="en-US"/>
              <a:t>特异性结合</a:t>
            </a:r>
            <a:r>
              <a:rPr lang="en-US" altLang="zh-CN"/>
              <a:t>,</a:t>
            </a:r>
            <a:r>
              <a:rPr lang="zh-CN" altLang="en-US"/>
              <a:t>引发细胞内一系列反应</a:t>
            </a:r>
            <a:r>
              <a:rPr lang="en-US" altLang="zh-CN"/>
              <a:t>,</a:t>
            </a:r>
            <a:r>
              <a:rPr lang="zh-CN" altLang="en-US"/>
              <a:t>据此推测</a:t>
            </a:r>
            <a:r>
              <a:rPr lang="en-US" altLang="zh-CN"/>
              <a:t>X</a:t>
            </a:r>
            <a:r>
              <a:rPr lang="zh-CN" altLang="en-US"/>
              <a:t>的化学本质是</a:t>
            </a:r>
            <a:r>
              <a:rPr lang="zh-CN" altLang="en-US" u="sng">
                <a:uFillTx/>
              </a:rPr>
              <a:t>　　　　　　</a:t>
            </a:r>
            <a:r>
              <a:rPr lang="zh-CN" altLang="en-US"/>
              <a:t>。</a:t>
            </a:r>
            <a:r>
              <a:rPr lang="en-US" altLang="en-US"/>
              <a:t> </a:t>
            </a:r>
            <a:endParaRPr lang="en-US" altLang="en-US"/>
          </a:p>
        </p:txBody>
      </p:sp>
      <p:pic>
        <p:nvPicPr>
          <p:cNvPr id="436" name="image424.jpeg"/>
          <p:cNvPicPr>
            <a:picLocks noChangeAspect="1"/>
          </p:cNvPicPr>
          <p:nvPr/>
        </p:nvPicPr>
        <p:blipFill>
          <a:blip r:embed="rId2"/>
          <a:stretch>
            <a:fillRect/>
          </a:stretch>
        </p:blipFill>
        <p:spPr>
          <a:xfrm>
            <a:off x="687705" y="2345690"/>
            <a:ext cx="3436620" cy="2306320"/>
          </a:xfrm>
          <a:prstGeom prst="rect">
            <a:avLst/>
          </a:prstGeom>
        </p:spPr>
      </p:pic>
      <p:sp>
        <p:nvSpPr>
          <p:cNvPr id="5" name="文本框 4"/>
          <p:cNvSpPr txBox="1"/>
          <p:nvPr/>
        </p:nvSpPr>
        <p:spPr>
          <a:xfrm>
            <a:off x="687705" y="4782185"/>
            <a:ext cx="11013440" cy="1720215"/>
          </a:xfrm>
          <a:prstGeom prst="rect">
            <a:avLst/>
          </a:prstGeom>
          <a:noFill/>
        </p:spPr>
        <p:txBody>
          <a:bodyPr wrap="square" rtlCol="0">
            <a:noAutofit/>
          </a:bodyPr>
          <a:p>
            <a:pPr indent="0" fontAlgn="auto">
              <a:lnSpc>
                <a:spcPct val="150000"/>
              </a:lnSpc>
            </a:pPr>
            <a:r>
              <a:rPr lang="en-US" altLang="zh-CN"/>
              <a:t>(3)</a:t>
            </a:r>
            <a:r>
              <a:rPr lang="zh-CN" altLang="en-US"/>
              <a:t>水分子通过水通道蛋白快速通过细胞膜的跨膜运输方式是</a:t>
            </a:r>
            <a:r>
              <a:rPr lang="zh-CN" altLang="en-US" u="sng">
                <a:uFillTx/>
              </a:rPr>
              <a:t>　　　　</a:t>
            </a:r>
            <a:r>
              <a:rPr lang="en-US" altLang="zh-CN" u="sng">
                <a:uFillTx/>
              </a:rPr>
              <a:t>  </a:t>
            </a:r>
            <a:r>
              <a:rPr lang="zh-CN" altLang="en-US"/>
              <a:t>。集合管细胞中</a:t>
            </a:r>
            <a:r>
              <a:rPr lang="en-US" altLang="zh-CN"/>
              <a:t>,AQP2</a:t>
            </a:r>
            <a:r>
              <a:rPr lang="zh-CN" altLang="en-US"/>
              <a:t>与分泌蛋白都能通过囊泡进行转运</a:t>
            </a:r>
            <a:r>
              <a:rPr lang="en-US" altLang="zh-CN"/>
              <a:t>,</a:t>
            </a:r>
            <a:r>
              <a:rPr lang="zh-CN" altLang="en-US"/>
              <a:t>它们在囊泡的位置区别是</a:t>
            </a:r>
            <a:r>
              <a:rPr lang="zh-CN" altLang="en-US" u="sng">
                <a:uFillTx/>
              </a:rPr>
              <a:t>　　　　　　　　　　　　　　　　　　　　　　　</a:t>
            </a:r>
            <a:r>
              <a:rPr lang="en-US" altLang="zh-CN" u="sng">
                <a:uFillTx/>
              </a:rPr>
              <a:t>    </a:t>
            </a:r>
            <a:r>
              <a:rPr lang="zh-CN" altLang="en-US" u="sng">
                <a:uFillTx/>
              </a:rPr>
              <a:t>　　</a:t>
            </a:r>
            <a:r>
              <a:rPr lang="zh-CN" altLang="en-US"/>
              <a:t>。若正常人一次性快速饮用</a:t>
            </a:r>
            <a:r>
              <a:rPr lang="en-US" altLang="zh-CN"/>
              <a:t>1 000 mL</a:t>
            </a:r>
            <a:r>
              <a:rPr lang="zh-CN" altLang="en-US"/>
              <a:t>纯净水</a:t>
            </a:r>
            <a:r>
              <a:rPr lang="en-US" altLang="zh-CN"/>
              <a:t>,b</a:t>
            </a:r>
            <a:r>
              <a:rPr lang="zh-CN" altLang="en-US"/>
              <a:t>过程将会</a:t>
            </a:r>
            <a:r>
              <a:rPr lang="zh-CN" altLang="en-US" u="sng">
                <a:uFillTx/>
              </a:rPr>
              <a:t>　　　　　　</a:t>
            </a:r>
            <a:r>
              <a:rPr lang="en-US" altLang="zh-CN"/>
              <a:t>(</a:t>
            </a:r>
            <a:r>
              <a:rPr lang="zh-CN" altLang="en-US"/>
              <a:t>填</a:t>
            </a:r>
            <a:r>
              <a:rPr lang="en-US" altLang="zh-CN"/>
              <a:t>“</a:t>
            </a:r>
            <a:r>
              <a:rPr lang="zh-CN" altLang="en-US"/>
              <a:t>增强</a:t>
            </a:r>
            <a:r>
              <a:rPr lang="en-US" altLang="zh-CN"/>
              <a:t>”“</a:t>
            </a:r>
            <a:r>
              <a:rPr lang="zh-CN" altLang="en-US"/>
              <a:t>减弱</a:t>
            </a:r>
            <a:r>
              <a:rPr lang="en-US" altLang="zh-CN"/>
              <a:t>”</a:t>
            </a:r>
            <a:r>
              <a:rPr lang="zh-CN" altLang="en-US"/>
              <a:t>或</a:t>
            </a:r>
            <a:r>
              <a:rPr lang="en-US" altLang="zh-CN"/>
              <a:t>“</a:t>
            </a:r>
            <a:r>
              <a:rPr lang="zh-CN" altLang="en-US"/>
              <a:t>基本不变</a:t>
            </a:r>
            <a:r>
              <a:rPr lang="en-US" altLang="zh-CN"/>
              <a:t>”)</a:t>
            </a:r>
            <a:r>
              <a:rPr lang="zh-CN" altLang="en-US"/>
              <a:t>。</a:t>
            </a:r>
            <a:endParaRPr lang="zh-CN" altLang="en-US"/>
          </a:p>
        </p:txBody>
      </p:sp>
      <p:sp>
        <p:nvSpPr>
          <p:cNvPr id="6" name="文本框 5"/>
          <p:cNvSpPr txBox="1"/>
          <p:nvPr/>
        </p:nvSpPr>
        <p:spPr>
          <a:xfrm>
            <a:off x="10169525" y="2597785"/>
            <a:ext cx="471805" cy="457200"/>
          </a:xfrm>
          <a:prstGeom prst="rect">
            <a:avLst/>
          </a:prstGeom>
          <a:noFill/>
        </p:spPr>
        <p:txBody>
          <a:bodyPr wrap="square" rtlCol="0">
            <a:noAutofit/>
          </a:bodyPr>
          <a:p>
            <a:r>
              <a:rPr lang="en-US" altLang="en-US">
                <a:solidFill>
                  <a:srgbClr val="FF0000"/>
                </a:solidFill>
              </a:rPr>
              <a:t>②</a:t>
            </a:r>
            <a:endParaRPr lang="en-US" altLang="en-US">
              <a:solidFill>
                <a:srgbClr val="FF0000"/>
              </a:solidFill>
            </a:endParaRPr>
          </a:p>
        </p:txBody>
      </p:sp>
      <p:sp>
        <p:nvSpPr>
          <p:cNvPr id="7" name="文本框 6"/>
          <p:cNvSpPr txBox="1"/>
          <p:nvPr/>
        </p:nvSpPr>
        <p:spPr>
          <a:xfrm>
            <a:off x="5763260" y="3054985"/>
            <a:ext cx="871220" cy="457200"/>
          </a:xfrm>
          <a:prstGeom prst="rect">
            <a:avLst/>
          </a:prstGeom>
          <a:noFill/>
        </p:spPr>
        <p:txBody>
          <a:bodyPr wrap="square" rtlCol="0">
            <a:noAutofit/>
          </a:bodyPr>
          <a:p>
            <a:r>
              <a:rPr lang="zh-CN" altLang="en-US">
                <a:solidFill>
                  <a:srgbClr val="FF0000"/>
                </a:solidFill>
              </a:rPr>
              <a:t>原尿</a:t>
            </a:r>
            <a:endParaRPr lang="en-US" altLang="en-US">
              <a:solidFill>
                <a:srgbClr val="FF0000"/>
              </a:solidFill>
            </a:endParaRPr>
          </a:p>
        </p:txBody>
      </p:sp>
      <p:sp>
        <p:nvSpPr>
          <p:cNvPr id="8" name="文本框 7"/>
          <p:cNvSpPr txBox="1"/>
          <p:nvPr/>
        </p:nvSpPr>
        <p:spPr>
          <a:xfrm>
            <a:off x="9434830" y="3429000"/>
            <a:ext cx="2266315" cy="457200"/>
          </a:xfrm>
          <a:prstGeom prst="rect">
            <a:avLst/>
          </a:prstGeom>
          <a:noFill/>
        </p:spPr>
        <p:txBody>
          <a:bodyPr wrap="square" rtlCol="0">
            <a:noAutofit/>
          </a:bodyPr>
          <a:p>
            <a:r>
              <a:rPr lang="zh-CN" altLang="en-US">
                <a:solidFill>
                  <a:srgbClr val="FF0000"/>
                </a:solidFill>
              </a:rPr>
              <a:t>细胞外液渗透压升高</a:t>
            </a:r>
            <a:endParaRPr lang="en-US" altLang="en-US">
              <a:solidFill>
                <a:srgbClr val="FF0000"/>
              </a:solidFill>
            </a:endParaRPr>
          </a:p>
        </p:txBody>
      </p:sp>
      <p:sp>
        <p:nvSpPr>
          <p:cNvPr id="10" name="文本框 9"/>
          <p:cNvSpPr txBox="1"/>
          <p:nvPr/>
        </p:nvSpPr>
        <p:spPr>
          <a:xfrm>
            <a:off x="6406515" y="3886200"/>
            <a:ext cx="2266315" cy="457200"/>
          </a:xfrm>
          <a:prstGeom prst="rect">
            <a:avLst/>
          </a:prstGeom>
          <a:noFill/>
        </p:spPr>
        <p:txBody>
          <a:bodyPr wrap="square" rtlCol="0">
            <a:noAutofit/>
          </a:bodyPr>
          <a:p>
            <a:r>
              <a:rPr lang="zh-CN" altLang="en-US">
                <a:solidFill>
                  <a:srgbClr val="FF0000"/>
                </a:solidFill>
              </a:rPr>
              <a:t>增加</a:t>
            </a:r>
            <a:endParaRPr lang="zh-CN" altLang="en-US">
              <a:solidFill>
                <a:srgbClr val="FF0000"/>
              </a:solidFill>
            </a:endParaRPr>
          </a:p>
        </p:txBody>
      </p:sp>
      <p:sp>
        <p:nvSpPr>
          <p:cNvPr id="11" name="文本框 10"/>
          <p:cNvSpPr txBox="1"/>
          <p:nvPr/>
        </p:nvSpPr>
        <p:spPr>
          <a:xfrm>
            <a:off x="8672830" y="4260215"/>
            <a:ext cx="2266315" cy="457200"/>
          </a:xfrm>
          <a:prstGeom prst="rect">
            <a:avLst/>
          </a:prstGeom>
          <a:noFill/>
        </p:spPr>
        <p:txBody>
          <a:bodyPr wrap="square" rtlCol="0">
            <a:noAutofit/>
          </a:bodyPr>
          <a:p>
            <a:r>
              <a:rPr lang="zh-CN" altLang="en-US">
                <a:solidFill>
                  <a:srgbClr val="FF0000"/>
                </a:solidFill>
              </a:rPr>
              <a:t>糖蛋白</a:t>
            </a:r>
            <a:endParaRPr lang="zh-CN" altLang="en-US">
              <a:solidFill>
                <a:srgbClr val="FF0000"/>
              </a:solidFill>
            </a:endParaRPr>
          </a:p>
        </p:txBody>
      </p:sp>
      <p:sp>
        <p:nvSpPr>
          <p:cNvPr id="12" name="文本框 11"/>
          <p:cNvSpPr txBox="1"/>
          <p:nvPr/>
        </p:nvSpPr>
        <p:spPr>
          <a:xfrm>
            <a:off x="6743065" y="4844415"/>
            <a:ext cx="1286510" cy="457200"/>
          </a:xfrm>
          <a:prstGeom prst="rect">
            <a:avLst/>
          </a:prstGeom>
          <a:noFill/>
        </p:spPr>
        <p:txBody>
          <a:bodyPr wrap="square" rtlCol="0">
            <a:noAutofit/>
          </a:bodyPr>
          <a:p>
            <a:r>
              <a:rPr lang="zh-CN" altLang="en-US">
                <a:solidFill>
                  <a:srgbClr val="FF0000"/>
                </a:solidFill>
              </a:rPr>
              <a:t>协助扩散</a:t>
            </a:r>
            <a:endParaRPr lang="zh-CN" altLang="en-US">
              <a:solidFill>
                <a:srgbClr val="FF0000"/>
              </a:solidFill>
            </a:endParaRPr>
          </a:p>
        </p:txBody>
      </p:sp>
      <p:sp>
        <p:nvSpPr>
          <p:cNvPr id="13" name="文本框 12"/>
          <p:cNvSpPr txBox="1"/>
          <p:nvPr/>
        </p:nvSpPr>
        <p:spPr>
          <a:xfrm>
            <a:off x="5462270" y="5301615"/>
            <a:ext cx="6239510" cy="457200"/>
          </a:xfrm>
          <a:prstGeom prst="rect">
            <a:avLst/>
          </a:prstGeom>
          <a:noFill/>
        </p:spPr>
        <p:txBody>
          <a:bodyPr wrap="square" rtlCol="0">
            <a:noAutofit/>
          </a:bodyPr>
          <a:p>
            <a:r>
              <a:rPr lang="zh-CN" altLang="en-US">
                <a:solidFill>
                  <a:srgbClr val="FF0000"/>
                </a:solidFill>
              </a:rPr>
              <a:t>分泌蛋白是被囊泡包裹着的</a:t>
            </a:r>
            <a:r>
              <a:rPr lang="en-US" altLang="zh-CN">
                <a:solidFill>
                  <a:srgbClr val="FF0000"/>
                </a:solidFill>
              </a:rPr>
              <a:t>,</a:t>
            </a:r>
            <a:r>
              <a:rPr lang="zh-CN" altLang="en-US">
                <a:solidFill>
                  <a:srgbClr val="FF0000"/>
                </a:solidFill>
              </a:rPr>
              <a:t>而水通道蛋白则位于囊泡膜上</a:t>
            </a:r>
            <a:endParaRPr lang="zh-CN" altLang="en-US">
              <a:solidFill>
                <a:srgbClr val="FF0000"/>
              </a:solidFill>
            </a:endParaRPr>
          </a:p>
        </p:txBody>
      </p:sp>
      <p:sp>
        <p:nvSpPr>
          <p:cNvPr id="14" name="文本框 13"/>
          <p:cNvSpPr txBox="1"/>
          <p:nvPr/>
        </p:nvSpPr>
        <p:spPr>
          <a:xfrm>
            <a:off x="6108700" y="5678805"/>
            <a:ext cx="6239510" cy="457200"/>
          </a:xfrm>
          <a:prstGeom prst="rect">
            <a:avLst/>
          </a:prstGeom>
          <a:noFill/>
        </p:spPr>
        <p:txBody>
          <a:bodyPr wrap="square" rtlCol="0">
            <a:noAutofit/>
          </a:bodyPr>
          <a:p>
            <a:r>
              <a:rPr lang="zh-CN" altLang="en-US">
                <a:solidFill>
                  <a:srgbClr val="FF0000"/>
                </a:solidFill>
              </a:rPr>
              <a:t>增强</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10" grpId="0"/>
      <p:bldP spid="10" grpId="1"/>
      <p:bldP spid="11" grpId="0"/>
      <p:bldP spid="11" grpId="1"/>
      <p:bldP spid="12" grpId="0"/>
      <p:bldP spid="12" grpId="1"/>
      <p:bldP spid="13" grpId="0"/>
      <p:bldP spid="13" grpId="1"/>
      <p:bldP spid="14" grpId="0"/>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121410"/>
            <a:ext cx="10987405" cy="102743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(4)</a:t>
            </a:r>
            <a:r>
              <a:rPr lang="zh-CN" altLang="en-US">
                <a:latin typeface="+mn-ea"/>
                <a:cs typeface="+mn-ea"/>
              </a:rPr>
              <a:t>钩藤碱可以有效控制血压且不良反应较少</a:t>
            </a:r>
            <a:r>
              <a:rPr lang="en-US" altLang="zh-CN">
                <a:latin typeface="+mn-ea"/>
                <a:cs typeface="+mn-ea"/>
              </a:rPr>
              <a:t>,</a:t>
            </a:r>
            <a:r>
              <a:rPr lang="zh-CN" altLang="en-US">
                <a:latin typeface="+mn-ea"/>
                <a:cs typeface="+mn-ea"/>
              </a:rPr>
              <a:t>科学家为研究钩藤碱对高血压模型大鼠降血压的效果</a:t>
            </a:r>
            <a:r>
              <a:rPr lang="en-US" altLang="zh-CN">
                <a:latin typeface="+mn-ea"/>
                <a:cs typeface="+mn-ea"/>
              </a:rPr>
              <a:t>,</a:t>
            </a:r>
            <a:r>
              <a:rPr lang="zh-CN" altLang="en-US">
                <a:latin typeface="+mn-ea"/>
                <a:cs typeface="+mn-ea"/>
              </a:rPr>
              <a:t>进行了如下实验</a:t>
            </a:r>
            <a:r>
              <a:rPr lang="en-US" altLang="zh-CN">
                <a:latin typeface="+mn-ea"/>
                <a:cs typeface="+mn-ea"/>
              </a:rPr>
              <a:t>(</a:t>
            </a:r>
            <a:r>
              <a:rPr lang="zh-CN" altLang="en-US">
                <a:latin typeface="+mn-ea"/>
                <a:cs typeface="+mn-ea"/>
              </a:rPr>
              <a:t>卡托普利是一种有效治疗高血压的西药</a:t>
            </a:r>
            <a:r>
              <a:rPr lang="en-US" altLang="zh-CN">
                <a:latin typeface="+mn-ea"/>
                <a:cs typeface="+mn-ea"/>
              </a:rPr>
              <a:t>),</a:t>
            </a:r>
            <a:r>
              <a:rPr lang="zh-CN" altLang="en-US">
                <a:latin typeface="+mn-ea"/>
                <a:cs typeface="+mn-ea"/>
              </a:rPr>
              <a:t>请补全下表</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5" name="图片 4"/>
          <p:cNvPicPr>
            <a:picLocks noChangeAspect="1"/>
          </p:cNvPicPr>
          <p:nvPr/>
        </p:nvPicPr>
        <p:blipFill>
          <a:blip r:embed="rId2"/>
          <a:stretch>
            <a:fillRect/>
          </a:stretch>
        </p:blipFill>
        <p:spPr>
          <a:xfrm>
            <a:off x="3673475" y="2078355"/>
            <a:ext cx="2898775" cy="3597275"/>
          </a:xfrm>
          <a:prstGeom prst="rect">
            <a:avLst/>
          </a:prstGeom>
        </p:spPr>
      </p:pic>
      <p:sp>
        <p:nvSpPr>
          <p:cNvPr id="6" name="文本框 5"/>
          <p:cNvSpPr txBox="1"/>
          <p:nvPr/>
        </p:nvSpPr>
        <p:spPr>
          <a:xfrm>
            <a:off x="687705" y="5675630"/>
            <a:ext cx="10987405" cy="368300"/>
          </a:xfrm>
          <a:prstGeom prst="rect">
            <a:avLst/>
          </a:prstGeom>
          <a:noFill/>
        </p:spPr>
        <p:txBody>
          <a:bodyPr wrap="square" rtlCol="0">
            <a:spAutoFit/>
          </a:bodyPr>
          <a:p>
            <a:r>
              <a:rPr lang="zh-CN" altLang="en-US"/>
              <a:t>支持</a:t>
            </a:r>
            <a:r>
              <a:rPr lang="en-US" altLang="zh-CN"/>
              <a:t>“</a:t>
            </a:r>
            <a:r>
              <a:rPr lang="zh-CN" altLang="en-US"/>
              <a:t>钩藤碱能有效治疗高血压</a:t>
            </a:r>
            <a:r>
              <a:rPr lang="en-US" altLang="zh-CN"/>
              <a:t>”</a:t>
            </a:r>
            <a:r>
              <a:rPr lang="zh-CN" altLang="en-US"/>
              <a:t>的预期结果是</a:t>
            </a:r>
            <a:r>
              <a:rPr lang="en-US" altLang="en-US"/>
              <a:t>④</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zh-CN" altLang="en-US"/>
              <a:t>。</a:t>
            </a:r>
            <a:r>
              <a:rPr lang="en-US" altLang="en-US"/>
              <a:t> </a:t>
            </a:r>
            <a:endParaRPr lang="zh-CN" altLang="en-US"/>
          </a:p>
        </p:txBody>
      </p:sp>
      <p:sp>
        <p:nvSpPr>
          <p:cNvPr id="7" name="文本框 6"/>
          <p:cNvSpPr txBox="1"/>
          <p:nvPr/>
        </p:nvSpPr>
        <p:spPr>
          <a:xfrm>
            <a:off x="7004050" y="3429000"/>
            <a:ext cx="4537075" cy="1985010"/>
          </a:xfrm>
          <a:prstGeom prst="rect">
            <a:avLst/>
          </a:prstGeom>
          <a:noFill/>
        </p:spPr>
        <p:txBody>
          <a:bodyPr wrap="square" rtlCol="0">
            <a:noAutofit/>
          </a:bodyPr>
          <a:p>
            <a:pPr indent="0" fontAlgn="auto">
              <a:lnSpc>
                <a:spcPct val="150000"/>
              </a:lnSpc>
            </a:pPr>
            <a:r>
              <a:rPr lang="en-US" altLang="en-US">
                <a:solidFill>
                  <a:srgbClr val="FF0000"/>
                </a:solidFill>
              </a:rPr>
              <a:t>①</a:t>
            </a:r>
            <a:r>
              <a:rPr lang="zh-CN" altLang="en-US">
                <a:solidFill>
                  <a:srgbClr val="FF0000"/>
                </a:solidFill>
              </a:rPr>
              <a:t>配制药液</a:t>
            </a:r>
            <a:endParaRPr lang="zh-CN" altLang="en-US">
              <a:solidFill>
                <a:srgbClr val="FF0000"/>
              </a:solidFill>
            </a:endParaRPr>
          </a:p>
          <a:p>
            <a:pPr indent="0" fontAlgn="auto">
              <a:lnSpc>
                <a:spcPct val="150000"/>
              </a:lnSpc>
            </a:pPr>
            <a:r>
              <a:rPr lang="en-US" altLang="en-US">
                <a:solidFill>
                  <a:srgbClr val="FF0000"/>
                </a:solidFill>
              </a:rPr>
              <a:t>②</a:t>
            </a:r>
            <a:r>
              <a:rPr lang="en-US" altLang="zh-CN">
                <a:solidFill>
                  <a:srgbClr val="FF0000"/>
                </a:solidFill>
              </a:rPr>
              <a:t>10</a:t>
            </a:r>
            <a:r>
              <a:rPr lang="zh-CN" altLang="en-US">
                <a:solidFill>
                  <a:srgbClr val="FF0000"/>
                </a:solidFill>
              </a:rPr>
              <a:t>只生理状况一致的健康大鼠</a:t>
            </a:r>
            <a:r>
              <a:rPr lang="en-US" altLang="zh-CN">
                <a:solidFill>
                  <a:srgbClr val="FF0000"/>
                </a:solidFill>
              </a:rPr>
              <a:t>,</a:t>
            </a:r>
            <a:r>
              <a:rPr lang="zh-CN" altLang="en-US">
                <a:solidFill>
                  <a:srgbClr val="FF0000"/>
                </a:solidFill>
              </a:rPr>
              <a:t>雌雄各半　</a:t>
            </a:r>
            <a:endParaRPr lang="zh-CN" altLang="en-US">
              <a:solidFill>
                <a:srgbClr val="FF0000"/>
              </a:solidFill>
            </a:endParaRPr>
          </a:p>
          <a:p>
            <a:pPr indent="0" fontAlgn="auto">
              <a:lnSpc>
                <a:spcPct val="150000"/>
              </a:lnSpc>
            </a:pPr>
            <a:r>
              <a:rPr lang="en-US" altLang="en-US">
                <a:solidFill>
                  <a:srgbClr val="FF0000"/>
                </a:solidFill>
              </a:rPr>
              <a:t>③</a:t>
            </a:r>
            <a:r>
              <a:rPr lang="zh-CN" altLang="en-US">
                <a:solidFill>
                  <a:srgbClr val="FF0000"/>
                </a:solidFill>
              </a:rPr>
              <a:t>每日用</a:t>
            </a:r>
            <a:r>
              <a:rPr lang="en-US" altLang="zh-CN">
                <a:solidFill>
                  <a:srgbClr val="FF0000"/>
                </a:solidFill>
              </a:rPr>
              <a:t>5 mL</a:t>
            </a:r>
            <a:r>
              <a:rPr lang="zh-CN" altLang="en-US">
                <a:solidFill>
                  <a:srgbClr val="FF0000"/>
                </a:solidFill>
              </a:rPr>
              <a:t>生理盐水灌胃</a:t>
            </a:r>
            <a:endParaRPr lang="en-US" altLang="zh-CN">
              <a:solidFill>
                <a:srgbClr val="FF0000"/>
              </a:solidFill>
            </a:endParaRPr>
          </a:p>
        </p:txBody>
      </p:sp>
      <p:sp>
        <p:nvSpPr>
          <p:cNvPr id="8" name="文本框 7"/>
          <p:cNvSpPr txBox="1"/>
          <p:nvPr/>
        </p:nvSpPr>
        <p:spPr>
          <a:xfrm>
            <a:off x="5506720" y="5505450"/>
            <a:ext cx="4784725" cy="1985010"/>
          </a:xfrm>
          <a:prstGeom prst="rect">
            <a:avLst/>
          </a:prstGeom>
          <a:noFill/>
        </p:spPr>
        <p:txBody>
          <a:bodyPr wrap="square" rtlCol="0">
            <a:noAutofit/>
          </a:bodyPr>
          <a:p>
            <a:pPr indent="0" fontAlgn="auto">
              <a:lnSpc>
                <a:spcPct val="150000"/>
              </a:lnSpc>
            </a:pPr>
            <a:r>
              <a:rPr lang="en-US" altLang="zh-CN">
                <a:solidFill>
                  <a:srgbClr val="FF0000"/>
                </a:solidFill>
              </a:rPr>
              <a:t>D</a:t>
            </a:r>
            <a:r>
              <a:rPr lang="zh-CN" altLang="en-US">
                <a:solidFill>
                  <a:srgbClr val="FF0000"/>
                </a:solidFill>
              </a:rPr>
              <a:t>组血压与</a:t>
            </a:r>
            <a:r>
              <a:rPr lang="en-US" altLang="zh-CN">
                <a:solidFill>
                  <a:srgbClr val="FF0000"/>
                </a:solidFill>
              </a:rPr>
              <a:t>A</a:t>
            </a:r>
            <a:r>
              <a:rPr lang="zh-CN" altLang="en-US">
                <a:solidFill>
                  <a:srgbClr val="FF0000"/>
                </a:solidFill>
              </a:rPr>
              <a:t>、</a:t>
            </a:r>
            <a:r>
              <a:rPr lang="en-US" altLang="zh-CN">
                <a:solidFill>
                  <a:srgbClr val="FF0000"/>
                </a:solidFill>
              </a:rPr>
              <a:t>C</a:t>
            </a:r>
            <a:r>
              <a:rPr lang="zh-CN" altLang="en-US">
                <a:solidFill>
                  <a:srgbClr val="FF0000"/>
                </a:solidFill>
              </a:rPr>
              <a:t>组接近且明显低于</a:t>
            </a:r>
            <a:r>
              <a:rPr lang="en-US" altLang="zh-CN">
                <a:solidFill>
                  <a:srgbClr val="FF0000"/>
                </a:solidFill>
              </a:rPr>
              <a:t>B</a:t>
            </a:r>
            <a:r>
              <a:rPr lang="zh-CN" altLang="en-US">
                <a:solidFill>
                  <a:srgbClr val="FF0000"/>
                </a:solidFill>
              </a:rPr>
              <a:t>组</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768350" y="1028700"/>
            <a:ext cx="11036935"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研究人员构建了用特定光束控制脑部神经元</a:t>
            </a:r>
            <a:r>
              <a:rPr lang="en-US" altLang="zh-CN">
                <a:latin typeface="+mn-ea"/>
                <a:cs typeface="+mn-ea"/>
              </a:rPr>
              <a:t>X</a:t>
            </a:r>
            <a:r>
              <a:rPr lang="zh-CN" altLang="en-US">
                <a:latin typeface="+mn-ea"/>
                <a:cs typeface="+mn-ea"/>
              </a:rPr>
              <a:t>激活的小鼠模型</a:t>
            </a:r>
            <a:r>
              <a:rPr lang="en-US" altLang="zh-CN">
                <a:latin typeface="+mn-ea"/>
                <a:cs typeface="+mn-ea"/>
              </a:rPr>
              <a:t>,</a:t>
            </a:r>
            <a:r>
              <a:rPr lang="zh-CN" altLang="en-US">
                <a:latin typeface="+mn-ea"/>
                <a:cs typeface="+mn-ea"/>
              </a:rPr>
              <a:t>以研究神经元</a:t>
            </a:r>
            <a:r>
              <a:rPr lang="en-US" altLang="zh-CN">
                <a:latin typeface="+mn-ea"/>
                <a:cs typeface="+mn-ea"/>
              </a:rPr>
              <a:t>X</a:t>
            </a:r>
            <a:r>
              <a:rPr lang="zh-CN" altLang="en-US">
                <a:latin typeface="+mn-ea"/>
                <a:cs typeface="+mn-ea"/>
              </a:rPr>
              <a:t>对体内水分平衡的作用。当用特定光束照射神经元</a:t>
            </a:r>
            <a:r>
              <a:rPr lang="en-US" altLang="zh-CN">
                <a:latin typeface="+mn-ea"/>
                <a:cs typeface="+mn-ea"/>
              </a:rPr>
              <a:t>X</a:t>
            </a:r>
            <a:r>
              <a:rPr lang="zh-CN" altLang="en-US">
                <a:latin typeface="+mn-ea"/>
                <a:cs typeface="+mn-ea"/>
              </a:rPr>
              <a:t>时</a:t>
            </a:r>
            <a:r>
              <a:rPr lang="en-US" altLang="zh-CN">
                <a:latin typeface="+mn-ea"/>
                <a:cs typeface="+mn-ea"/>
              </a:rPr>
              <a:t>,</a:t>
            </a:r>
            <a:r>
              <a:rPr lang="zh-CN" altLang="en-US">
                <a:latin typeface="+mn-ea"/>
                <a:cs typeface="+mn-ea"/>
              </a:rPr>
              <a:t>小鼠的舔水次数明显增加。为进一步探究光刺激下小鼠的舔水行为是否和口渴程度有关</a:t>
            </a:r>
            <a:r>
              <a:rPr lang="en-US" altLang="zh-CN">
                <a:latin typeface="+mn-ea"/>
                <a:cs typeface="+mn-ea"/>
              </a:rPr>
              <a:t>,</a:t>
            </a:r>
            <a:r>
              <a:rPr lang="zh-CN" altLang="en-US">
                <a:latin typeface="+mn-ea"/>
                <a:cs typeface="+mn-ea"/>
              </a:rPr>
              <a:t>设计了如表实验</a:t>
            </a:r>
            <a:r>
              <a:rPr lang="en-US" altLang="zh-CN">
                <a:latin typeface="+mn-ea"/>
                <a:cs typeface="+mn-ea"/>
              </a:rPr>
              <a:t>,</a:t>
            </a:r>
            <a:r>
              <a:rPr lang="zh-CN" altLang="en-US">
                <a:latin typeface="+mn-ea"/>
                <a:cs typeface="+mn-ea"/>
              </a:rPr>
              <a:t>测定在</a:t>
            </a:r>
            <a:r>
              <a:rPr lang="en-US" altLang="zh-CN">
                <a:latin typeface="+mn-ea"/>
                <a:cs typeface="+mn-ea"/>
              </a:rPr>
              <a:t>“</a:t>
            </a:r>
            <a:r>
              <a:rPr lang="zh-CN" altLang="en-US">
                <a:latin typeface="+mn-ea"/>
                <a:cs typeface="+mn-ea"/>
              </a:rPr>
              <a:t>光刺激</a:t>
            </a:r>
            <a:r>
              <a:rPr lang="en-US" altLang="zh-CN">
                <a:latin typeface="+mn-ea"/>
                <a:cs typeface="+mn-ea"/>
              </a:rPr>
              <a:t>”</a:t>
            </a:r>
            <a:r>
              <a:rPr lang="zh-CN" altLang="en-US">
                <a:latin typeface="+mn-ea"/>
                <a:cs typeface="+mn-ea"/>
              </a:rPr>
              <a:t>和</a:t>
            </a:r>
            <a:r>
              <a:rPr lang="en-US" altLang="zh-CN">
                <a:latin typeface="+mn-ea"/>
                <a:cs typeface="+mn-ea"/>
              </a:rPr>
              <a:t>“</a:t>
            </a:r>
            <a:r>
              <a:rPr lang="zh-CN" altLang="en-US">
                <a:latin typeface="+mn-ea"/>
                <a:cs typeface="+mn-ea"/>
              </a:rPr>
              <a:t>测量前</a:t>
            </a:r>
            <a:r>
              <a:rPr lang="en-US" altLang="zh-CN">
                <a:latin typeface="+mn-ea"/>
                <a:cs typeface="+mn-ea"/>
              </a:rPr>
              <a:t>48</a:t>
            </a:r>
            <a:r>
              <a:rPr lang="zh-CN" altLang="en-US">
                <a:latin typeface="+mn-ea"/>
                <a:cs typeface="+mn-ea"/>
              </a:rPr>
              <a:t>小时限水</a:t>
            </a:r>
            <a:r>
              <a:rPr lang="en-US" altLang="zh-CN">
                <a:latin typeface="+mn-ea"/>
                <a:cs typeface="+mn-ea"/>
              </a:rPr>
              <a:t>”</a:t>
            </a:r>
            <a:r>
              <a:rPr lang="zh-CN" altLang="en-US">
                <a:latin typeface="+mn-ea"/>
                <a:cs typeface="+mn-ea"/>
              </a:rPr>
              <a:t>情况下三组小鼠</a:t>
            </a:r>
            <a:r>
              <a:rPr lang="en-US" altLang="zh-CN">
                <a:latin typeface="+mn-ea"/>
                <a:cs typeface="+mn-ea"/>
              </a:rPr>
              <a:t>15 min</a:t>
            </a:r>
            <a:r>
              <a:rPr lang="zh-CN" altLang="en-US">
                <a:latin typeface="+mn-ea"/>
                <a:cs typeface="+mn-ea"/>
              </a:rPr>
              <a:t>内的舔水次数</a:t>
            </a:r>
            <a:r>
              <a:rPr lang="en-US" altLang="zh-CN">
                <a:latin typeface="+mn-ea"/>
                <a:cs typeface="+mn-ea"/>
              </a:rPr>
              <a:t>,</a:t>
            </a:r>
            <a:r>
              <a:rPr lang="zh-CN" altLang="en-US">
                <a:latin typeface="+mn-ea"/>
                <a:cs typeface="+mn-ea"/>
              </a:rPr>
              <a:t>结果为实验组</a:t>
            </a:r>
            <a:r>
              <a:rPr lang="en-US" altLang="en-US">
                <a:latin typeface="+mn-ea"/>
                <a:cs typeface="+mn-ea"/>
              </a:rPr>
              <a:t>Ⅰ</a:t>
            </a:r>
            <a:r>
              <a:rPr lang="en-US" altLang="zh-CN">
                <a:latin typeface="+mn-ea"/>
                <a:cs typeface="+mn-ea"/>
              </a:rPr>
              <a:t>&gt;</a:t>
            </a:r>
            <a:r>
              <a:rPr lang="zh-CN" altLang="en-US">
                <a:latin typeface="+mn-ea"/>
                <a:cs typeface="+mn-ea"/>
              </a:rPr>
              <a:t>实验组</a:t>
            </a:r>
            <a:r>
              <a:rPr lang="en-US" altLang="en-US">
                <a:latin typeface="+mn-ea"/>
                <a:cs typeface="+mn-ea"/>
              </a:rPr>
              <a:t>Ⅱ</a:t>
            </a:r>
            <a:r>
              <a:rPr lang="en-US" altLang="zh-CN">
                <a:latin typeface="+mn-ea"/>
                <a:cs typeface="+mn-ea"/>
              </a:rPr>
              <a:t>&gt;</a:t>
            </a:r>
            <a:r>
              <a:rPr lang="zh-CN" altLang="en-US">
                <a:latin typeface="+mn-ea"/>
                <a:cs typeface="+mn-ea"/>
              </a:rPr>
              <a:t>对照组。下列分析合理的是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6145530" y="2381250"/>
            <a:ext cx="602615" cy="457200"/>
          </a:xfrm>
          <a:prstGeom prst="rect">
            <a:avLst/>
          </a:prstGeom>
          <a:noFill/>
        </p:spPr>
        <p:txBody>
          <a:bodyPr wrap="square" rtlCol="0">
            <a:noAutofit/>
          </a:bodyPr>
          <a:p>
            <a:r>
              <a:rPr lang="en-US" altLang="zh-CN">
                <a:solidFill>
                  <a:srgbClr val="FF0000"/>
                </a:solidFill>
              </a:rPr>
              <a:t>B</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687705" y="3865880"/>
            <a:ext cx="10861040" cy="3275330"/>
          </a:xfrm>
          <a:prstGeom prst="rect">
            <a:avLst/>
          </a:prstGeom>
          <a:noFill/>
        </p:spPr>
        <p:txBody>
          <a:bodyPr wrap="square" rtlCol="0">
            <a:noAutofit/>
          </a:bodyPr>
          <a:p>
            <a:pPr indent="0" fontAlgn="auto">
              <a:lnSpc>
                <a:spcPct val="150000"/>
              </a:lnSpc>
            </a:pPr>
            <a:r>
              <a:rPr lang="en-US" altLang="zh-CN"/>
              <a:t>                                                           </a:t>
            </a:r>
            <a:r>
              <a:rPr lang="zh-CN" altLang="en-US"/>
              <a:t>注</a:t>
            </a:r>
            <a:r>
              <a:rPr lang="en-US" altLang="zh-CN"/>
              <a:t>:“-”</a:t>
            </a:r>
            <a:r>
              <a:rPr lang="zh-CN" altLang="en-US"/>
              <a:t>表示不处理</a:t>
            </a:r>
            <a:r>
              <a:rPr lang="en-US" altLang="zh-CN"/>
              <a:t>,“+”</a:t>
            </a:r>
            <a:r>
              <a:rPr lang="zh-CN" altLang="en-US"/>
              <a:t>表示处理。</a:t>
            </a:r>
            <a:endParaRPr lang="zh-CN" altLang="en-US"/>
          </a:p>
          <a:p>
            <a:pPr indent="0" fontAlgn="auto">
              <a:lnSpc>
                <a:spcPct val="150000"/>
              </a:lnSpc>
            </a:pPr>
            <a:r>
              <a:rPr lang="en-US" altLang="zh-CN"/>
              <a:t>A.</a:t>
            </a:r>
            <a:r>
              <a:rPr lang="zh-CN" altLang="en-US"/>
              <a:t>实验组</a:t>
            </a:r>
            <a:r>
              <a:rPr lang="en-US" altLang="en-US"/>
              <a:t>Ⅰ</a:t>
            </a:r>
            <a:r>
              <a:rPr lang="zh-CN" altLang="en-US"/>
              <a:t>、</a:t>
            </a:r>
            <a:r>
              <a:rPr lang="en-US" altLang="en-US"/>
              <a:t>Ⅱ</a:t>
            </a:r>
            <a:r>
              <a:rPr lang="zh-CN" altLang="en-US"/>
              <a:t>对照说明</a:t>
            </a:r>
            <a:r>
              <a:rPr lang="en-US" altLang="zh-CN"/>
              <a:t>,</a:t>
            </a:r>
            <a:r>
              <a:rPr lang="zh-CN" altLang="en-US"/>
              <a:t>小鼠的舔水行为与口渴程度无关</a:t>
            </a:r>
            <a:endParaRPr lang="zh-CN" altLang="en-US"/>
          </a:p>
          <a:p>
            <a:pPr indent="0" fontAlgn="auto">
              <a:lnSpc>
                <a:spcPct val="150000"/>
              </a:lnSpc>
            </a:pPr>
            <a:r>
              <a:rPr lang="en-US" altLang="zh-CN"/>
              <a:t>B.</a:t>
            </a:r>
            <a:r>
              <a:rPr lang="zh-CN" altLang="en-US"/>
              <a:t>实验组</a:t>
            </a:r>
            <a:r>
              <a:rPr lang="en-US" altLang="en-US"/>
              <a:t>Ⅱ</a:t>
            </a:r>
            <a:r>
              <a:rPr lang="zh-CN" altLang="en-US"/>
              <a:t>小鼠的舔水行为与内环境渗透压变化有关</a:t>
            </a:r>
            <a:endParaRPr lang="zh-CN" altLang="en-US"/>
          </a:p>
          <a:p>
            <a:pPr indent="0" fontAlgn="auto">
              <a:lnSpc>
                <a:spcPct val="150000"/>
              </a:lnSpc>
            </a:pPr>
            <a:r>
              <a:rPr lang="en-US" altLang="zh-CN"/>
              <a:t>C.</a:t>
            </a:r>
            <a:r>
              <a:rPr lang="zh-CN" altLang="en-US"/>
              <a:t>神经元</a:t>
            </a:r>
            <a:r>
              <a:rPr lang="en-US" altLang="zh-CN"/>
              <a:t>X</a:t>
            </a:r>
            <a:r>
              <a:rPr lang="zh-CN" altLang="en-US"/>
              <a:t>可能位于下丘脑</a:t>
            </a:r>
            <a:r>
              <a:rPr lang="en-US" altLang="zh-CN"/>
              <a:t>,</a:t>
            </a:r>
            <a:r>
              <a:rPr lang="zh-CN" altLang="en-US"/>
              <a:t>被光刺激激活后</a:t>
            </a:r>
            <a:r>
              <a:rPr lang="en-US" altLang="zh-CN"/>
              <a:t>,</a:t>
            </a:r>
            <a:r>
              <a:rPr lang="zh-CN" altLang="en-US"/>
              <a:t>下丘脑产生渴觉而主动饮水</a:t>
            </a:r>
            <a:endParaRPr lang="zh-CN" altLang="en-US"/>
          </a:p>
          <a:p>
            <a:pPr indent="0" fontAlgn="auto">
              <a:lnSpc>
                <a:spcPct val="150000"/>
              </a:lnSpc>
            </a:pPr>
            <a:r>
              <a:rPr lang="en-US" altLang="zh-CN"/>
              <a:t>D.</a:t>
            </a:r>
            <a:r>
              <a:rPr lang="zh-CN" altLang="en-US"/>
              <a:t>实验组</a:t>
            </a:r>
            <a:r>
              <a:rPr lang="en-US" altLang="en-US"/>
              <a:t>Ⅰ</a:t>
            </a:r>
            <a:r>
              <a:rPr lang="zh-CN" altLang="en-US"/>
              <a:t>光刺激神经元</a:t>
            </a:r>
            <a:r>
              <a:rPr lang="en-US" altLang="zh-CN"/>
              <a:t>X</a:t>
            </a:r>
            <a:r>
              <a:rPr lang="zh-CN" altLang="en-US"/>
              <a:t>一段时间后</a:t>
            </a:r>
            <a:r>
              <a:rPr lang="en-US" altLang="zh-CN"/>
              <a:t>,</a:t>
            </a:r>
            <a:r>
              <a:rPr lang="zh-CN" altLang="en-US"/>
              <a:t>细胞外液渗透压升高</a:t>
            </a:r>
            <a:r>
              <a:rPr lang="en-US" altLang="zh-CN"/>
              <a:t>,</a:t>
            </a:r>
            <a:r>
              <a:rPr lang="zh-CN" altLang="en-US"/>
              <a:t>抗利尿激素分泌量增加</a:t>
            </a:r>
            <a:endParaRPr lang="zh-CN" altLang="en-US"/>
          </a:p>
        </p:txBody>
      </p:sp>
      <p:pic>
        <p:nvPicPr>
          <p:cNvPr id="5" name="图片 4"/>
          <p:cNvPicPr>
            <a:picLocks noChangeAspect="1"/>
          </p:cNvPicPr>
          <p:nvPr/>
        </p:nvPicPr>
        <p:blipFill>
          <a:blip r:embed="rId2"/>
          <a:stretch>
            <a:fillRect/>
          </a:stretch>
        </p:blipFill>
        <p:spPr>
          <a:xfrm>
            <a:off x="4154170" y="2838450"/>
            <a:ext cx="3762375" cy="11811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113790" y="1397000"/>
            <a:ext cx="9908540" cy="524129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对雄性家禽、家畜实行阉割在我国已有多年的历史</a:t>
            </a:r>
            <a:r>
              <a:rPr lang="en-US" altLang="zh-CN">
                <a:latin typeface="+mn-ea"/>
                <a:cs typeface="+mn-ea"/>
              </a:rPr>
              <a:t>,</a:t>
            </a:r>
            <a:r>
              <a:rPr lang="zh-CN" altLang="en-US">
                <a:latin typeface="+mn-ea"/>
                <a:cs typeface="+mn-ea"/>
              </a:rPr>
              <a:t>商代甲骨文就出现了</a:t>
            </a:r>
            <a:r>
              <a:rPr lang="en-US" altLang="zh-CN">
                <a:latin typeface="+mn-ea"/>
                <a:cs typeface="+mn-ea"/>
              </a:rPr>
              <a:t>“</a:t>
            </a:r>
            <a:r>
              <a:rPr lang="zh-CN" altLang="en-US">
                <a:latin typeface="+mn-ea"/>
                <a:cs typeface="+mn-ea"/>
              </a:rPr>
              <a:t>凸刀</a:t>
            </a:r>
            <a:r>
              <a:rPr lang="en-US" altLang="zh-CN">
                <a:latin typeface="+mn-ea"/>
                <a:cs typeface="+mn-ea"/>
              </a:rPr>
              <a:t>”(</a:t>
            </a:r>
            <a:r>
              <a:rPr lang="zh-CN" altLang="en-US">
                <a:latin typeface="+mn-ea"/>
                <a:cs typeface="+mn-ea"/>
              </a:rPr>
              <a:t>用刀切除生殖器官</a:t>
            </a:r>
            <a:r>
              <a:rPr lang="en-US" altLang="zh-CN">
                <a:latin typeface="+mn-ea"/>
                <a:cs typeface="+mn-ea"/>
              </a:rPr>
              <a:t>)</a:t>
            </a:r>
            <a:r>
              <a:rPr lang="zh-CN" altLang="en-US">
                <a:latin typeface="+mn-ea"/>
                <a:cs typeface="+mn-ea"/>
              </a:rPr>
              <a:t>的字样。有实验者先将公鸡去势</a:t>
            </a:r>
            <a:r>
              <a:rPr lang="en-US" altLang="zh-CN">
                <a:latin typeface="+mn-ea"/>
                <a:cs typeface="+mn-ea"/>
              </a:rPr>
              <a:t>(</a:t>
            </a:r>
            <a:r>
              <a:rPr lang="zh-CN" altLang="en-US">
                <a:latin typeface="+mn-ea"/>
                <a:cs typeface="+mn-ea"/>
              </a:rPr>
              <a:t>切除睾丸</a:t>
            </a:r>
            <a:r>
              <a:rPr lang="en-US" altLang="zh-CN">
                <a:latin typeface="+mn-ea"/>
                <a:cs typeface="+mn-ea"/>
              </a:rPr>
              <a:t>),</a:t>
            </a:r>
            <a:r>
              <a:rPr lang="zh-CN" altLang="en-US">
                <a:latin typeface="+mn-ea"/>
                <a:cs typeface="+mn-ea"/>
              </a:rPr>
              <a:t>发现其雄性特征明显消失。再将其他公鸡的睾丸植入去势公鸡的腹腔</a:t>
            </a:r>
            <a:r>
              <a:rPr lang="en-US" altLang="zh-CN">
                <a:latin typeface="+mn-ea"/>
                <a:cs typeface="+mn-ea"/>
              </a:rPr>
              <a:t>(</a:t>
            </a:r>
            <a:r>
              <a:rPr lang="zh-CN" altLang="en-US">
                <a:latin typeface="+mn-ea"/>
                <a:cs typeface="+mn-ea"/>
              </a:rPr>
              <a:t>但并没有与神经连接</a:t>
            </a:r>
            <a:r>
              <a:rPr lang="en-US" altLang="zh-CN">
                <a:latin typeface="+mn-ea"/>
                <a:cs typeface="+mn-ea"/>
              </a:rPr>
              <a:t>),</a:t>
            </a:r>
            <a:r>
              <a:rPr lang="zh-CN" altLang="en-US">
                <a:latin typeface="+mn-ea"/>
                <a:cs typeface="+mn-ea"/>
              </a:rPr>
              <a:t>发现公鸡的雄性特征又逐步恢复。关于该实验的相关分析</a:t>
            </a:r>
            <a:r>
              <a:rPr lang="en-US" altLang="zh-CN">
                <a:latin typeface="+mn-ea"/>
                <a:cs typeface="+mn-ea"/>
              </a:rPr>
              <a:t>,</a:t>
            </a:r>
            <a:r>
              <a:rPr lang="zh-CN" altLang="en-US">
                <a:latin typeface="+mn-ea"/>
                <a:cs typeface="+mn-ea"/>
              </a:rPr>
              <a:t>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本实验用到了</a:t>
            </a:r>
            <a:r>
              <a:rPr lang="en-US" altLang="zh-CN">
                <a:latin typeface="+mn-ea"/>
                <a:cs typeface="+mn-ea"/>
              </a:rPr>
              <a:t>“</a:t>
            </a:r>
            <a:r>
              <a:rPr lang="zh-CN" altLang="en-US">
                <a:latin typeface="+mn-ea"/>
                <a:cs typeface="+mn-ea"/>
              </a:rPr>
              <a:t>减法原理</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本实验对照组的设置应是在相同位置进行手术</a:t>
            </a:r>
            <a:r>
              <a:rPr lang="en-US" altLang="zh-CN">
                <a:latin typeface="+mn-ea"/>
                <a:cs typeface="+mn-ea"/>
              </a:rPr>
              <a:t>,</a:t>
            </a:r>
            <a:r>
              <a:rPr lang="zh-CN" altLang="en-US">
                <a:latin typeface="+mn-ea"/>
                <a:cs typeface="+mn-ea"/>
              </a:rPr>
              <a:t>但不切除睾丸</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摘除睾丸后</a:t>
            </a:r>
            <a:r>
              <a:rPr lang="en-US" altLang="zh-CN">
                <a:latin typeface="+mn-ea"/>
                <a:cs typeface="+mn-ea"/>
              </a:rPr>
              <a:t>,</a:t>
            </a:r>
            <a:r>
              <a:rPr lang="zh-CN" altLang="en-US">
                <a:latin typeface="+mn-ea"/>
                <a:cs typeface="+mn-ea"/>
              </a:rPr>
              <a:t>公鸡的雄性特征消失</a:t>
            </a:r>
            <a:r>
              <a:rPr lang="en-US" altLang="zh-CN">
                <a:latin typeface="+mn-ea"/>
                <a:cs typeface="+mn-ea"/>
              </a:rPr>
              <a:t>,</a:t>
            </a:r>
            <a:r>
              <a:rPr lang="zh-CN" altLang="en-US">
                <a:latin typeface="+mn-ea"/>
                <a:cs typeface="+mn-ea"/>
              </a:rPr>
              <a:t>据此可推测睾丸的功能是维持雄性特征</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本实验证明睾丸向血液释放雄激素</a:t>
            </a:r>
            <a:r>
              <a:rPr lang="en-US" altLang="zh-CN">
                <a:latin typeface="+mn-ea"/>
                <a:cs typeface="+mn-ea"/>
              </a:rPr>
              <a:t>,</a:t>
            </a:r>
            <a:r>
              <a:rPr lang="zh-CN" altLang="en-US">
                <a:latin typeface="+mn-ea"/>
                <a:cs typeface="+mn-ea"/>
              </a:rPr>
              <a:t>雄激素能维持雄性特征</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923540" y="280035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87705" y="1019175"/>
            <a:ext cx="11046460" cy="102743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激素作为一种化学信使</a:t>
            </a:r>
            <a:r>
              <a:rPr lang="en-US" altLang="zh-CN">
                <a:latin typeface="+mn-ea"/>
                <a:cs typeface="+mn-ea"/>
              </a:rPr>
              <a:t>,</a:t>
            </a:r>
            <a:r>
              <a:rPr lang="zh-CN" altLang="en-US">
                <a:latin typeface="+mn-ea"/>
                <a:cs typeface="+mn-ea"/>
              </a:rPr>
              <a:t>能把某种调节的信息由内分泌细胞携带至靶细胞。如图表示某高等动物激素的分泌及作用机制。</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558800" y="3912870"/>
            <a:ext cx="11292840" cy="3264535"/>
          </a:xfrm>
          <a:prstGeom prst="rect">
            <a:avLst/>
          </a:prstGeom>
          <a:noFill/>
        </p:spPr>
        <p:txBody>
          <a:bodyPr wrap="square" rtlCol="0">
            <a:noAutofit/>
          </a:bodyPr>
          <a:p>
            <a:pPr indent="0" fontAlgn="auto">
              <a:lnSpc>
                <a:spcPct val="150000"/>
              </a:lnSpc>
            </a:pPr>
            <a:r>
              <a:rPr lang="zh-CN" altLang="en-US"/>
              <a:t>请结合图中信息回答下列问题</a:t>
            </a:r>
            <a:r>
              <a:rPr lang="en-US" altLang="zh-CN"/>
              <a:t>:</a:t>
            </a:r>
            <a:endParaRPr lang="en-US" altLang="zh-CN"/>
          </a:p>
          <a:p>
            <a:pPr indent="0" fontAlgn="auto">
              <a:lnSpc>
                <a:spcPct val="150000"/>
              </a:lnSpc>
            </a:pPr>
            <a:r>
              <a:rPr lang="en-US" altLang="zh-CN"/>
              <a:t>(1)</a:t>
            </a:r>
            <a:r>
              <a:rPr lang="zh-CN" altLang="en-US"/>
              <a:t>温度感受器受到寒冷刺激时</a:t>
            </a:r>
            <a:r>
              <a:rPr lang="en-US" altLang="zh-CN"/>
              <a:t>,</a:t>
            </a:r>
            <a:r>
              <a:rPr lang="zh-CN" altLang="en-US"/>
              <a:t>就会出现</a:t>
            </a:r>
            <a:r>
              <a:rPr lang="en-US" altLang="zh-CN"/>
              <a:t>a</a:t>
            </a:r>
            <a:r>
              <a:rPr lang="en-US" altLang="en-US"/>
              <a:t>→</a:t>
            </a:r>
            <a:r>
              <a:rPr lang="en-US" altLang="zh-CN"/>
              <a:t>b</a:t>
            </a:r>
            <a:r>
              <a:rPr lang="en-US" altLang="en-US"/>
              <a:t>→</a:t>
            </a:r>
            <a:r>
              <a:rPr lang="zh-CN" altLang="en-US"/>
              <a:t>激素</a:t>
            </a:r>
            <a:r>
              <a:rPr lang="en-US" altLang="en-US"/>
              <a:t>①</a:t>
            </a:r>
            <a:r>
              <a:rPr lang="zh-CN" altLang="en-US"/>
              <a:t>分泌的现象</a:t>
            </a:r>
            <a:r>
              <a:rPr lang="en-US" altLang="zh-CN"/>
              <a:t>,</a:t>
            </a:r>
            <a:r>
              <a:rPr lang="zh-CN" altLang="en-US"/>
              <a:t>这体现了激素分泌</a:t>
            </a:r>
            <a:r>
              <a:rPr lang="zh-CN" altLang="en-US" u="sng">
                <a:solidFill>
                  <a:schemeClr val="tx1"/>
                </a:solidFill>
                <a:uFillTx/>
              </a:rPr>
              <a:t>　　　　　　</a:t>
            </a:r>
            <a:r>
              <a:rPr lang="zh-CN" altLang="en-US"/>
              <a:t>的特点。人体内需要源源不断地产生激素</a:t>
            </a:r>
            <a:r>
              <a:rPr lang="en-US" altLang="zh-CN"/>
              <a:t>,</a:t>
            </a:r>
            <a:r>
              <a:rPr lang="zh-CN" altLang="en-US"/>
              <a:t>以维持激素含量的动态平衡</a:t>
            </a:r>
            <a:r>
              <a:rPr lang="en-US" altLang="zh-CN"/>
              <a:t>,</a:t>
            </a:r>
            <a:r>
              <a:rPr lang="zh-CN" altLang="en-US"/>
              <a:t>这是因为</a:t>
            </a:r>
            <a:r>
              <a:rPr lang="zh-CN" altLang="en-US" u="sng">
                <a:uFillTx/>
              </a:rPr>
              <a:t>　　　</a:t>
            </a:r>
            <a:r>
              <a:rPr lang="en-US" altLang="zh-CN" u="sng">
                <a:uFillTx/>
              </a:rPr>
              <a:t>      </a:t>
            </a:r>
            <a:r>
              <a:rPr lang="zh-CN" altLang="en-US" u="sng">
                <a:uFillTx/>
              </a:rPr>
              <a:t>　　　　　　　　</a:t>
            </a:r>
            <a:r>
              <a:rPr lang="en-US" altLang="zh-CN" u="sng">
                <a:uFillTx/>
              </a:rPr>
              <a:t>  </a:t>
            </a:r>
            <a:r>
              <a:rPr lang="zh-CN" altLang="en-US" u="sng">
                <a:uFillTx/>
              </a:rPr>
              <a:t>　</a:t>
            </a:r>
            <a:r>
              <a:rPr lang="en-US" altLang="zh-CN" u="sng">
                <a:uFillTx/>
              </a:rPr>
              <a:t>  </a:t>
            </a:r>
            <a:r>
              <a:rPr lang="zh-CN" altLang="en-US"/>
              <a:t>。</a:t>
            </a:r>
            <a:r>
              <a:rPr lang="en-US" altLang="en-US"/>
              <a:t> </a:t>
            </a:r>
            <a:endParaRPr lang="en-US" altLang="en-US"/>
          </a:p>
          <a:p>
            <a:pPr indent="0" fontAlgn="auto">
              <a:lnSpc>
                <a:spcPct val="150000"/>
              </a:lnSpc>
            </a:pPr>
            <a:r>
              <a:rPr lang="en-US" altLang="zh-CN"/>
              <a:t>(2)</a:t>
            </a:r>
            <a:r>
              <a:rPr lang="zh-CN" altLang="en-US"/>
              <a:t>结构甲、乙、丙中具有神经传导和激素分泌双重功能的是</a:t>
            </a:r>
            <a:r>
              <a:rPr lang="zh-CN" altLang="en-US" u="sng">
                <a:uFillTx/>
              </a:rPr>
              <a:t>　　</a:t>
            </a:r>
            <a:r>
              <a:rPr lang="zh-CN" altLang="en-US"/>
              <a:t>。</a:t>
            </a:r>
            <a:endParaRPr lang="zh-CN" altLang="en-US"/>
          </a:p>
          <a:p>
            <a:pPr indent="0" fontAlgn="auto">
              <a:lnSpc>
                <a:spcPct val="150000"/>
              </a:lnSpc>
            </a:pPr>
            <a:r>
              <a:rPr lang="en-US" altLang="zh-CN">
                <a:sym typeface="+mn-ea"/>
              </a:rPr>
              <a:t>(3)寒冷环境中人体皮肤减少散热的生理反应是</a:t>
            </a:r>
            <a:r>
              <a:rPr lang="zh-CN" altLang="en-US" u="sng">
                <a:uFillTx/>
                <a:sym typeface="+mn-ea"/>
              </a:rPr>
              <a:t>　　　　　　　　　　　　</a:t>
            </a:r>
            <a:r>
              <a:rPr lang="en-US" altLang="zh-CN" u="sng">
                <a:uFillTx/>
                <a:sym typeface="+mn-ea"/>
              </a:rPr>
              <a:t>                       </a:t>
            </a:r>
            <a:r>
              <a:rPr lang="zh-CN" altLang="en-US" u="sng">
                <a:uFillTx/>
                <a:sym typeface="+mn-ea"/>
              </a:rPr>
              <a:t>　</a:t>
            </a:r>
            <a:r>
              <a:rPr lang="zh-CN" altLang="en-US">
                <a:sym typeface="+mn-ea"/>
              </a:rPr>
              <a:t>。</a:t>
            </a:r>
            <a:r>
              <a:rPr lang="en-US" altLang="en-US">
                <a:sym typeface="+mn-ea"/>
              </a:rPr>
              <a:t> </a:t>
            </a:r>
            <a:endParaRPr lang="en-US" altLang="en-US"/>
          </a:p>
          <a:p>
            <a:pPr indent="0" fontAlgn="auto">
              <a:lnSpc>
                <a:spcPct val="150000"/>
              </a:lnSpc>
            </a:pPr>
            <a:endParaRPr lang="en-US" altLang="en-US"/>
          </a:p>
        </p:txBody>
      </p:sp>
      <p:pic>
        <p:nvPicPr>
          <p:cNvPr id="444" name="image432.jpeg"/>
          <p:cNvPicPr>
            <a:picLocks noChangeAspect="1"/>
          </p:cNvPicPr>
          <p:nvPr/>
        </p:nvPicPr>
        <p:blipFill>
          <a:blip r:embed="rId2"/>
          <a:stretch>
            <a:fillRect/>
          </a:stretch>
        </p:blipFill>
        <p:spPr>
          <a:xfrm>
            <a:off x="4114165" y="1749425"/>
            <a:ext cx="3536315" cy="2373630"/>
          </a:xfrm>
          <a:prstGeom prst="rect">
            <a:avLst/>
          </a:prstGeom>
        </p:spPr>
      </p:pic>
      <p:sp>
        <p:nvSpPr>
          <p:cNvPr id="6" name="文本框 5"/>
          <p:cNvSpPr txBox="1"/>
          <p:nvPr/>
        </p:nvSpPr>
        <p:spPr>
          <a:xfrm>
            <a:off x="9131300" y="4404995"/>
            <a:ext cx="1241425" cy="457200"/>
          </a:xfrm>
          <a:prstGeom prst="rect">
            <a:avLst/>
          </a:prstGeom>
          <a:noFill/>
        </p:spPr>
        <p:txBody>
          <a:bodyPr wrap="square" rtlCol="0">
            <a:noAutofit/>
          </a:bodyPr>
          <a:p>
            <a:r>
              <a:rPr lang="zh-CN" altLang="en-US">
                <a:solidFill>
                  <a:srgbClr val="FF0000"/>
                </a:solidFill>
              </a:rPr>
              <a:t>分级调节</a:t>
            </a:r>
            <a:endParaRPr lang="zh-CN" altLang="en-US">
              <a:solidFill>
                <a:srgbClr val="FF0000"/>
              </a:solidFill>
            </a:endParaRPr>
          </a:p>
        </p:txBody>
      </p:sp>
      <p:sp>
        <p:nvSpPr>
          <p:cNvPr id="7" name="文本框 6"/>
          <p:cNvSpPr txBox="1"/>
          <p:nvPr/>
        </p:nvSpPr>
        <p:spPr>
          <a:xfrm>
            <a:off x="7440930" y="4801870"/>
            <a:ext cx="3068955" cy="457200"/>
          </a:xfrm>
          <a:prstGeom prst="rect">
            <a:avLst/>
          </a:prstGeom>
          <a:noFill/>
        </p:spPr>
        <p:txBody>
          <a:bodyPr wrap="square" rtlCol="0">
            <a:noAutofit/>
          </a:bodyPr>
          <a:p>
            <a:r>
              <a:rPr lang="zh-CN" altLang="en-US">
                <a:solidFill>
                  <a:srgbClr val="FF0000"/>
                </a:solidFill>
              </a:rPr>
              <a:t>激素发挥完作用就会被灭活</a:t>
            </a:r>
            <a:endParaRPr lang="zh-CN" altLang="en-US">
              <a:solidFill>
                <a:srgbClr val="FF0000"/>
              </a:solidFill>
            </a:endParaRPr>
          </a:p>
        </p:txBody>
      </p:sp>
      <p:sp>
        <p:nvSpPr>
          <p:cNvPr id="8" name="文本框 7"/>
          <p:cNvSpPr txBox="1"/>
          <p:nvPr/>
        </p:nvSpPr>
        <p:spPr>
          <a:xfrm>
            <a:off x="6652260" y="5259070"/>
            <a:ext cx="582295" cy="457200"/>
          </a:xfrm>
          <a:prstGeom prst="rect">
            <a:avLst/>
          </a:prstGeom>
          <a:noFill/>
        </p:spPr>
        <p:txBody>
          <a:bodyPr wrap="square" rtlCol="0">
            <a:noAutofit/>
          </a:bodyPr>
          <a:p>
            <a:r>
              <a:rPr lang="zh-CN" altLang="en-US">
                <a:solidFill>
                  <a:srgbClr val="FF0000"/>
                </a:solidFill>
              </a:rPr>
              <a:t>甲</a:t>
            </a:r>
            <a:endParaRPr lang="zh-CN" altLang="en-US">
              <a:solidFill>
                <a:srgbClr val="FF0000"/>
              </a:solidFill>
            </a:endParaRPr>
          </a:p>
        </p:txBody>
      </p:sp>
      <p:sp>
        <p:nvSpPr>
          <p:cNvPr id="10" name="文本框 9"/>
          <p:cNvSpPr txBox="1"/>
          <p:nvPr/>
        </p:nvSpPr>
        <p:spPr>
          <a:xfrm>
            <a:off x="5261610" y="5638165"/>
            <a:ext cx="4376420" cy="457200"/>
          </a:xfrm>
          <a:prstGeom prst="rect">
            <a:avLst/>
          </a:prstGeom>
          <a:noFill/>
        </p:spPr>
        <p:txBody>
          <a:bodyPr wrap="square" rtlCol="0">
            <a:noAutofit/>
          </a:bodyPr>
          <a:p>
            <a:r>
              <a:rPr lang="zh-CN" altLang="en-US">
                <a:solidFill>
                  <a:srgbClr val="FF0000"/>
                </a:solidFill>
              </a:rPr>
              <a:t>皮肤血管收缩</a:t>
            </a:r>
            <a:r>
              <a:rPr lang="en-US" altLang="zh-CN">
                <a:solidFill>
                  <a:srgbClr val="FF0000"/>
                </a:solidFill>
              </a:rPr>
              <a:t>(</a:t>
            </a:r>
            <a:r>
              <a:rPr lang="zh-CN" altLang="en-US">
                <a:solidFill>
                  <a:srgbClr val="FF0000"/>
                </a:solidFill>
              </a:rPr>
              <a:t>或皮肤汗腺分泌减少</a:t>
            </a:r>
            <a:r>
              <a:rPr lang="en-US" altLang="zh-CN">
                <a:solidFill>
                  <a:srgbClr val="FF0000"/>
                </a:solidFill>
              </a:rPr>
              <a:t>)</a:t>
            </a:r>
            <a:endParaRPr lang="en-US" altLang="zh-CN">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558800" y="3912870"/>
            <a:ext cx="11292840" cy="3264535"/>
          </a:xfrm>
          <a:prstGeom prst="rect">
            <a:avLst/>
          </a:prstGeom>
          <a:noFill/>
        </p:spPr>
        <p:txBody>
          <a:bodyPr wrap="square" rtlCol="0">
            <a:noAutofit/>
          </a:bodyPr>
          <a:p>
            <a:pPr indent="0" fontAlgn="auto">
              <a:lnSpc>
                <a:spcPct val="150000"/>
              </a:lnSpc>
            </a:pPr>
            <a:endParaRPr lang="en-US" altLang="en-US"/>
          </a:p>
        </p:txBody>
      </p:sp>
      <p:pic>
        <p:nvPicPr>
          <p:cNvPr id="444" name="image432.jpeg"/>
          <p:cNvPicPr>
            <a:picLocks noChangeAspect="1"/>
          </p:cNvPicPr>
          <p:nvPr/>
        </p:nvPicPr>
        <p:blipFill>
          <a:blip r:embed="rId2"/>
          <a:stretch>
            <a:fillRect/>
          </a:stretch>
        </p:blipFill>
        <p:spPr>
          <a:xfrm>
            <a:off x="558800" y="1492885"/>
            <a:ext cx="3207385" cy="2153285"/>
          </a:xfrm>
          <a:prstGeom prst="rect">
            <a:avLst/>
          </a:prstGeom>
        </p:spPr>
      </p:pic>
      <p:sp>
        <p:nvSpPr>
          <p:cNvPr id="5" name="文本框 4"/>
          <p:cNvSpPr txBox="1"/>
          <p:nvPr/>
        </p:nvSpPr>
        <p:spPr>
          <a:xfrm>
            <a:off x="3734435" y="1135380"/>
            <a:ext cx="7997825" cy="2999740"/>
          </a:xfrm>
          <a:prstGeom prst="rect">
            <a:avLst/>
          </a:prstGeom>
          <a:noFill/>
        </p:spPr>
        <p:txBody>
          <a:bodyPr wrap="square" rtlCol="0">
            <a:spAutoFit/>
          </a:bodyPr>
          <a:p>
            <a:pPr indent="0" fontAlgn="auto">
              <a:lnSpc>
                <a:spcPct val="150000"/>
              </a:lnSpc>
            </a:pPr>
            <a:r>
              <a:rPr lang="en-US" altLang="zh-CN"/>
              <a:t>(4)</a:t>
            </a:r>
            <a:r>
              <a:rPr lang="zh-CN" altLang="en-US"/>
              <a:t>当环境温度降低时</a:t>
            </a:r>
            <a:r>
              <a:rPr lang="en-US" altLang="zh-CN"/>
              <a:t>,</a:t>
            </a:r>
            <a:r>
              <a:rPr lang="zh-CN" altLang="en-US"/>
              <a:t>血液中肾上腺素含量会升高</a:t>
            </a:r>
            <a:r>
              <a:rPr lang="en-US" altLang="zh-CN"/>
              <a:t>,</a:t>
            </a:r>
            <a:r>
              <a:rPr lang="zh-CN" altLang="en-US"/>
              <a:t>促使代谢活动增强</a:t>
            </a:r>
            <a:r>
              <a:rPr lang="en-US" altLang="zh-CN"/>
              <a:t>,</a:t>
            </a:r>
            <a:r>
              <a:rPr lang="zh-CN" altLang="en-US"/>
              <a:t>产热量增加。为探究其调节模式</a:t>
            </a:r>
            <a:r>
              <a:rPr lang="en-US" altLang="zh-CN"/>
              <a:t>,</a:t>
            </a:r>
            <a:r>
              <a:rPr lang="zh-CN" altLang="en-US"/>
              <a:t>请完成以下实验方案设计</a:t>
            </a:r>
            <a:r>
              <a:rPr lang="en-US" altLang="zh-CN"/>
              <a:t>(</a:t>
            </a:r>
            <a:r>
              <a:rPr lang="zh-CN" altLang="en-US"/>
              <a:t>垂体分泌的促激素通过门静脉进入肾上腺</a:t>
            </a:r>
            <a:r>
              <a:rPr lang="en-US" altLang="zh-CN"/>
              <a:t>):</a:t>
            </a:r>
            <a:endParaRPr lang="en-US" altLang="zh-CN"/>
          </a:p>
          <a:p>
            <a:pPr indent="0" fontAlgn="auto">
              <a:lnSpc>
                <a:spcPct val="150000"/>
              </a:lnSpc>
            </a:pPr>
            <a:r>
              <a:rPr lang="en-US" altLang="en-US"/>
              <a:t>①</a:t>
            </a:r>
            <a:r>
              <a:rPr lang="zh-CN" altLang="en-US"/>
              <a:t>选取甲、乙、丙、丁四只</a:t>
            </a:r>
            <a:r>
              <a:rPr lang="zh-CN" altLang="en-US" u="sng">
                <a:solidFill>
                  <a:schemeClr val="tx1"/>
                </a:solidFill>
                <a:uFillTx/>
              </a:rPr>
              <a:t>　　</a:t>
            </a:r>
            <a:r>
              <a:rPr lang="en-US" altLang="zh-CN" u="sng">
                <a:solidFill>
                  <a:schemeClr val="tx1"/>
                </a:solidFill>
                <a:uFillTx/>
              </a:rPr>
              <a:t>                                </a:t>
            </a:r>
            <a:r>
              <a:rPr lang="zh-CN" altLang="en-US" u="sng">
                <a:solidFill>
                  <a:schemeClr val="tx1"/>
                </a:solidFill>
                <a:uFillTx/>
              </a:rPr>
              <a:t>　　　　　</a:t>
            </a:r>
            <a:r>
              <a:rPr lang="zh-CN" altLang="en-US"/>
              <a:t>的实验狗。</a:t>
            </a:r>
            <a:r>
              <a:rPr lang="en-US" altLang="en-US"/>
              <a:t> </a:t>
            </a:r>
            <a:endParaRPr lang="en-US" altLang="en-US"/>
          </a:p>
          <a:p>
            <a:pPr indent="0" fontAlgn="auto">
              <a:lnSpc>
                <a:spcPct val="150000"/>
              </a:lnSpc>
            </a:pPr>
            <a:r>
              <a:rPr lang="en-US" altLang="en-US"/>
              <a:t>②</a:t>
            </a:r>
            <a:r>
              <a:rPr lang="zh-CN" altLang="en-US"/>
              <a:t>甲狗剪断支配肾上腺髓质的神经并结扎通向肾上腺的门静脉</a:t>
            </a:r>
            <a:r>
              <a:rPr lang="en-US" altLang="zh-CN"/>
              <a:t>;</a:t>
            </a:r>
            <a:endParaRPr lang="en-US" altLang="zh-CN"/>
          </a:p>
          <a:p>
            <a:pPr indent="0" fontAlgn="auto">
              <a:lnSpc>
                <a:spcPct val="150000"/>
              </a:lnSpc>
            </a:pPr>
            <a:r>
              <a:rPr lang="zh-CN" altLang="en-US"/>
              <a:t>乙狗</a:t>
            </a:r>
            <a:r>
              <a:rPr lang="zh-CN" altLang="en-US" u="sng">
                <a:solidFill>
                  <a:schemeClr val="tx1"/>
                </a:solidFill>
                <a:uFillTx/>
              </a:rPr>
              <a:t>　　　　　　　　　　　　　　</a:t>
            </a:r>
            <a:r>
              <a:rPr lang="en-US" altLang="zh-CN"/>
              <a:t>;</a:t>
            </a:r>
            <a:r>
              <a:rPr lang="zh-CN" altLang="en-US"/>
              <a:t>丙狗</a:t>
            </a:r>
            <a:r>
              <a:rPr lang="zh-CN" altLang="en-US" u="sng">
                <a:uFillTx/>
              </a:rPr>
              <a:t>　　　　　　　　　　　　</a:t>
            </a:r>
            <a:r>
              <a:rPr lang="en-US" altLang="zh-CN" u="sng">
                <a:uFillTx/>
              </a:rPr>
              <a:t>   </a:t>
            </a:r>
            <a:r>
              <a:rPr lang="zh-CN" altLang="en-US" u="sng">
                <a:uFillTx/>
              </a:rPr>
              <a:t>　　</a:t>
            </a:r>
            <a:r>
              <a:rPr lang="en-US" altLang="zh-CN"/>
              <a:t>;</a:t>
            </a:r>
            <a:r>
              <a:rPr lang="zh-CN" altLang="en-US"/>
              <a:t>丁狗不做任何处理</a:t>
            </a:r>
            <a:r>
              <a:rPr lang="en-US" altLang="zh-CN"/>
              <a:t>(</a:t>
            </a:r>
            <a:r>
              <a:rPr lang="zh-CN" altLang="en-US"/>
              <a:t>说明</a:t>
            </a:r>
            <a:r>
              <a:rPr lang="en-US" altLang="zh-CN"/>
              <a:t>:</a:t>
            </a:r>
            <a:r>
              <a:rPr lang="zh-CN" altLang="en-US"/>
              <a:t>不考虑手术创伤对实验结果的影响</a:t>
            </a:r>
            <a:r>
              <a:rPr lang="en-US" altLang="zh-CN"/>
              <a:t>)</a:t>
            </a:r>
            <a:r>
              <a:rPr lang="zh-CN" altLang="en-US"/>
              <a:t>。</a:t>
            </a:r>
            <a:r>
              <a:rPr lang="en-US" altLang="en-US"/>
              <a:t> </a:t>
            </a:r>
            <a:endParaRPr lang="zh-CN" altLang="en-US"/>
          </a:p>
        </p:txBody>
      </p:sp>
      <p:sp>
        <p:nvSpPr>
          <p:cNvPr id="9" name="文本框 8"/>
          <p:cNvSpPr txBox="1"/>
          <p:nvPr/>
        </p:nvSpPr>
        <p:spPr>
          <a:xfrm>
            <a:off x="558800" y="4021455"/>
            <a:ext cx="11172825" cy="2168525"/>
          </a:xfrm>
          <a:prstGeom prst="rect">
            <a:avLst/>
          </a:prstGeom>
          <a:noFill/>
        </p:spPr>
        <p:txBody>
          <a:bodyPr wrap="square" rtlCol="0">
            <a:spAutoFit/>
          </a:bodyPr>
          <a:p>
            <a:pPr indent="0" fontAlgn="auto">
              <a:lnSpc>
                <a:spcPct val="150000"/>
              </a:lnSpc>
            </a:pPr>
            <a:r>
              <a:rPr lang="en-US" altLang="en-US"/>
              <a:t>③</a:t>
            </a:r>
            <a:r>
              <a:rPr lang="zh-CN" altLang="en-US"/>
              <a:t>将四只实验狗置于同一寒冷环境中</a:t>
            </a:r>
            <a:r>
              <a:rPr lang="en-US" altLang="zh-CN"/>
              <a:t>12</a:t>
            </a:r>
            <a:r>
              <a:rPr lang="zh-CN" altLang="en-US"/>
              <a:t>小时</a:t>
            </a:r>
            <a:r>
              <a:rPr lang="en-US" altLang="zh-CN"/>
              <a:t>,</a:t>
            </a:r>
            <a:r>
              <a:rPr lang="zh-CN" altLang="en-US"/>
              <a:t>每隔</a:t>
            </a:r>
            <a:r>
              <a:rPr lang="en-US" altLang="zh-CN"/>
              <a:t>2</a:t>
            </a:r>
            <a:r>
              <a:rPr lang="zh-CN" altLang="en-US"/>
              <a:t>小时测定一次血液中肾上腺素的含量</a:t>
            </a:r>
            <a:r>
              <a:rPr lang="en-US" altLang="zh-CN"/>
              <a:t>,</a:t>
            </a:r>
            <a:r>
              <a:rPr lang="zh-CN" altLang="en-US"/>
              <a:t>分别记录其变化过程</a:t>
            </a:r>
            <a:r>
              <a:rPr lang="en-US" altLang="zh-CN"/>
              <a:t>,</a:t>
            </a:r>
            <a:r>
              <a:rPr lang="zh-CN" altLang="en-US"/>
              <a:t>对比分析。预期可能结果并分析结论</a:t>
            </a:r>
            <a:r>
              <a:rPr lang="en-US" altLang="zh-CN"/>
              <a:t>:</a:t>
            </a:r>
            <a:endParaRPr lang="en-US" altLang="zh-CN"/>
          </a:p>
          <a:p>
            <a:pPr indent="0" fontAlgn="auto">
              <a:lnSpc>
                <a:spcPct val="150000"/>
              </a:lnSpc>
            </a:pPr>
            <a:r>
              <a:rPr lang="en-US" altLang="zh-CN"/>
              <a:t>a:</a:t>
            </a:r>
            <a:r>
              <a:rPr lang="zh-CN" altLang="en-US"/>
              <a:t>若血液中肾上腺素的含量为丁</a:t>
            </a:r>
            <a:r>
              <a:rPr lang="en-US" altLang="zh-CN"/>
              <a:t>=</a:t>
            </a:r>
            <a:r>
              <a:rPr lang="zh-CN" altLang="en-US"/>
              <a:t>乙</a:t>
            </a:r>
            <a:r>
              <a:rPr lang="en-US" altLang="zh-CN"/>
              <a:t>&gt;</a:t>
            </a:r>
            <a:r>
              <a:rPr lang="zh-CN" altLang="en-US"/>
              <a:t>丙</a:t>
            </a:r>
            <a:r>
              <a:rPr lang="en-US" altLang="zh-CN"/>
              <a:t>=</a:t>
            </a:r>
            <a:r>
              <a:rPr lang="zh-CN" altLang="en-US"/>
              <a:t>甲</a:t>
            </a:r>
            <a:r>
              <a:rPr lang="en-US" altLang="zh-CN"/>
              <a:t>,</a:t>
            </a:r>
            <a:r>
              <a:rPr lang="zh-CN" altLang="en-US"/>
              <a:t>其调节方式只为体液调节</a:t>
            </a:r>
            <a:r>
              <a:rPr lang="en-US" altLang="zh-CN"/>
              <a:t>;</a:t>
            </a:r>
            <a:endParaRPr lang="en-US" altLang="zh-CN"/>
          </a:p>
          <a:p>
            <a:pPr indent="0" fontAlgn="auto">
              <a:lnSpc>
                <a:spcPct val="150000"/>
              </a:lnSpc>
            </a:pPr>
            <a:r>
              <a:rPr lang="en-US" altLang="zh-CN"/>
              <a:t>b:</a:t>
            </a:r>
            <a:r>
              <a:rPr lang="zh-CN" altLang="en-US" u="sng">
                <a:uFillTx/>
              </a:rPr>
              <a:t>　　　　　　　</a:t>
            </a:r>
            <a:r>
              <a:rPr lang="en-US" altLang="zh-CN" u="sng">
                <a:uFillTx/>
              </a:rPr>
              <a:t>                                            </a:t>
            </a:r>
            <a:r>
              <a:rPr lang="en-US" altLang="zh-CN"/>
              <a:t>,</a:t>
            </a:r>
            <a:r>
              <a:rPr lang="zh-CN" altLang="en-US"/>
              <a:t>其调节方式只为神经调节</a:t>
            </a:r>
            <a:r>
              <a:rPr lang="en-US" altLang="zh-CN"/>
              <a:t>;</a:t>
            </a:r>
            <a:r>
              <a:rPr lang="en-US" altLang="en-US"/>
              <a:t> </a:t>
            </a:r>
            <a:endParaRPr lang="en-US" altLang="en-US"/>
          </a:p>
          <a:p>
            <a:pPr indent="0" fontAlgn="auto">
              <a:lnSpc>
                <a:spcPct val="150000"/>
              </a:lnSpc>
            </a:pPr>
            <a:r>
              <a:rPr lang="en-US" altLang="zh-CN"/>
              <a:t>c:</a:t>
            </a:r>
            <a:r>
              <a:rPr lang="zh-CN" altLang="en-US"/>
              <a:t>若血液中肾上腺素的含量为丁</a:t>
            </a:r>
            <a:r>
              <a:rPr lang="en-US" altLang="zh-CN"/>
              <a:t>&gt;</a:t>
            </a:r>
            <a:r>
              <a:rPr lang="zh-CN" altLang="en-US"/>
              <a:t>乙</a:t>
            </a:r>
            <a:r>
              <a:rPr lang="en-US" altLang="zh-CN"/>
              <a:t>&gt;</a:t>
            </a:r>
            <a:r>
              <a:rPr lang="zh-CN" altLang="en-US"/>
              <a:t>甲、丁</a:t>
            </a:r>
            <a:r>
              <a:rPr lang="en-US" altLang="zh-CN"/>
              <a:t>&gt;</a:t>
            </a:r>
            <a:r>
              <a:rPr lang="zh-CN" altLang="en-US"/>
              <a:t>丙</a:t>
            </a:r>
            <a:r>
              <a:rPr lang="en-US" altLang="zh-CN"/>
              <a:t>&gt;</a:t>
            </a:r>
            <a:r>
              <a:rPr lang="zh-CN" altLang="en-US"/>
              <a:t>甲</a:t>
            </a:r>
            <a:r>
              <a:rPr lang="en-US" altLang="zh-CN"/>
              <a:t>,</a:t>
            </a:r>
            <a:r>
              <a:rPr lang="en-US" altLang="zh-CN" u="sng">
                <a:solidFill>
                  <a:schemeClr val="tx1"/>
                </a:solidFill>
                <a:uFillTx/>
              </a:rPr>
              <a:t>                                                        </a:t>
            </a:r>
            <a:r>
              <a:rPr lang="zh-CN" altLang="en-US"/>
              <a:t>。</a:t>
            </a:r>
            <a:endParaRPr lang="zh-CN" altLang="en-US"/>
          </a:p>
        </p:txBody>
      </p:sp>
      <p:sp>
        <p:nvSpPr>
          <p:cNvPr id="11" name="文本框 10"/>
          <p:cNvSpPr txBox="1"/>
          <p:nvPr/>
        </p:nvSpPr>
        <p:spPr>
          <a:xfrm>
            <a:off x="6589395" y="2406650"/>
            <a:ext cx="4376420" cy="457200"/>
          </a:xfrm>
          <a:prstGeom prst="rect">
            <a:avLst/>
          </a:prstGeom>
          <a:noFill/>
        </p:spPr>
        <p:txBody>
          <a:bodyPr wrap="square" rtlCol="0">
            <a:noAutofit/>
          </a:bodyPr>
          <a:p>
            <a:r>
              <a:rPr lang="zh-CN" altLang="en-US">
                <a:solidFill>
                  <a:srgbClr val="FF0000"/>
                </a:solidFill>
              </a:rPr>
              <a:t>性别、体重、发育状况相同</a:t>
            </a:r>
            <a:endParaRPr lang="zh-CN" altLang="en-US">
              <a:solidFill>
                <a:srgbClr val="FF0000"/>
              </a:solidFill>
            </a:endParaRPr>
          </a:p>
        </p:txBody>
      </p:sp>
      <p:sp>
        <p:nvSpPr>
          <p:cNvPr id="12" name="文本框 11"/>
          <p:cNvSpPr txBox="1"/>
          <p:nvPr/>
        </p:nvSpPr>
        <p:spPr>
          <a:xfrm>
            <a:off x="4251960" y="3281680"/>
            <a:ext cx="3119120" cy="457200"/>
          </a:xfrm>
          <a:prstGeom prst="rect">
            <a:avLst/>
          </a:prstGeom>
          <a:noFill/>
        </p:spPr>
        <p:txBody>
          <a:bodyPr wrap="square" rtlCol="0">
            <a:noAutofit/>
          </a:bodyPr>
          <a:p>
            <a:r>
              <a:rPr lang="zh-CN" altLang="en-US">
                <a:solidFill>
                  <a:srgbClr val="FF0000"/>
                </a:solidFill>
              </a:rPr>
              <a:t>剪断支配肾上腺髓质的神经</a:t>
            </a:r>
            <a:endParaRPr lang="zh-CN" altLang="en-US">
              <a:solidFill>
                <a:srgbClr val="FF0000"/>
              </a:solidFill>
            </a:endParaRPr>
          </a:p>
        </p:txBody>
      </p:sp>
      <p:sp>
        <p:nvSpPr>
          <p:cNvPr id="13" name="文本框 12"/>
          <p:cNvSpPr txBox="1"/>
          <p:nvPr/>
        </p:nvSpPr>
        <p:spPr>
          <a:xfrm>
            <a:off x="8007985" y="3281680"/>
            <a:ext cx="4376420" cy="457200"/>
          </a:xfrm>
          <a:prstGeom prst="rect">
            <a:avLst/>
          </a:prstGeom>
          <a:noFill/>
        </p:spPr>
        <p:txBody>
          <a:bodyPr wrap="square" rtlCol="0">
            <a:noAutofit/>
          </a:bodyPr>
          <a:p>
            <a:r>
              <a:rPr lang="zh-CN" altLang="en-US">
                <a:solidFill>
                  <a:srgbClr val="FF0000"/>
                </a:solidFill>
              </a:rPr>
              <a:t>结扎通向肾上腺的门静脉</a:t>
            </a:r>
            <a:endParaRPr lang="zh-CN" altLang="en-US">
              <a:solidFill>
                <a:srgbClr val="FF0000"/>
              </a:solidFill>
            </a:endParaRPr>
          </a:p>
        </p:txBody>
      </p:sp>
      <p:sp>
        <p:nvSpPr>
          <p:cNvPr id="14" name="文本框 13"/>
          <p:cNvSpPr txBox="1"/>
          <p:nvPr/>
        </p:nvSpPr>
        <p:spPr>
          <a:xfrm>
            <a:off x="885190" y="5316855"/>
            <a:ext cx="4376420" cy="457200"/>
          </a:xfrm>
          <a:prstGeom prst="rect">
            <a:avLst/>
          </a:prstGeom>
          <a:noFill/>
        </p:spPr>
        <p:txBody>
          <a:bodyPr wrap="square" rtlCol="0">
            <a:noAutofit/>
          </a:bodyPr>
          <a:p>
            <a:r>
              <a:rPr lang="zh-CN" altLang="en-US">
                <a:solidFill>
                  <a:srgbClr val="FF0000"/>
                </a:solidFill>
              </a:rPr>
              <a:t>若血液中肾上腺素的含量为丁</a:t>
            </a:r>
            <a:r>
              <a:rPr lang="en-US" altLang="zh-CN">
                <a:solidFill>
                  <a:srgbClr val="FF0000"/>
                </a:solidFill>
              </a:rPr>
              <a:t>=</a:t>
            </a:r>
            <a:r>
              <a:rPr lang="zh-CN" altLang="en-US">
                <a:solidFill>
                  <a:srgbClr val="FF0000"/>
                </a:solidFill>
              </a:rPr>
              <a:t>丙</a:t>
            </a:r>
            <a:r>
              <a:rPr lang="en-US" altLang="zh-CN">
                <a:solidFill>
                  <a:srgbClr val="FF0000"/>
                </a:solidFill>
              </a:rPr>
              <a:t>&gt;</a:t>
            </a:r>
            <a:r>
              <a:rPr lang="zh-CN" altLang="en-US">
                <a:solidFill>
                  <a:srgbClr val="FF0000"/>
                </a:solidFill>
              </a:rPr>
              <a:t>乙</a:t>
            </a:r>
            <a:r>
              <a:rPr lang="en-US" altLang="zh-CN">
                <a:solidFill>
                  <a:srgbClr val="FF0000"/>
                </a:solidFill>
              </a:rPr>
              <a:t>=</a:t>
            </a:r>
            <a:r>
              <a:rPr lang="zh-CN" altLang="en-US">
                <a:solidFill>
                  <a:srgbClr val="FF0000"/>
                </a:solidFill>
              </a:rPr>
              <a:t>甲</a:t>
            </a:r>
            <a:endParaRPr lang="zh-CN" altLang="en-US">
              <a:solidFill>
                <a:srgbClr val="FF0000"/>
              </a:solidFill>
            </a:endParaRPr>
          </a:p>
        </p:txBody>
      </p:sp>
      <p:sp>
        <p:nvSpPr>
          <p:cNvPr id="15" name="文本框 14"/>
          <p:cNvSpPr txBox="1"/>
          <p:nvPr/>
        </p:nvSpPr>
        <p:spPr>
          <a:xfrm>
            <a:off x="5810885" y="5732780"/>
            <a:ext cx="4376420" cy="457200"/>
          </a:xfrm>
          <a:prstGeom prst="rect">
            <a:avLst/>
          </a:prstGeom>
          <a:noFill/>
        </p:spPr>
        <p:txBody>
          <a:bodyPr wrap="square" rtlCol="0">
            <a:noAutofit/>
          </a:bodyPr>
          <a:p>
            <a:r>
              <a:rPr lang="zh-CN" altLang="en-US">
                <a:solidFill>
                  <a:srgbClr val="FF0000"/>
                </a:solidFill>
              </a:rPr>
              <a:t>其调节模式为神经</a:t>
            </a:r>
            <a:r>
              <a:rPr lang="en-US" altLang="zh-CN">
                <a:solidFill>
                  <a:srgbClr val="FF0000"/>
                </a:solidFill>
              </a:rPr>
              <a:t>—</a:t>
            </a:r>
            <a:r>
              <a:rPr lang="zh-CN" altLang="en-US">
                <a:solidFill>
                  <a:srgbClr val="FF0000"/>
                </a:solidFill>
              </a:rPr>
              <a:t>体液调节</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75030" y="1118870"/>
            <a:ext cx="10789285" cy="524129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人体甲状腺激素的分泌和调节过程如图所示</a:t>
            </a:r>
            <a:r>
              <a:rPr lang="en-US" altLang="zh-CN">
                <a:latin typeface="+mn-ea"/>
                <a:cs typeface="+mn-ea"/>
              </a:rPr>
              <a:t>,</a:t>
            </a:r>
            <a:r>
              <a:rPr lang="zh-CN" altLang="en-US">
                <a:latin typeface="+mn-ea"/>
                <a:cs typeface="+mn-ea"/>
              </a:rPr>
              <a:t>其中</a:t>
            </a:r>
            <a:r>
              <a:rPr lang="en-US" altLang="zh-CN">
                <a:latin typeface="+mn-ea"/>
                <a:cs typeface="+mn-ea"/>
              </a:rPr>
              <a:t>TRH</a:t>
            </a:r>
            <a:r>
              <a:rPr lang="zh-CN" altLang="en-US">
                <a:latin typeface="+mn-ea"/>
                <a:cs typeface="+mn-ea"/>
              </a:rPr>
              <a:t>为促甲状腺激素释放激素</a:t>
            </a:r>
            <a:r>
              <a:rPr lang="en-US" altLang="zh-CN">
                <a:latin typeface="+mn-ea"/>
                <a:cs typeface="+mn-ea"/>
              </a:rPr>
              <a:t>,TSH</a:t>
            </a:r>
            <a:r>
              <a:rPr lang="zh-CN" altLang="en-US">
                <a:latin typeface="+mn-ea"/>
                <a:cs typeface="+mn-ea"/>
              </a:rPr>
              <a:t>为促甲状腺激素</a:t>
            </a:r>
            <a:r>
              <a:rPr lang="en-US" altLang="zh-CN">
                <a:latin typeface="+mn-ea"/>
                <a:cs typeface="+mn-ea"/>
              </a:rPr>
              <a:t>,TH</a:t>
            </a:r>
            <a:r>
              <a:rPr lang="zh-CN" altLang="en-US">
                <a:latin typeface="+mn-ea"/>
                <a:cs typeface="+mn-ea"/>
              </a:rPr>
              <a:t>为甲状腺激素。下列相关叙述错误的是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                                             </a:t>
            </a:r>
            <a:r>
              <a:rPr lang="zh-CN" altLang="en-US">
                <a:latin typeface="+mn-ea"/>
                <a:cs typeface="+mn-ea"/>
              </a:rPr>
              <a:t>注</a:t>
            </a:r>
            <a:r>
              <a:rPr lang="en-US" altLang="zh-CN">
                <a:latin typeface="+mn-ea"/>
                <a:cs typeface="+mn-ea"/>
              </a:rPr>
              <a:t>:“+”</a:t>
            </a:r>
            <a:r>
              <a:rPr lang="zh-CN" altLang="en-US">
                <a:latin typeface="+mn-ea"/>
                <a:cs typeface="+mn-ea"/>
              </a:rPr>
              <a:t>表示促进作用</a:t>
            </a:r>
            <a:r>
              <a:rPr lang="en-US" altLang="zh-CN">
                <a:latin typeface="+mn-ea"/>
                <a:cs typeface="+mn-ea"/>
              </a:rPr>
              <a:t>,“-”</a:t>
            </a:r>
            <a:r>
              <a:rPr lang="zh-CN" altLang="en-US">
                <a:latin typeface="+mn-ea"/>
                <a:cs typeface="+mn-ea"/>
              </a:rPr>
              <a:t>表示抑制作用。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甲状腺激素的分泌受下丘脑和垂体的调节</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甲状腺激素分泌增多时</a:t>
            </a:r>
            <a:r>
              <a:rPr lang="en-US" altLang="zh-CN">
                <a:latin typeface="+mn-ea"/>
                <a:cs typeface="+mn-ea"/>
              </a:rPr>
              <a:t>,</a:t>
            </a:r>
            <a:r>
              <a:rPr lang="zh-CN" altLang="en-US">
                <a:latin typeface="+mn-ea"/>
                <a:cs typeface="+mn-ea"/>
              </a:rPr>
              <a:t>机体耗氧量和产热量增加</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甲状腺激素水平降低会促进</a:t>
            </a:r>
            <a:r>
              <a:rPr lang="en-US" altLang="zh-CN">
                <a:latin typeface="+mn-ea"/>
                <a:cs typeface="+mn-ea"/>
              </a:rPr>
              <a:t>TRH</a:t>
            </a:r>
            <a:r>
              <a:rPr lang="zh-CN" altLang="en-US">
                <a:latin typeface="+mn-ea"/>
                <a:cs typeface="+mn-ea"/>
              </a:rPr>
              <a:t>和</a:t>
            </a:r>
            <a:r>
              <a:rPr lang="en-US" altLang="zh-CN">
                <a:latin typeface="+mn-ea"/>
                <a:cs typeface="+mn-ea"/>
              </a:rPr>
              <a:t>TSH</a:t>
            </a:r>
            <a:r>
              <a:rPr lang="zh-CN" altLang="en-US">
                <a:latin typeface="+mn-ea"/>
                <a:cs typeface="+mn-ea"/>
              </a:rPr>
              <a:t>的分泌</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D.TSH</a:t>
            </a:r>
            <a:r>
              <a:rPr lang="zh-CN" altLang="en-US">
                <a:latin typeface="+mn-ea"/>
                <a:cs typeface="+mn-ea"/>
              </a:rPr>
              <a:t>促进甲状腺分泌甲状腺激素的调节属于体液调节</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4898390" y="1659890"/>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84" name="image372.jpeg"/>
          <p:cNvPicPr>
            <a:picLocks noChangeAspect="1"/>
          </p:cNvPicPr>
          <p:nvPr/>
        </p:nvPicPr>
        <p:blipFill>
          <a:blip r:embed="rId2"/>
          <a:stretch>
            <a:fillRect/>
          </a:stretch>
        </p:blipFill>
        <p:spPr>
          <a:xfrm>
            <a:off x="4251960" y="2023745"/>
            <a:ext cx="3475355" cy="163576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788670" y="1445260"/>
            <a:ext cx="10884535" cy="491490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可的松是一种肾上腺皮质激素类药物</a:t>
            </a:r>
            <a:r>
              <a:rPr lang="en-US" altLang="zh-CN">
                <a:latin typeface="+mn-ea"/>
                <a:cs typeface="+mn-ea"/>
              </a:rPr>
              <a:t>,</a:t>
            </a:r>
            <a:r>
              <a:rPr lang="zh-CN" altLang="en-US">
                <a:latin typeface="+mn-ea"/>
                <a:cs typeface="+mn-ea"/>
              </a:rPr>
              <a:t>某科研小组为研究胰高血糖素、肾上腺素和可的松在升高血糖方面的作用效果</a:t>
            </a:r>
            <a:r>
              <a:rPr lang="en-US" altLang="zh-CN">
                <a:latin typeface="+mn-ea"/>
                <a:cs typeface="+mn-ea"/>
              </a:rPr>
              <a:t>,</a:t>
            </a:r>
            <a:r>
              <a:rPr lang="zh-CN" altLang="en-US">
                <a:latin typeface="+mn-ea"/>
                <a:cs typeface="+mn-ea"/>
              </a:rPr>
              <a:t>进行了相关实验</a:t>
            </a:r>
            <a:r>
              <a:rPr lang="en-US" altLang="zh-CN">
                <a:latin typeface="+mn-ea"/>
                <a:cs typeface="+mn-ea"/>
              </a:rPr>
              <a:t>,</a:t>
            </a:r>
            <a:r>
              <a:rPr lang="zh-CN" altLang="en-US">
                <a:latin typeface="+mn-ea"/>
                <a:cs typeface="+mn-ea"/>
              </a:rPr>
              <a:t>实验结果如图。下列有关叙述错误的是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由图可知</a:t>
            </a:r>
            <a:r>
              <a:rPr lang="en-US" altLang="zh-CN">
                <a:latin typeface="+mn-ea"/>
                <a:cs typeface="+mn-ea"/>
              </a:rPr>
              <a:t>,</a:t>
            </a:r>
            <a:r>
              <a:rPr lang="zh-CN" altLang="en-US">
                <a:latin typeface="+mn-ea"/>
                <a:cs typeface="+mn-ea"/>
              </a:rPr>
              <a:t>可的松本身可以显著升高血糖浓度</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为增加说服力</a:t>
            </a:r>
            <a:r>
              <a:rPr lang="en-US" altLang="zh-CN">
                <a:latin typeface="+mn-ea"/>
                <a:cs typeface="+mn-ea"/>
              </a:rPr>
              <a:t>,</a:t>
            </a:r>
            <a:r>
              <a:rPr lang="zh-CN" altLang="en-US">
                <a:latin typeface="+mn-ea"/>
                <a:cs typeface="+mn-ea"/>
              </a:rPr>
              <a:t>本实验可以另外增加两个对照组</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胰高血糖素升糖效应快</a:t>
            </a:r>
            <a:r>
              <a:rPr lang="en-US" altLang="zh-CN">
                <a:latin typeface="+mn-ea"/>
                <a:cs typeface="+mn-ea"/>
              </a:rPr>
              <a:t>,</a:t>
            </a:r>
            <a:r>
              <a:rPr lang="zh-CN" altLang="en-US">
                <a:latin typeface="+mn-ea"/>
                <a:cs typeface="+mn-ea"/>
              </a:rPr>
              <a:t>肾上腺素升糖效应持续时间长</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胰高血糖素和肾上腺素对升高血糖浓度具有协同作用</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7620635" y="1985645"/>
            <a:ext cx="602615" cy="457200"/>
          </a:xfrm>
          <a:prstGeom prst="rect">
            <a:avLst/>
          </a:prstGeom>
          <a:noFill/>
        </p:spPr>
        <p:txBody>
          <a:bodyPr wrap="square" rtlCol="0">
            <a:noAutofit/>
          </a:bodyPr>
          <a:p>
            <a:r>
              <a:rPr lang="en-US" altLang="zh-CN">
                <a:solidFill>
                  <a:srgbClr val="FF0000"/>
                </a:solidFill>
              </a:rPr>
              <a:t>A</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86" name="image374.jpeg"/>
          <p:cNvPicPr>
            <a:picLocks noChangeAspect="1"/>
          </p:cNvPicPr>
          <p:nvPr/>
        </p:nvPicPr>
        <p:blipFill>
          <a:blip r:embed="rId2"/>
          <a:stretch>
            <a:fillRect/>
          </a:stretch>
        </p:blipFill>
        <p:spPr>
          <a:xfrm>
            <a:off x="7256145" y="2588260"/>
            <a:ext cx="3199130" cy="333057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75030" y="1118870"/>
            <a:ext cx="10789285" cy="524129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人体内的脂肪组织可分为白色脂肪组织</a:t>
            </a:r>
            <a:r>
              <a:rPr lang="en-US" altLang="zh-CN">
                <a:latin typeface="+mn-ea"/>
                <a:cs typeface="+mn-ea"/>
              </a:rPr>
              <a:t>(WAT)</a:t>
            </a:r>
            <a:r>
              <a:rPr lang="zh-CN" altLang="en-US">
                <a:latin typeface="+mn-ea"/>
                <a:cs typeface="+mn-ea"/>
              </a:rPr>
              <a:t>和褐色脂肪组织</a:t>
            </a:r>
            <a:r>
              <a:rPr lang="en-US" altLang="zh-CN">
                <a:latin typeface="+mn-ea"/>
                <a:cs typeface="+mn-ea"/>
              </a:rPr>
              <a:t>(BAT),</a:t>
            </a:r>
            <a:r>
              <a:rPr lang="zh-CN" altLang="en-US">
                <a:latin typeface="+mn-ea"/>
                <a:cs typeface="+mn-ea"/>
              </a:rPr>
              <a:t>二者可相互转化。</a:t>
            </a:r>
            <a:r>
              <a:rPr lang="en-US" altLang="zh-CN">
                <a:latin typeface="+mn-ea"/>
                <a:cs typeface="+mn-ea"/>
              </a:rPr>
              <a:t>WAT</a:t>
            </a:r>
            <a:r>
              <a:rPr lang="zh-CN" altLang="en-US">
                <a:latin typeface="+mn-ea"/>
                <a:cs typeface="+mn-ea"/>
              </a:rPr>
              <a:t>将多余的糖类等以甘油三酯的形式储存起来</a:t>
            </a:r>
            <a:r>
              <a:rPr lang="en-US" altLang="zh-CN">
                <a:latin typeface="+mn-ea"/>
                <a:cs typeface="+mn-ea"/>
              </a:rPr>
              <a:t>,BAT</a:t>
            </a:r>
            <a:r>
              <a:rPr lang="zh-CN" altLang="en-US">
                <a:latin typeface="+mn-ea"/>
                <a:cs typeface="+mn-ea"/>
              </a:rPr>
              <a:t>促进脂肪的水解和氧化分解等以满足机体对额外热量的需求</a:t>
            </a:r>
            <a:r>
              <a:rPr lang="en-US" altLang="zh-CN">
                <a:latin typeface="+mn-ea"/>
                <a:cs typeface="+mn-ea"/>
              </a:rPr>
              <a:t>,</a:t>
            </a:r>
            <a:r>
              <a:rPr lang="zh-CN" altLang="en-US">
                <a:latin typeface="+mn-ea"/>
                <a:cs typeface="+mn-ea"/>
              </a:rPr>
              <a:t>如图为相关的部分代谢过程。下列叙述正确的是</a:t>
            </a:r>
            <a:r>
              <a:rPr lang="en-US" altLang="zh-CN">
                <a:latin typeface="+mn-ea"/>
                <a:cs typeface="+mn-ea"/>
              </a:rPr>
              <a:t>(</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瘦素间接促进胰岛</a:t>
            </a:r>
            <a:r>
              <a:rPr lang="en-US" altLang="zh-CN">
                <a:latin typeface="+mn-ea"/>
                <a:cs typeface="+mn-ea"/>
              </a:rPr>
              <a:t>B</a:t>
            </a:r>
            <a:r>
              <a:rPr lang="zh-CN" altLang="en-US">
                <a:latin typeface="+mn-ea"/>
                <a:cs typeface="+mn-ea"/>
              </a:rPr>
              <a:t>细胞分泌激素</a:t>
            </a:r>
            <a:r>
              <a:rPr lang="en-US" altLang="zh-CN">
                <a:latin typeface="+mn-ea"/>
                <a:cs typeface="+mn-ea"/>
              </a:rPr>
              <a:t>Y</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激素</a:t>
            </a:r>
            <a:r>
              <a:rPr lang="en-US" altLang="zh-CN">
                <a:latin typeface="+mn-ea"/>
                <a:cs typeface="+mn-ea"/>
              </a:rPr>
              <a:t>Y</a:t>
            </a:r>
            <a:r>
              <a:rPr lang="zh-CN" altLang="en-US">
                <a:latin typeface="+mn-ea"/>
                <a:cs typeface="+mn-ea"/>
              </a:rPr>
              <a:t>和</a:t>
            </a:r>
            <a:r>
              <a:rPr lang="en-US" altLang="zh-CN">
                <a:latin typeface="+mn-ea"/>
                <a:cs typeface="+mn-ea"/>
              </a:rPr>
              <a:t>X</a:t>
            </a:r>
            <a:r>
              <a:rPr lang="zh-CN" altLang="en-US">
                <a:latin typeface="+mn-ea"/>
                <a:cs typeface="+mn-ea"/>
              </a:rPr>
              <a:t>在促进脂肪分解产热时相抗衡</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C.BAT</a:t>
            </a:r>
            <a:r>
              <a:rPr lang="zh-CN" altLang="en-US">
                <a:latin typeface="+mn-ea"/>
                <a:cs typeface="+mn-ea"/>
              </a:rPr>
              <a:t>细胞的细胞核中存在甲状腺激素的受体</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D.cAMP</a:t>
            </a:r>
            <a:r>
              <a:rPr lang="zh-CN" altLang="en-US">
                <a:latin typeface="+mn-ea"/>
                <a:cs typeface="+mn-ea"/>
              </a:rPr>
              <a:t>为细胞核中</a:t>
            </a:r>
            <a:r>
              <a:rPr lang="en-US" altLang="zh-CN">
                <a:latin typeface="+mn-ea"/>
                <a:cs typeface="+mn-ea"/>
              </a:rPr>
              <a:t>UCP-1</a:t>
            </a:r>
            <a:r>
              <a:rPr lang="zh-CN" altLang="en-US">
                <a:latin typeface="+mn-ea"/>
                <a:cs typeface="+mn-ea"/>
              </a:rPr>
              <a:t>基因表达提供能量</a:t>
            </a: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4678045" y="2023745"/>
            <a:ext cx="602615" cy="457200"/>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392" name="image380.jpeg"/>
          <p:cNvPicPr>
            <a:picLocks noChangeAspect="1"/>
          </p:cNvPicPr>
          <p:nvPr/>
        </p:nvPicPr>
        <p:blipFill>
          <a:blip r:embed="rId2"/>
          <a:stretch>
            <a:fillRect/>
          </a:stretch>
        </p:blipFill>
        <p:spPr>
          <a:xfrm>
            <a:off x="6311265" y="2295525"/>
            <a:ext cx="4777740" cy="385889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26745" y="1013460"/>
            <a:ext cx="11162030" cy="939800"/>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糖尿病有</a:t>
            </a:r>
            <a:r>
              <a:rPr lang="en-US" altLang="zh-CN">
                <a:latin typeface="+mn-ea"/>
                <a:cs typeface="+mn-ea"/>
              </a:rPr>
              <a:t>1</a:t>
            </a:r>
            <a:r>
              <a:rPr lang="zh-CN" altLang="en-US">
                <a:latin typeface="+mn-ea"/>
                <a:cs typeface="+mn-ea"/>
              </a:rPr>
              <a:t>型和</a:t>
            </a:r>
            <a:r>
              <a:rPr lang="en-US" altLang="zh-CN">
                <a:latin typeface="+mn-ea"/>
                <a:cs typeface="+mn-ea"/>
              </a:rPr>
              <a:t>2</a:t>
            </a:r>
            <a:r>
              <a:rPr lang="zh-CN" altLang="en-US">
                <a:latin typeface="+mn-ea"/>
                <a:cs typeface="+mn-ea"/>
              </a:rPr>
              <a:t>型之分</a:t>
            </a:r>
            <a:r>
              <a:rPr lang="en-US" altLang="zh-CN">
                <a:latin typeface="+mn-ea"/>
                <a:cs typeface="+mn-ea"/>
              </a:rPr>
              <a:t>,2</a:t>
            </a:r>
            <a:r>
              <a:rPr lang="zh-CN" altLang="en-US">
                <a:latin typeface="+mn-ea"/>
                <a:cs typeface="+mn-ea"/>
              </a:rPr>
              <a:t>型糖尿病的成因和治疗是近年的研究热点</a:t>
            </a:r>
            <a:r>
              <a:rPr lang="en-US" altLang="zh-CN">
                <a:latin typeface="+mn-ea"/>
                <a:cs typeface="+mn-ea"/>
              </a:rPr>
              <a:t>,</a:t>
            </a:r>
            <a:r>
              <a:rPr lang="zh-CN" altLang="en-US">
                <a:latin typeface="+mn-ea"/>
                <a:cs typeface="+mn-ea"/>
              </a:rPr>
              <a:t>大多数糖尿病患者属于</a:t>
            </a:r>
            <a:r>
              <a:rPr lang="en-US" altLang="zh-CN">
                <a:latin typeface="+mn-ea"/>
                <a:cs typeface="+mn-ea"/>
              </a:rPr>
              <a:t>2</a:t>
            </a:r>
            <a:r>
              <a:rPr lang="zh-CN" altLang="en-US">
                <a:latin typeface="+mn-ea"/>
                <a:cs typeface="+mn-ea"/>
              </a:rPr>
              <a:t>型糖尿病</a:t>
            </a:r>
            <a:r>
              <a:rPr lang="en-US" altLang="zh-CN">
                <a:latin typeface="+mn-ea"/>
                <a:cs typeface="+mn-ea"/>
              </a:rPr>
              <a:t>,</a:t>
            </a:r>
            <a:r>
              <a:rPr lang="zh-CN" altLang="en-US">
                <a:latin typeface="+mn-ea"/>
                <a:cs typeface="+mn-ea"/>
              </a:rPr>
              <a:t>患者并未完全丧失产生胰岛素的能力。胰岛</a:t>
            </a:r>
            <a:r>
              <a:rPr lang="en-US" altLang="zh-CN">
                <a:latin typeface="+mn-ea"/>
                <a:cs typeface="+mn-ea"/>
              </a:rPr>
              <a:t>B</a:t>
            </a:r>
            <a:r>
              <a:rPr lang="zh-CN" altLang="en-US">
                <a:latin typeface="+mn-ea"/>
                <a:cs typeface="+mn-ea"/>
              </a:rPr>
              <a:t>细胞分泌胰岛素的机制如图</a:t>
            </a:r>
            <a:r>
              <a:rPr lang="en-US" altLang="zh-CN">
                <a:latin typeface="+mn-ea"/>
                <a:cs typeface="+mn-ea"/>
              </a:rPr>
              <a:t>1</a:t>
            </a:r>
            <a:r>
              <a:rPr lang="zh-CN" altLang="en-US">
                <a:latin typeface="+mn-ea"/>
                <a:cs typeface="+mn-ea"/>
              </a:rPr>
              <a:t>所示</a:t>
            </a:r>
            <a:r>
              <a:rPr lang="en-US" altLang="zh-CN">
                <a:latin typeface="+mn-ea"/>
                <a:cs typeface="+mn-ea"/>
              </a:rPr>
              <a:t>,</a:t>
            </a:r>
            <a:r>
              <a:rPr lang="zh-CN" altLang="en-US">
                <a:latin typeface="+mn-ea"/>
                <a:cs typeface="+mn-ea"/>
              </a:rPr>
              <a:t>其中</a:t>
            </a:r>
            <a:r>
              <a:rPr lang="en-US" altLang="zh-CN">
                <a:latin typeface="+mn-ea"/>
                <a:cs typeface="+mn-ea"/>
              </a:rPr>
              <a:t>GLUT2</a:t>
            </a:r>
            <a:r>
              <a:rPr lang="zh-CN" altLang="en-US">
                <a:latin typeface="+mn-ea"/>
                <a:cs typeface="+mn-ea"/>
              </a:rPr>
              <a:t>为葡萄糖转运蛋白。</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2267585" y="4911090"/>
            <a:ext cx="4955540" cy="457200"/>
          </a:xfrm>
          <a:prstGeom prst="rect">
            <a:avLst/>
          </a:prstGeom>
          <a:noFill/>
        </p:spPr>
        <p:txBody>
          <a:bodyPr wrap="square" rtlCol="0">
            <a:noAutofit/>
          </a:bodyPr>
          <a:p>
            <a:r>
              <a:rPr lang="zh-CN" altLang="en-US">
                <a:solidFill>
                  <a:srgbClr val="FF0000"/>
                </a:solidFill>
              </a:rPr>
              <a:t>随着时间的增加</a:t>
            </a:r>
            <a:r>
              <a:rPr lang="en-US" altLang="zh-CN">
                <a:solidFill>
                  <a:srgbClr val="FF0000"/>
                </a:solidFill>
              </a:rPr>
              <a:t>,</a:t>
            </a:r>
            <a:r>
              <a:rPr lang="zh-CN" altLang="en-US">
                <a:solidFill>
                  <a:srgbClr val="FF0000"/>
                </a:solidFill>
              </a:rPr>
              <a:t>模型组的</a:t>
            </a:r>
            <a:r>
              <a:rPr lang="en-US" altLang="zh-CN">
                <a:solidFill>
                  <a:srgbClr val="FF0000"/>
                </a:solidFill>
              </a:rPr>
              <a:t>GLP-1</a:t>
            </a:r>
            <a:r>
              <a:rPr lang="zh-CN" altLang="en-US">
                <a:solidFill>
                  <a:srgbClr val="FF0000"/>
                </a:solidFill>
              </a:rPr>
              <a:t>水平越来越低于对照组</a:t>
            </a:r>
            <a:endParaRPr lang="zh-CN" altLang="en-US">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00" name="image388.jpeg"/>
          <p:cNvPicPr>
            <a:picLocks noChangeAspect="1"/>
          </p:cNvPicPr>
          <p:nvPr/>
        </p:nvPicPr>
        <p:blipFill>
          <a:blip r:embed="rId2"/>
          <a:stretch>
            <a:fillRect/>
          </a:stretch>
        </p:blipFill>
        <p:spPr>
          <a:xfrm>
            <a:off x="8377555" y="1953260"/>
            <a:ext cx="2353945" cy="1941195"/>
          </a:xfrm>
          <a:prstGeom prst="rect">
            <a:avLst/>
          </a:prstGeom>
        </p:spPr>
      </p:pic>
      <p:pic>
        <p:nvPicPr>
          <p:cNvPr id="401" name="image389.jpeg"/>
          <p:cNvPicPr>
            <a:picLocks noChangeAspect="1"/>
          </p:cNvPicPr>
          <p:nvPr/>
        </p:nvPicPr>
        <p:blipFill>
          <a:blip r:embed="rId3"/>
          <a:stretch>
            <a:fillRect/>
          </a:stretch>
        </p:blipFill>
        <p:spPr>
          <a:xfrm>
            <a:off x="7875905" y="4326890"/>
            <a:ext cx="3504565" cy="1780540"/>
          </a:xfrm>
          <a:prstGeom prst="rect">
            <a:avLst/>
          </a:prstGeom>
        </p:spPr>
      </p:pic>
      <p:sp>
        <p:nvSpPr>
          <p:cNvPr id="4" name="文本框 3"/>
          <p:cNvSpPr txBox="1"/>
          <p:nvPr/>
        </p:nvSpPr>
        <p:spPr>
          <a:xfrm>
            <a:off x="777875" y="1953260"/>
            <a:ext cx="6757035" cy="3415030"/>
          </a:xfrm>
          <a:prstGeom prst="rect">
            <a:avLst/>
          </a:prstGeom>
          <a:noFill/>
        </p:spPr>
        <p:txBody>
          <a:bodyPr wrap="square" rtlCol="0">
            <a:spAutoFit/>
          </a:bodyPr>
          <a:p>
            <a:pPr algn="l" defTabSz="266700">
              <a:lnSpc>
                <a:spcPct val="150000"/>
              </a:lnSpc>
            </a:pPr>
            <a:r>
              <a:rPr lang="zh-CN" altLang="en-US">
                <a:latin typeface="+mn-ea"/>
                <a:cs typeface="+mn-ea"/>
                <a:sym typeface="+mn-ea"/>
              </a:rPr>
              <a:t>请回答下列问题</a:t>
            </a:r>
            <a:r>
              <a:rPr lang="en-US" altLang="zh-CN">
                <a:latin typeface="+mn-ea"/>
                <a:cs typeface="+mn-ea"/>
                <a:sym typeface="+mn-ea"/>
              </a:rPr>
              <a:t>:</a:t>
            </a:r>
            <a:endParaRPr lang="en-US" altLang="zh-CN">
              <a:latin typeface="+mn-ea"/>
              <a:cs typeface="+mn-ea"/>
            </a:endParaRPr>
          </a:p>
          <a:p>
            <a:pPr algn="l" defTabSz="266700">
              <a:lnSpc>
                <a:spcPct val="150000"/>
              </a:lnSpc>
            </a:pPr>
            <a:r>
              <a:rPr lang="en-US" altLang="zh-CN">
                <a:latin typeface="+mn-ea"/>
                <a:cs typeface="+mn-ea"/>
                <a:sym typeface="+mn-ea"/>
              </a:rPr>
              <a:t>(1)2</a:t>
            </a:r>
            <a:r>
              <a:rPr lang="zh-CN" altLang="en-US">
                <a:latin typeface="+mn-ea"/>
                <a:cs typeface="+mn-ea"/>
                <a:sym typeface="+mn-ea"/>
              </a:rPr>
              <a:t>型糖尿病患者常常较肥胖。有人提出</a:t>
            </a:r>
            <a:r>
              <a:rPr lang="en-US" altLang="zh-CN">
                <a:latin typeface="+mn-ea"/>
                <a:cs typeface="+mn-ea"/>
                <a:sym typeface="+mn-ea"/>
              </a:rPr>
              <a:t>2</a:t>
            </a:r>
            <a:r>
              <a:rPr lang="zh-CN" altLang="en-US">
                <a:latin typeface="+mn-ea"/>
                <a:cs typeface="+mn-ea"/>
                <a:sym typeface="+mn-ea"/>
              </a:rPr>
              <a:t>型糖尿病是一种肠道疾病</a:t>
            </a:r>
            <a:r>
              <a:rPr lang="en-US" altLang="zh-CN">
                <a:latin typeface="+mn-ea"/>
                <a:cs typeface="+mn-ea"/>
                <a:sym typeface="+mn-ea"/>
              </a:rPr>
              <a:t>,</a:t>
            </a:r>
            <a:r>
              <a:rPr lang="zh-CN" altLang="en-US">
                <a:latin typeface="+mn-ea"/>
                <a:cs typeface="+mn-ea"/>
                <a:sym typeface="+mn-ea"/>
              </a:rPr>
              <a:t>其原因是高糖、高脂的饮食导致肠道内的一些分泌细胞及其分泌的激素发生变化。为研究其具体成因</a:t>
            </a:r>
            <a:r>
              <a:rPr lang="en-US" altLang="zh-CN">
                <a:latin typeface="+mn-ea"/>
                <a:cs typeface="+mn-ea"/>
                <a:sym typeface="+mn-ea"/>
              </a:rPr>
              <a:t>,</a:t>
            </a:r>
            <a:r>
              <a:rPr lang="zh-CN" altLang="en-US">
                <a:latin typeface="+mn-ea"/>
                <a:cs typeface="+mn-ea"/>
                <a:sym typeface="+mn-ea"/>
              </a:rPr>
              <a:t>某研究组对健康大鼠进行高糖、高脂饮食等诱导以制造糖尿病模型鼠</a:t>
            </a:r>
            <a:r>
              <a:rPr lang="en-US" altLang="zh-CN">
                <a:latin typeface="+mn-ea"/>
                <a:cs typeface="+mn-ea"/>
                <a:sym typeface="+mn-ea"/>
              </a:rPr>
              <a:t>,</a:t>
            </a:r>
            <a:r>
              <a:rPr lang="zh-CN" altLang="en-US">
                <a:latin typeface="+mn-ea"/>
                <a:cs typeface="+mn-ea"/>
                <a:sym typeface="+mn-ea"/>
              </a:rPr>
              <a:t>并检测其体内的一种肠源性激素</a:t>
            </a:r>
            <a:r>
              <a:rPr lang="en-US" altLang="zh-CN">
                <a:latin typeface="+mn-ea"/>
                <a:cs typeface="+mn-ea"/>
                <a:sym typeface="+mn-ea"/>
              </a:rPr>
              <a:t>GLP-1</a:t>
            </a:r>
            <a:r>
              <a:rPr lang="zh-CN" altLang="en-US">
                <a:latin typeface="+mn-ea"/>
                <a:cs typeface="+mn-ea"/>
                <a:sym typeface="+mn-ea"/>
              </a:rPr>
              <a:t>的水平</a:t>
            </a:r>
            <a:r>
              <a:rPr lang="en-US" altLang="zh-CN">
                <a:latin typeface="+mn-ea"/>
                <a:cs typeface="+mn-ea"/>
                <a:sym typeface="+mn-ea"/>
              </a:rPr>
              <a:t>,</a:t>
            </a:r>
            <a:r>
              <a:rPr lang="zh-CN" altLang="en-US">
                <a:latin typeface="+mn-ea"/>
                <a:cs typeface="+mn-ea"/>
                <a:sym typeface="+mn-ea"/>
              </a:rPr>
              <a:t>结果如图</a:t>
            </a:r>
            <a:r>
              <a:rPr lang="en-US" altLang="zh-CN">
                <a:latin typeface="+mn-ea"/>
                <a:cs typeface="+mn-ea"/>
                <a:sym typeface="+mn-ea"/>
              </a:rPr>
              <a:t>2</a:t>
            </a:r>
            <a:r>
              <a:rPr lang="zh-CN" altLang="en-US">
                <a:latin typeface="+mn-ea"/>
                <a:cs typeface="+mn-ea"/>
                <a:sym typeface="+mn-ea"/>
              </a:rPr>
              <a:t>所示。已知</a:t>
            </a:r>
            <a:r>
              <a:rPr lang="en-US" altLang="zh-CN">
                <a:latin typeface="+mn-ea"/>
                <a:cs typeface="+mn-ea"/>
                <a:sym typeface="+mn-ea"/>
              </a:rPr>
              <a:t>GLP-1</a:t>
            </a:r>
            <a:r>
              <a:rPr lang="zh-CN" altLang="en-US">
                <a:latin typeface="+mn-ea"/>
                <a:cs typeface="+mn-ea"/>
                <a:sym typeface="+mn-ea"/>
              </a:rPr>
              <a:t>主要由回肠中的</a:t>
            </a:r>
            <a:r>
              <a:rPr lang="en-US" altLang="zh-CN">
                <a:latin typeface="+mn-ea"/>
                <a:cs typeface="+mn-ea"/>
                <a:sym typeface="+mn-ea"/>
              </a:rPr>
              <a:t>L</a:t>
            </a:r>
            <a:r>
              <a:rPr lang="zh-CN" altLang="en-US">
                <a:latin typeface="+mn-ea"/>
                <a:cs typeface="+mn-ea"/>
                <a:sym typeface="+mn-ea"/>
              </a:rPr>
              <a:t>细胞分泌</a:t>
            </a:r>
            <a:r>
              <a:rPr lang="en-US" altLang="zh-CN">
                <a:latin typeface="+mn-ea"/>
                <a:cs typeface="+mn-ea"/>
                <a:sym typeface="+mn-ea"/>
              </a:rPr>
              <a:t>,</a:t>
            </a:r>
            <a:r>
              <a:rPr lang="zh-CN" altLang="en-US">
                <a:latin typeface="+mn-ea"/>
                <a:cs typeface="+mn-ea"/>
                <a:sym typeface="+mn-ea"/>
              </a:rPr>
              <a:t>小肠分为十二指肠、空肠和回肠三部分。</a:t>
            </a:r>
            <a:endParaRPr lang="zh-CN" altLang="en-US">
              <a:latin typeface="+mn-ea"/>
              <a:cs typeface="+mn-ea"/>
              <a:sym typeface="+mn-ea"/>
            </a:endParaRPr>
          </a:p>
          <a:p>
            <a:pPr algn="l" defTabSz="266700">
              <a:lnSpc>
                <a:spcPct val="150000"/>
              </a:lnSpc>
            </a:pPr>
            <a:r>
              <a:rPr lang="zh-CN" altLang="en-US"/>
              <a:t>图</a:t>
            </a:r>
            <a:r>
              <a:rPr lang="en-US" altLang="zh-CN"/>
              <a:t>2</a:t>
            </a:r>
            <a:r>
              <a:rPr lang="zh-CN" altLang="en-US"/>
              <a:t>数据表明</a:t>
            </a:r>
            <a:r>
              <a:rPr lang="en-US" altLang="zh-CN"/>
              <a:t>: </a:t>
            </a:r>
            <a:r>
              <a:rPr lang="en-US" altLang="zh-CN" u="sng">
                <a:solidFill>
                  <a:schemeClr val="tx1"/>
                </a:solidFill>
                <a:uFillTx/>
              </a:rPr>
              <a:t>                                                                               </a:t>
            </a:r>
            <a:r>
              <a:rPr lang="en-US" altLang="zh-CN"/>
              <a:t> </a:t>
            </a:r>
            <a:r>
              <a:rPr lang="zh-CN" altLang="en-US"/>
              <a:t>。</a:t>
            </a:r>
            <a:endParaRPr lang="zh-CN" altLang="en-US"/>
          </a:p>
        </p:txBody>
      </p:sp>
      <p:sp>
        <p:nvSpPr>
          <p:cNvPr id="5" name="文本框 4"/>
          <p:cNvSpPr txBox="1"/>
          <p:nvPr/>
        </p:nvSpPr>
        <p:spPr>
          <a:xfrm>
            <a:off x="9347835" y="3989705"/>
            <a:ext cx="560070" cy="337185"/>
          </a:xfrm>
          <a:prstGeom prst="rect">
            <a:avLst/>
          </a:prstGeom>
          <a:noFill/>
        </p:spPr>
        <p:txBody>
          <a:bodyPr wrap="square" rtlCol="0">
            <a:spAutoFit/>
          </a:bodyPr>
          <a:p>
            <a:r>
              <a:rPr lang="zh-CN" altLang="en-US" sz="1600"/>
              <a:t>图</a:t>
            </a:r>
            <a:r>
              <a:rPr lang="en-US" altLang="zh-CN" sz="1600"/>
              <a:t>1</a:t>
            </a:r>
            <a:endParaRPr lang="en-US" altLang="zh-CN" sz="1600"/>
          </a:p>
        </p:txBody>
      </p:sp>
      <p:sp>
        <p:nvSpPr>
          <p:cNvPr id="6" name="文本框 5"/>
          <p:cNvSpPr txBox="1"/>
          <p:nvPr/>
        </p:nvSpPr>
        <p:spPr>
          <a:xfrm>
            <a:off x="9608820" y="6259195"/>
            <a:ext cx="560070" cy="337185"/>
          </a:xfrm>
          <a:prstGeom prst="rect">
            <a:avLst/>
          </a:prstGeom>
          <a:noFill/>
        </p:spPr>
        <p:txBody>
          <a:bodyPr wrap="square" rtlCol="0">
            <a:spAutoFit/>
          </a:bodyPr>
          <a:p>
            <a:r>
              <a:rPr lang="zh-CN" altLang="en-US" sz="1600"/>
              <a:t>图2</a:t>
            </a:r>
            <a:endParaRPr lang="en-US" altLang="zh-CN"/>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26745" y="1013460"/>
            <a:ext cx="11162030" cy="939800"/>
          </a:xfrm>
          <a:prstGeom prst="rect">
            <a:avLst/>
          </a:prstGeom>
        </p:spPr>
        <p:txBody>
          <a:bodyPr>
            <a:noAutofit/>
          </a:bodyPr>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另有研究表明</a:t>
            </a:r>
            <a:r>
              <a:rPr lang="en-US" altLang="zh-CN">
                <a:latin typeface="+mn-ea"/>
                <a:cs typeface="+mn-ea"/>
              </a:rPr>
              <a:t>,</a:t>
            </a:r>
            <a:r>
              <a:rPr lang="zh-CN" altLang="en-US">
                <a:latin typeface="+mn-ea"/>
                <a:cs typeface="+mn-ea"/>
              </a:rPr>
              <a:t>与静脉注射葡萄糖相比</a:t>
            </a:r>
            <a:r>
              <a:rPr lang="en-US" altLang="zh-CN">
                <a:latin typeface="+mn-ea"/>
                <a:cs typeface="+mn-ea"/>
              </a:rPr>
              <a:t>,</a:t>
            </a:r>
            <a:r>
              <a:rPr lang="zh-CN" altLang="en-US">
                <a:latin typeface="+mn-ea"/>
                <a:cs typeface="+mn-ea"/>
              </a:rPr>
              <a:t>口服葡萄糖能引起更多的胰岛素分泌</a:t>
            </a:r>
            <a:r>
              <a:rPr lang="en-US" altLang="zh-CN">
                <a:latin typeface="+mn-ea"/>
                <a:cs typeface="+mn-ea"/>
              </a:rPr>
              <a:t>,</a:t>
            </a:r>
            <a:r>
              <a:rPr lang="zh-CN" altLang="en-US">
                <a:latin typeface="+mn-ea"/>
                <a:cs typeface="+mn-ea"/>
              </a:rPr>
              <a:t>且实验发现</a:t>
            </a:r>
            <a:r>
              <a:rPr lang="en-US" altLang="zh-CN">
                <a:latin typeface="+mn-ea"/>
                <a:cs typeface="+mn-ea"/>
              </a:rPr>
              <a:t>,</a:t>
            </a:r>
            <a:r>
              <a:rPr lang="zh-CN" altLang="en-US">
                <a:latin typeface="+mn-ea"/>
                <a:cs typeface="+mn-ea"/>
              </a:rPr>
              <a:t>进行了回肠切除手术的大鼠</a:t>
            </a:r>
            <a:r>
              <a:rPr lang="en-US" altLang="zh-CN">
                <a:latin typeface="+mn-ea"/>
                <a:cs typeface="+mn-ea"/>
              </a:rPr>
              <a:t>GLUT2</a:t>
            </a:r>
            <a:r>
              <a:rPr lang="zh-CN" altLang="en-US">
                <a:latin typeface="+mn-ea"/>
                <a:cs typeface="+mn-ea"/>
              </a:rPr>
              <a:t>表达量明显下降。有人据此提出假说</a:t>
            </a:r>
            <a:r>
              <a:rPr lang="en-US" altLang="zh-CN">
                <a:latin typeface="+mn-ea"/>
                <a:cs typeface="+mn-ea"/>
              </a:rPr>
              <a:t>:</a:t>
            </a:r>
            <a:r>
              <a:rPr lang="zh-CN" altLang="en-US">
                <a:latin typeface="+mn-ea"/>
                <a:cs typeface="+mn-ea"/>
              </a:rPr>
              <a:t>小肠后端的内分泌细胞及其分泌的</a:t>
            </a:r>
            <a:r>
              <a:rPr lang="en-US" altLang="zh-CN">
                <a:latin typeface="+mn-ea"/>
                <a:cs typeface="+mn-ea"/>
              </a:rPr>
              <a:t>GLP-1</a:t>
            </a:r>
            <a:r>
              <a:rPr lang="zh-CN" altLang="en-US">
                <a:latin typeface="+mn-ea"/>
                <a:cs typeface="+mn-ea"/>
              </a:rPr>
              <a:t>对血糖的控制至关重要。为验证该假说</a:t>
            </a:r>
            <a:r>
              <a:rPr lang="en-US" altLang="zh-CN">
                <a:latin typeface="+mn-ea"/>
                <a:cs typeface="+mn-ea"/>
              </a:rPr>
              <a:t>,</a:t>
            </a:r>
            <a:r>
              <a:rPr lang="zh-CN" altLang="en-US">
                <a:latin typeface="+mn-ea"/>
                <a:cs typeface="+mn-ea"/>
              </a:rPr>
              <a:t>研究者选择生理状况良好且相同的同种大鼠若干只</a:t>
            </a:r>
            <a:r>
              <a:rPr lang="en-US" altLang="zh-CN">
                <a:latin typeface="+mn-ea"/>
                <a:cs typeface="+mn-ea"/>
              </a:rPr>
              <a:t>,</a:t>
            </a:r>
            <a:r>
              <a:rPr lang="zh-CN" altLang="en-US">
                <a:latin typeface="+mn-ea"/>
                <a:cs typeface="+mn-ea"/>
              </a:rPr>
              <a:t>随机均分为</a:t>
            </a:r>
            <a:r>
              <a:rPr lang="en-US" altLang="zh-CN">
                <a:latin typeface="+mn-ea"/>
                <a:cs typeface="+mn-ea"/>
              </a:rPr>
              <a:t>5</a:t>
            </a:r>
            <a:r>
              <a:rPr lang="zh-CN" altLang="en-US">
                <a:latin typeface="+mn-ea"/>
                <a:cs typeface="+mn-ea"/>
              </a:rPr>
              <a:t>组</a:t>
            </a:r>
            <a:r>
              <a:rPr lang="en-US" altLang="zh-CN">
                <a:latin typeface="+mn-ea"/>
                <a:cs typeface="+mn-ea"/>
              </a:rPr>
              <a:t>,</a:t>
            </a:r>
            <a:r>
              <a:rPr lang="zh-CN" altLang="en-US">
                <a:latin typeface="+mn-ea"/>
                <a:cs typeface="+mn-ea"/>
              </a:rPr>
              <a:t>检测血糖变化</a:t>
            </a:r>
            <a:r>
              <a:rPr lang="en-US" altLang="zh-CN">
                <a:latin typeface="+mn-ea"/>
                <a:cs typeface="+mn-ea"/>
              </a:rPr>
              <a:t>,</a:t>
            </a:r>
            <a:r>
              <a:rPr lang="zh-CN" altLang="en-US">
                <a:latin typeface="+mn-ea"/>
                <a:cs typeface="+mn-ea"/>
              </a:rPr>
              <a:t>其中部分进行高糖、高脂饮食等诱导制成糖尿病模型鼠。部分实验方案如表所示</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sp>
        <p:nvSpPr>
          <p:cNvPr id="4" name="文本框 3"/>
          <p:cNvSpPr txBox="1"/>
          <p:nvPr/>
        </p:nvSpPr>
        <p:spPr>
          <a:xfrm>
            <a:off x="4561205" y="2941955"/>
            <a:ext cx="7158355" cy="3296920"/>
          </a:xfrm>
          <a:prstGeom prst="rect">
            <a:avLst/>
          </a:prstGeom>
          <a:noFill/>
        </p:spPr>
        <p:txBody>
          <a:bodyPr wrap="square" rtlCol="0">
            <a:noAutofit/>
          </a:bodyPr>
          <a:p>
            <a:pPr algn="l" defTabSz="266700">
              <a:lnSpc>
                <a:spcPct val="150000"/>
              </a:lnSpc>
            </a:pPr>
            <a:r>
              <a:rPr lang="en-US" altLang="en-US"/>
              <a:t>①</a:t>
            </a:r>
            <a:r>
              <a:rPr lang="zh-CN" altLang="en-US"/>
              <a:t>请将上述实验方案补充完整</a:t>
            </a:r>
            <a:r>
              <a:rPr lang="en-US" altLang="zh-CN"/>
              <a:t>:</a:t>
            </a:r>
            <a:endParaRPr lang="en-US" altLang="zh-CN"/>
          </a:p>
          <a:p>
            <a:pPr algn="l" defTabSz="266700">
              <a:lnSpc>
                <a:spcPct val="150000"/>
              </a:lnSpc>
            </a:pPr>
            <a:r>
              <a:rPr lang="zh-CN" altLang="en-US"/>
              <a:t>第</a:t>
            </a:r>
            <a:r>
              <a:rPr lang="en-US" altLang="zh-CN"/>
              <a:t>2</a:t>
            </a:r>
            <a:r>
              <a:rPr lang="zh-CN" altLang="en-US"/>
              <a:t>组</a:t>
            </a:r>
            <a:r>
              <a:rPr lang="en-US" altLang="zh-CN"/>
              <a:t>:</a:t>
            </a:r>
            <a:r>
              <a:rPr lang="en-US" altLang="zh-CN" u="sng">
                <a:solidFill>
                  <a:schemeClr val="tx1"/>
                </a:solidFill>
                <a:uFillTx/>
              </a:rPr>
              <a:t>	                                                                         </a:t>
            </a:r>
            <a:r>
              <a:rPr lang="zh-CN" altLang="en-US" u="sng">
                <a:solidFill>
                  <a:schemeClr val="tx1"/>
                </a:solidFill>
                <a:uFillTx/>
              </a:rPr>
              <a:t>　</a:t>
            </a:r>
            <a:r>
              <a:rPr lang="en-US" altLang="zh-CN"/>
              <a:t>;</a:t>
            </a:r>
            <a:endParaRPr lang="en-US" altLang="zh-CN"/>
          </a:p>
          <a:p>
            <a:pPr algn="l" defTabSz="266700">
              <a:lnSpc>
                <a:spcPct val="150000"/>
              </a:lnSpc>
            </a:pPr>
            <a:r>
              <a:rPr lang="zh-CN" altLang="en-US"/>
              <a:t>第</a:t>
            </a:r>
            <a:r>
              <a:rPr lang="en-US" altLang="zh-CN"/>
              <a:t>5</a:t>
            </a:r>
            <a:r>
              <a:rPr lang="zh-CN" altLang="en-US"/>
              <a:t>组</a:t>
            </a:r>
            <a:r>
              <a:rPr lang="en-US" altLang="zh-CN"/>
              <a:t>:</a:t>
            </a:r>
            <a:r>
              <a:rPr lang="en-US" altLang="zh-CN" u="sng">
                <a:uFillTx/>
              </a:rPr>
              <a:t>	                                                                         　</a:t>
            </a:r>
            <a:r>
              <a:rPr lang="zh-CN" altLang="en-US"/>
              <a:t>。</a:t>
            </a:r>
            <a:endParaRPr lang="zh-CN" altLang="en-US"/>
          </a:p>
          <a:p>
            <a:pPr algn="l" defTabSz="266700">
              <a:lnSpc>
                <a:spcPct val="150000"/>
              </a:lnSpc>
            </a:pPr>
            <a:r>
              <a:rPr lang="en-US" altLang="en-US"/>
              <a:t>②</a:t>
            </a:r>
            <a:r>
              <a:rPr lang="zh-CN" altLang="en-US"/>
              <a:t>若结果发现以上五组大鼠的餐后血糖水平大小顺序为</a:t>
            </a:r>
            <a:r>
              <a:rPr lang="en-US" altLang="zh-CN"/>
              <a:t>2&gt;4&gt;5&gt;3=1,</a:t>
            </a:r>
            <a:endParaRPr lang="en-US" altLang="zh-CN"/>
          </a:p>
          <a:p>
            <a:pPr algn="l" defTabSz="266700">
              <a:lnSpc>
                <a:spcPct val="150000"/>
              </a:lnSpc>
            </a:pPr>
            <a:r>
              <a:rPr lang="zh-CN" altLang="en-US"/>
              <a:t>则</a:t>
            </a:r>
            <a:r>
              <a:rPr lang="zh-CN" altLang="en-US" u="sng">
                <a:solidFill>
                  <a:schemeClr val="tx1"/>
                </a:solidFill>
                <a:uFillTx/>
              </a:rPr>
              <a:t>　　　　</a:t>
            </a:r>
            <a:r>
              <a:rPr lang="en-US" altLang="zh-CN" u="sng">
                <a:solidFill>
                  <a:schemeClr val="tx1"/>
                </a:solidFill>
                <a:uFillTx/>
              </a:rPr>
              <a:t>      </a:t>
            </a:r>
            <a:r>
              <a:rPr lang="en-US" altLang="zh-CN"/>
              <a:t>(</a:t>
            </a:r>
            <a:r>
              <a:rPr lang="zh-CN" altLang="en-US"/>
              <a:t>填</a:t>
            </a:r>
            <a:r>
              <a:rPr lang="en-US" altLang="zh-CN"/>
              <a:t>“</a:t>
            </a:r>
            <a:r>
              <a:rPr lang="zh-CN" altLang="en-US"/>
              <a:t>支持</a:t>
            </a:r>
            <a:r>
              <a:rPr lang="en-US" altLang="zh-CN"/>
              <a:t>”</a:t>
            </a:r>
            <a:r>
              <a:rPr lang="zh-CN" altLang="en-US"/>
              <a:t>或</a:t>
            </a:r>
            <a:r>
              <a:rPr lang="en-US" altLang="zh-CN"/>
              <a:t>“</a:t>
            </a:r>
            <a:r>
              <a:rPr lang="zh-CN" altLang="en-US"/>
              <a:t>不支持</a:t>
            </a:r>
            <a:r>
              <a:rPr lang="en-US" altLang="zh-CN"/>
              <a:t>”)</a:t>
            </a:r>
            <a:r>
              <a:rPr lang="zh-CN" altLang="en-US"/>
              <a:t>该假说。</a:t>
            </a:r>
            <a:r>
              <a:rPr lang="en-US" altLang="en-US"/>
              <a:t> </a:t>
            </a:r>
            <a:endParaRPr lang="zh-CN" altLang="en-US"/>
          </a:p>
        </p:txBody>
      </p:sp>
      <p:pic>
        <p:nvPicPr>
          <p:cNvPr id="7" name="图片 6"/>
          <p:cNvPicPr>
            <a:picLocks noChangeAspect="1"/>
          </p:cNvPicPr>
          <p:nvPr/>
        </p:nvPicPr>
        <p:blipFill>
          <a:blip r:embed="rId2"/>
          <a:stretch>
            <a:fillRect/>
          </a:stretch>
        </p:blipFill>
        <p:spPr>
          <a:xfrm>
            <a:off x="687705" y="2941955"/>
            <a:ext cx="3623310" cy="2501265"/>
          </a:xfrm>
          <a:prstGeom prst="rect">
            <a:avLst/>
          </a:prstGeom>
        </p:spPr>
      </p:pic>
      <p:sp>
        <p:nvSpPr>
          <p:cNvPr id="8" name="文本框 7"/>
          <p:cNvSpPr txBox="1"/>
          <p:nvPr/>
        </p:nvSpPr>
        <p:spPr>
          <a:xfrm>
            <a:off x="5336540" y="3429000"/>
            <a:ext cx="2719070" cy="457200"/>
          </a:xfrm>
          <a:prstGeom prst="rect">
            <a:avLst/>
          </a:prstGeom>
          <a:noFill/>
        </p:spPr>
        <p:txBody>
          <a:bodyPr wrap="square" rtlCol="0">
            <a:noAutofit/>
          </a:bodyPr>
          <a:p>
            <a:r>
              <a:rPr lang="zh-CN" altLang="en-US">
                <a:solidFill>
                  <a:srgbClr val="FF0000"/>
                </a:solidFill>
              </a:rPr>
              <a:t>糖尿病模型大鼠</a:t>
            </a:r>
            <a:endParaRPr lang="zh-CN" altLang="en-US">
              <a:solidFill>
                <a:srgbClr val="FF0000"/>
              </a:solidFill>
            </a:endParaRPr>
          </a:p>
        </p:txBody>
      </p:sp>
      <p:sp>
        <p:nvSpPr>
          <p:cNvPr id="10" name="文本框 9"/>
          <p:cNvSpPr txBox="1"/>
          <p:nvPr/>
        </p:nvSpPr>
        <p:spPr>
          <a:xfrm>
            <a:off x="5403850" y="3785870"/>
            <a:ext cx="4117340" cy="457200"/>
          </a:xfrm>
          <a:prstGeom prst="rect">
            <a:avLst/>
          </a:prstGeom>
          <a:noFill/>
        </p:spPr>
        <p:txBody>
          <a:bodyPr wrap="square" rtlCol="0">
            <a:noAutofit/>
          </a:bodyPr>
          <a:p>
            <a:r>
              <a:rPr lang="zh-CN" altLang="en-US">
                <a:solidFill>
                  <a:srgbClr val="FF0000"/>
                </a:solidFill>
              </a:rPr>
              <a:t>正常大鼠</a:t>
            </a:r>
            <a:r>
              <a:rPr lang="en-US" altLang="zh-CN">
                <a:solidFill>
                  <a:srgbClr val="FF0000"/>
                </a:solidFill>
              </a:rPr>
              <a:t>+</a:t>
            </a:r>
            <a:r>
              <a:rPr lang="zh-CN" altLang="en-US">
                <a:solidFill>
                  <a:srgbClr val="FF0000"/>
                </a:solidFill>
              </a:rPr>
              <a:t>切除回肠</a:t>
            </a:r>
            <a:r>
              <a:rPr lang="en-US" altLang="zh-CN">
                <a:solidFill>
                  <a:srgbClr val="FF0000"/>
                </a:solidFill>
              </a:rPr>
              <a:t>+GLP-1</a:t>
            </a:r>
            <a:endParaRPr lang="en-US" altLang="zh-CN">
              <a:solidFill>
                <a:srgbClr val="FF0000"/>
              </a:solidFill>
            </a:endParaRPr>
          </a:p>
        </p:txBody>
      </p:sp>
      <p:sp>
        <p:nvSpPr>
          <p:cNvPr id="11" name="文本框 10"/>
          <p:cNvSpPr txBox="1"/>
          <p:nvPr/>
        </p:nvSpPr>
        <p:spPr>
          <a:xfrm>
            <a:off x="5260975" y="4662170"/>
            <a:ext cx="653415" cy="457200"/>
          </a:xfrm>
          <a:prstGeom prst="rect">
            <a:avLst/>
          </a:prstGeom>
          <a:noFill/>
        </p:spPr>
        <p:txBody>
          <a:bodyPr wrap="square" rtlCol="0">
            <a:noAutofit/>
          </a:bodyPr>
          <a:p>
            <a:r>
              <a:rPr lang="zh-CN" altLang="en-US">
                <a:solidFill>
                  <a:srgbClr val="FF0000"/>
                </a:solidFill>
              </a:rPr>
              <a:t>支持</a:t>
            </a:r>
            <a:endParaRPr lang="zh-CN" altLang="en-US">
              <a:solidFill>
                <a:srgbClr val="FF0000"/>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625475" y="1118870"/>
            <a:ext cx="11118850" cy="189293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过量饮食等不健康的生活习惯往往会引发肥胖。在哺乳类动物下丘脑的结节区存在着与摄食活动反应有关的摄食中枢</a:t>
            </a:r>
            <a:r>
              <a:rPr lang="en-US" altLang="zh-CN">
                <a:latin typeface="+mn-ea"/>
                <a:cs typeface="+mn-ea"/>
              </a:rPr>
              <a:t>,</a:t>
            </a:r>
            <a:r>
              <a:rPr lang="zh-CN" altLang="en-US">
                <a:latin typeface="+mn-ea"/>
                <a:cs typeface="+mn-ea"/>
              </a:rPr>
              <a:t>嗅觉传入重要的食物信号</a:t>
            </a:r>
            <a:r>
              <a:rPr lang="en-US" altLang="zh-CN">
                <a:latin typeface="+mn-ea"/>
                <a:cs typeface="+mn-ea"/>
              </a:rPr>
              <a:t>,</a:t>
            </a:r>
            <a:r>
              <a:rPr lang="zh-CN" altLang="en-US">
                <a:latin typeface="+mn-ea"/>
                <a:cs typeface="+mn-ea"/>
              </a:rPr>
              <a:t>会引起摄食中枢兴奋</a:t>
            </a:r>
            <a:r>
              <a:rPr lang="en-US" altLang="zh-CN">
                <a:latin typeface="+mn-ea"/>
                <a:cs typeface="+mn-ea"/>
              </a:rPr>
              <a:t>,</a:t>
            </a:r>
            <a:r>
              <a:rPr lang="zh-CN" altLang="en-US">
                <a:latin typeface="+mn-ea"/>
                <a:cs typeface="+mn-ea"/>
              </a:rPr>
              <a:t>并刺激胃壁分泌腺分泌胃酸。电刺激下丘脑前部</a:t>
            </a:r>
            <a:r>
              <a:rPr lang="en-US" altLang="zh-CN">
                <a:latin typeface="+mn-ea"/>
                <a:cs typeface="+mn-ea"/>
              </a:rPr>
              <a:t>,</a:t>
            </a:r>
            <a:r>
              <a:rPr lang="zh-CN" altLang="en-US">
                <a:latin typeface="+mn-ea"/>
                <a:cs typeface="+mn-ea"/>
              </a:rPr>
              <a:t>引起胃酸分泌的迅速增加</a:t>
            </a:r>
            <a:r>
              <a:rPr lang="en-US" altLang="zh-CN">
                <a:latin typeface="+mn-ea"/>
                <a:cs typeface="+mn-ea"/>
              </a:rPr>
              <a:t>,</a:t>
            </a:r>
            <a:r>
              <a:rPr lang="zh-CN" altLang="en-US">
                <a:latin typeface="+mn-ea"/>
                <a:cs typeface="+mn-ea"/>
              </a:rPr>
              <a:t>切断迷走神经以后</a:t>
            </a:r>
            <a:r>
              <a:rPr lang="en-US" altLang="zh-CN">
                <a:latin typeface="+mn-ea"/>
                <a:cs typeface="+mn-ea"/>
              </a:rPr>
              <a:t>,</a:t>
            </a:r>
            <a:r>
              <a:rPr lang="zh-CN" altLang="en-US">
                <a:latin typeface="+mn-ea"/>
                <a:cs typeface="+mn-ea"/>
              </a:rPr>
              <a:t>这种反应消失</a:t>
            </a:r>
            <a:r>
              <a:rPr lang="en-US" altLang="zh-CN">
                <a:latin typeface="+mn-ea"/>
                <a:cs typeface="+mn-ea"/>
              </a:rPr>
              <a:t>;</a:t>
            </a:r>
            <a:r>
              <a:rPr lang="zh-CN" altLang="en-US">
                <a:latin typeface="+mn-ea"/>
                <a:cs typeface="+mn-ea"/>
              </a:rPr>
              <a:t>电刺激下丘脑后部</a:t>
            </a:r>
            <a:r>
              <a:rPr lang="en-US" altLang="zh-CN">
                <a:latin typeface="+mn-ea"/>
                <a:cs typeface="+mn-ea"/>
              </a:rPr>
              <a:t>,</a:t>
            </a:r>
            <a:r>
              <a:rPr lang="zh-CN" altLang="en-US">
                <a:latin typeface="+mn-ea"/>
                <a:cs typeface="+mn-ea"/>
              </a:rPr>
              <a:t>引起胃酸分泌的缓慢增加</a:t>
            </a:r>
            <a:r>
              <a:rPr lang="en-US" altLang="zh-CN">
                <a:latin typeface="+mn-ea"/>
                <a:cs typeface="+mn-ea"/>
              </a:rPr>
              <a:t>,</a:t>
            </a:r>
            <a:r>
              <a:rPr lang="zh-CN" altLang="en-US">
                <a:latin typeface="+mn-ea"/>
                <a:cs typeface="+mn-ea"/>
              </a:rPr>
              <a:t>摘除双侧肾上腺皮质后这种反应消失</a:t>
            </a:r>
            <a:r>
              <a:rPr lang="en-US" altLang="zh-CN">
                <a:latin typeface="+mn-ea"/>
                <a:cs typeface="+mn-ea"/>
              </a:rPr>
              <a:t>(</a:t>
            </a:r>
            <a:r>
              <a:rPr lang="zh-CN" altLang="en-US">
                <a:latin typeface="+mn-ea"/>
                <a:cs typeface="+mn-ea"/>
              </a:rPr>
              <a:t>如图</a:t>
            </a:r>
            <a:r>
              <a:rPr lang="en-US" altLang="zh-CN">
                <a:latin typeface="+mn-ea"/>
                <a:cs typeface="+mn-ea"/>
              </a:rPr>
              <a:t>)</a:t>
            </a:r>
            <a:r>
              <a:rPr lang="zh-CN" altLang="en-US">
                <a:latin typeface="+mn-ea"/>
                <a:cs typeface="+mn-ea"/>
              </a:rPr>
              <a:t>。下列叙述正确的是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zh-CN" altLang="en-US">
              <a:latin typeface="+mn-ea"/>
              <a:cs typeface="+mn-ea"/>
            </a:endParaRPr>
          </a:p>
        </p:txBody>
      </p:sp>
      <p:sp>
        <p:nvSpPr>
          <p:cNvPr id="9" name="文本框 8"/>
          <p:cNvSpPr txBox="1"/>
          <p:nvPr/>
        </p:nvSpPr>
        <p:spPr>
          <a:xfrm>
            <a:off x="6694805" y="2546350"/>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07" name="image395.jpeg"/>
          <p:cNvPicPr>
            <a:picLocks noChangeAspect="1"/>
          </p:cNvPicPr>
          <p:nvPr/>
        </p:nvPicPr>
        <p:blipFill>
          <a:blip r:embed="rId2"/>
          <a:stretch>
            <a:fillRect/>
          </a:stretch>
        </p:blipFill>
        <p:spPr>
          <a:xfrm>
            <a:off x="916940" y="3202940"/>
            <a:ext cx="3693160" cy="1954530"/>
          </a:xfrm>
          <a:prstGeom prst="rect">
            <a:avLst/>
          </a:prstGeom>
        </p:spPr>
      </p:pic>
      <p:sp>
        <p:nvSpPr>
          <p:cNvPr id="5" name="文本框 4"/>
          <p:cNvSpPr txBox="1"/>
          <p:nvPr/>
        </p:nvSpPr>
        <p:spPr>
          <a:xfrm>
            <a:off x="4994910" y="3003550"/>
            <a:ext cx="6559550" cy="2999740"/>
          </a:xfrm>
          <a:prstGeom prst="rect">
            <a:avLst/>
          </a:prstGeom>
          <a:noFill/>
        </p:spPr>
        <p:txBody>
          <a:bodyPr wrap="square" rtlCol="0">
            <a:spAutoFit/>
          </a:bodyPr>
          <a:p>
            <a:pPr algn="l" defTabSz="266700">
              <a:lnSpc>
                <a:spcPct val="150000"/>
              </a:lnSpc>
            </a:pPr>
            <a:r>
              <a:rPr lang="en-US" altLang="zh-CN">
                <a:latin typeface="+mn-ea"/>
                <a:cs typeface="+mn-ea"/>
                <a:sym typeface="+mn-ea"/>
              </a:rPr>
              <a:t>A.</a:t>
            </a:r>
            <a:r>
              <a:rPr lang="zh-CN" altLang="en-US">
                <a:latin typeface="+mn-ea"/>
                <a:cs typeface="+mn-ea"/>
                <a:sym typeface="+mn-ea"/>
              </a:rPr>
              <a:t>电刺激下丘脑前部引起的胃酸分泌过程主要由体液调节引起</a:t>
            </a:r>
            <a:endParaRPr lang="zh-CN" altLang="en-US">
              <a:latin typeface="+mn-ea"/>
              <a:cs typeface="+mn-ea"/>
            </a:endParaRPr>
          </a:p>
          <a:p>
            <a:pPr algn="l" defTabSz="266700">
              <a:lnSpc>
                <a:spcPct val="150000"/>
              </a:lnSpc>
            </a:pPr>
            <a:r>
              <a:rPr lang="en-US" altLang="zh-CN">
                <a:latin typeface="+mn-ea"/>
                <a:cs typeface="+mn-ea"/>
                <a:sym typeface="+mn-ea"/>
              </a:rPr>
              <a:t>B.</a:t>
            </a:r>
            <a:r>
              <a:rPr lang="zh-CN" altLang="en-US">
                <a:latin typeface="+mn-ea"/>
                <a:cs typeface="+mn-ea"/>
                <a:sym typeface="+mn-ea"/>
              </a:rPr>
              <a:t>电刺激下丘脑前部引起的胃酸分泌体现了体液调节是神经调节的一个环节</a:t>
            </a:r>
            <a:endParaRPr lang="zh-CN" altLang="en-US">
              <a:latin typeface="+mn-ea"/>
              <a:cs typeface="+mn-ea"/>
            </a:endParaRPr>
          </a:p>
          <a:p>
            <a:pPr algn="l" defTabSz="266700">
              <a:lnSpc>
                <a:spcPct val="150000"/>
              </a:lnSpc>
            </a:pPr>
            <a:r>
              <a:rPr lang="en-US" altLang="zh-CN">
                <a:latin typeface="+mn-ea"/>
                <a:cs typeface="+mn-ea"/>
                <a:sym typeface="+mn-ea"/>
              </a:rPr>
              <a:t>C.</a:t>
            </a:r>
            <a:r>
              <a:rPr lang="zh-CN" altLang="en-US">
                <a:latin typeface="+mn-ea"/>
                <a:cs typeface="+mn-ea"/>
                <a:sym typeface="+mn-ea"/>
              </a:rPr>
              <a:t>电刺激下丘脑前部引起的胃酸分泌时间比电刺激下丘脑后部引起的胃酸分泌时间长</a:t>
            </a:r>
            <a:endParaRPr lang="zh-CN" altLang="en-US">
              <a:latin typeface="+mn-ea"/>
              <a:cs typeface="+mn-ea"/>
            </a:endParaRPr>
          </a:p>
          <a:p>
            <a:pPr algn="l" defTabSz="266700">
              <a:lnSpc>
                <a:spcPct val="150000"/>
              </a:lnSpc>
            </a:pPr>
            <a:r>
              <a:rPr lang="en-US" altLang="zh-CN">
                <a:latin typeface="+mn-ea"/>
                <a:cs typeface="+mn-ea"/>
                <a:sym typeface="+mn-ea"/>
              </a:rPr>
              <a:t>D.</a:t>
            </a:r>
            <a:r>
              <a:rPr lang="zh-CN" altLang="en-US">
                <a:latin typeface="+mn-ea"/>
                <a:cs typeface="+mn-ea"/>
                <a:sym typeface="+mn-ea"/>
              </a:rPr>
              <a:t>电刺激下丘脑后部的具体调节路径为电刺激</a:t>
            </a:r>
            <a:r>
              <a:rPr lang="en-US" altLang="zh-CN">
                <a:latin typeface="+mn-ea"/>
                <a:cs typeface="+mn-ea"/>
                <a:sym typeface="+mn-ea"/>
              </a:rPr>
              <a:t>—</a:t>
            </a:r>
            <a:r>
              <a:rPr lang="zh-CN" altLang="en-US">
                <a:latin typeface="+mn-ea"/>
                <a:cs typeface="+mn-ea"/>
                <a:sym typeface="+mn-ea"/>
              </a:rPr>
              <a:t>下丘脑</a:t>
            </a:r>
            <a:r>
              <a:rPr lang="en-US" altLang="zh-CN">
                <a:latin typeface="+mn-ea"/>
                <a:cs typeface="+mn-ea"/>
                <a:sym typeface="+mn-ea"/>
              </a:rPr>
              <a:t>—</a:t>
            </a:r>
            <a:r>
              <a:rPr lang="zh-CN" altLang="en-US">
                <a:latin typeface="+mn-ea"/>
                <a:cs typeface="+mn-ea"/>
                <a:sym typeface="+mn-ea"/>
              </a:rPr>
              <a:t>垂体</a:t>
            </a:r>
            <a:r>
              <a:rPr lang="en-US" altLang="zh-CN">
                <a:latin typeface="+mn-ea"/>
                <a:cs typeface="+mn-ea"/>
                <a:sym typeface="+mn-ea"/>
              </a:rPr>
              <a:t>—</a:t>
            </a:r>
            <a:r>
              <a:rPr lang="zh-CN" altLang="en-US">
                <a:latin typeface="+mn-ea"/>
                <a:cs typeface="+mn-ea"/>
                <a:sym typeface="+mn-ea"/>
              </a:rPr>
              <a:t>肾上腺皮质</a:t>
            </a:r>
            <a:r>
              <a:rPr lang="en-US" altLang="zh-CN">
                <a:latin typeface="+mn-ea"/>
                <a:cs typeface="+mn-ea"/>
                <a:sym typeface="+mn-ea"/>
              </a:rPr>
              <a:t>—</a:t>
            </a:r>
            <a:r>
              <a:rPr lang="zh-CN" altLang="en-US">
                <a:latin typeface="+mn-ea"/>
                <a:cs typeface="+mn-ea"/>
                <a:sym typeface="+mn-ea"/>
              </a:rPr>
              <a:t>胃壁分泌腺</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875030" y="1118870"/>
            <a:ext cx="10789285" cy="1012825"/>
          </a:xfrm>
          <a:prstGeom prst="rect">
            <a:avLst/>
          </a:prstGeom>
        </p:spPr>
        <p:txBody>
          <a:bodyPr>
            <a:noAutofit/>
          </a:bodyPr>
          <a:p>
            <a:pPr indent="0" defTabSz="266700" fontAlgn="auto">
              <a:lnSpc>
                <a:spcPct val="150000"/>
              </a:lnSpc>
              <a:spcBef>
                <a:spcPct val="0"/>
              </a:spcBef>
              <a:spcAft>
                <a:spcPct val="0"/>
              </a:spcAft>
            </a:pPr>
            <a:r>
              <a:rPr lang="zh-CN" altLang="en-US">
                <a:latin typeface="+mn-ea"/>
                <a:cs typeface="+mn-ea"/>
              </a:rPr>
              <a:t>小熊猫主要分布区年气温一般在</a:t>
            </a:r>
            <a:r>
              <a:rPr lang="en-US" altLang="zh-CN">
                <a:latin typeface="+mn-ea"/>
                <a:cs typeface="+mn-ea"/>
              </a:rPr>
              <a:t>0~25 </a:t>
            </a:r>
            <a:r>
              <a:rPr lang="en-US" altLang="en-US">
                <a:latin typeface="+mn-ea"/>
                <a:cs typeface="+mn-ea"/>
              </a:rPr>
              <a:t>℃</a:t>
            </a:r>
            <a:r>
              <a:rPr lang="zh-CN" altLang="en-US">
                <a:latin typeface="+mn-ea"/>
                <a:cs typeface="+mn-ea"/>
              </a:rPr>
              <a:t>。测定小熊猫在不同环境温度安静状态下体温、皮肤温度</a:t>
            </a:r>
            <a:r>
              <a:rPr lang="en-US" altLang="zh-CN">
                <a:latin typeface="+mn-ea"/>
                <a:cs typeface="+mn-ea"/>
              </a:rPr>
              <a:t>(</a:t>
            </a:r>
            <a:r>
              <a:rPr lang="zh-CN" altLang="en-US">
                <a:latin typeface="+mn-ea"/>
                <a:cs typeface="+mn-ea"/>
              </a:rPr>
              <a:t>图</a:t>
            </a:r>
            <a:r>
              <a:rPr lang="en-US" altLang="zh-CN">
                <a:latin typeface="+mn-ea"/>
                <a:cs typeface="+mn-ea"/>
              </a:rPr>
              <a:t>1)</a:t>
            </a:r>
            <a:r>
              <a:rPr lang="zh-CN" altLang="en-US">
                <a:latin typeface="+mn-ea"/>
                <a:cs typeface="+mn-ea"/>
              </a:rPr>
              <a:t>以及代谢率</a:t>
            </a:r>
            <a:r>
              <a:rPr lang="en-US" altLang="zh-CN">
                <a:latin typeface="+mn-ea"/>
                <a:cs typeface="+mn-ea"/>
              </a:rPr>
              <a:t>(</a:t>
            </a:r>
            <a:r>
              <a:rPr lang="zh-CN" altLang="en-US">
                <a:latin typeface="+mn-ea"/>
                <a:cs typeface="+mn-ea"/>
              </a:rPr>
              <a:t>反映产热速率</a:t>
            </a:r>
            <a:r>
              <a:rPr lang="en-US" altLang="zh-CN">
                <a:latin typeface="+mn-ea"/>
                <a:cs typeface="+mn-ea"/>
              </a:rPr>
              <a:t>,</a:t>
            </a:r>
            <a:r>
              <a:rPr lang="zh-CN" altLang="en-US">
                <a:latin typeface="+mn-ea"/>
                <a:cs typeface="+mn-ea"/>
              </a:rPr>
              <a:t>图</a:t>
            </a:r>
            <a:r>
              <a:rPr lang="en-US" altLang="zh-CN">
                <a:latin typeface="+mn-ea"/>
                <a:cs typeface="+mn-ea"/>
              </a:rPr>
              <a:t>2)</a:t>
            </a:r>
            <a:r>
              <a:rPr lang="zh-CN" altLang="en-US">
                <a:latin typeface="+mn-ea"/>
                <a:cs typeface="+mn-ea"/>
              </a:rPr>
              <a:t>。下列说法不正确的是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endParaRPr lang="en-US" altLang="zh-CN">
              <a:latin typeface="+mn-ea"/>
              <a:cs typeface="+mn-ea"/>
            </a:endParaRPr>
          </a:p>
        </p:txBody>
      </p:sp>
      <p:sp>
        <p:nvSpPr>
          <p:cNvPr id="9" name="文本框 8"/>
          <p:cNvSpPr txBox="1"/>
          <p:nvPr/>
        </p:nvSpPr>
        <p:spPr>
          <a:xfrm>
            <a:off x="6404610" y="1674495"/>
            <a:ext cx="602615" cy="457200"/>
          </a:xfrm>
          <a:prstGeom prst="rect">
            <a:avLst/>
          </a:prstGeom>
          <a:noFill/>
        </p:spPr>
        <p:txBody>
          <a:bodyPr wrap="square" rtlCol="0">
            <a:noAutofit/>
          </a:bodyPr>
          <a:p>
            <a:r>
              <a:rPr lang="en-US" altLang="zh-CN">
                <a:solidFill>
                  <a:srgbClr val="FF0000"/>
                </a:solidFill>
              </a:rPr>
              <a:t>D</a:t>
            </a:r>
            <a:endParaRPr lang="en-US" altLang="zh-CN">
              <a:solidFill>
                <a:srgbClr val="FF0000"/>
              </a:solidFill>
            </a:endParaRPr>
          </a:p>
        </p:txBody>
      </p:sp>
      <p:sp>
        <p:nvSpPr>
          <p:cNvPr id="2" name="圆角矩形 1"/>
          <p:cNvSpPr/>
          <p:nvPr/>
        </p:nvSpPr>
        <p:spPr>
          <a:xfrm>
            <a:off x="687705" y="368300"/>
            <a:ext cx="3564255" cy="51879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latin typeface="等线" panose="02010600030101010101" charset="-122"/>
                <a:ea typeface="等线" panose="02010600030101010101" charset="-122"/>
                <a:sym typeface="+mn-ea"/>
              </a:rPr>
              <a:t>高中生物学 选择性必修1</a:t>
            </a:r>
            <a:endParaRPr lang="zh-CN" altLang="en-US" sz="2400" b="1">
              <a:solidFill>
                <a:schemeClr val="bg1"/>
              </a:solidFill>
              <a:latin typeface="等线" panose="02010600030101010101" charset="-122"/>
              <a:ea typeface="等线" panose="02010600030101010101" charset="-122"/>
            </a:endParaRPr>
          </a:p>
        </p:txBody>
      </p:sp>
      <p:pic>
        <p:nvPicPr>
          <p:cNvPr id="410" name="image398.jpeg"/>
          <p:cNvPicPr>
            <a:picLocks noChangeAspect="1"/>
          </p:cNvPicPr>
          <p:nvPr/>
        </p:nvPicPr>
        <p:blipFill>
          <a:blip r:embed="rId2"/>
          <a:stretch>
            <a:fillRect/>
          </a:stretch>
        </p:blipFill>
        <p:spPr>
          <a:xfrm>
            <a:off x="734060" y="2507615"/>
            <a:ext cx="2457450" cy="2066925"/>
          </a:xfrm>
          <a:prstGeom prst="rect">
            <a:avLst/>
          </a:prstGeom>
        </p:spPr>
      </p:pic>
      <p:pic>
        <p:nvPicPr>
          <p:cNvPr id="411" name="image399.jpeg"/>
          <p:cNvPicPr>
            <a:picLocks noChangeAspect="1"/>
          </p:cNvPicPr>
          <p:nvPr/>
        </p:nvPicPr>
        <p:blipFill>
          <a:blip r:embed="rId3"/>
          <a:stretch>
            <a:fillRect/>
          </a:stretch>
        </p:blipFill>
        <p:spPr>
          <a:xfrm>
            <a:off x="3556635" y="2507615"/>
            <a:ext cx="2368550" cy="2000250"/>
          </a:xfrm>
          <a:prstGeom prst="rect">
            <a:avLst/>
          </a:prstGeom>
        </p:spPr>
      </p:pic>
      <p:sp>
        <p:nvSpPr>
          <p:cNvPr id="4" name="文本框 3"/>
          <p:cNvSpPr txBox="1"/>
          <p:nvPr/>
        </p:nvSpPr>
        <p:spPr>
          <a:xfrm>
            <a:off x="1726565" y="4766945"/>
            <a:ext cx="819785" cy="368300"/>
          </a:xfrm>
          <a:prstGeom prst="rect">
            <a:avLst/>
          </a:prstGeom>
          <a:noFill/>
        </p:spPr>
        <p:txBody>
          <a:bodyPr wrap="square" rtlCol="0">
            <a:spAutoFit/>
          </a:bodyPr>
          <a:p>
            <a:r>
              <a:rPr lang="zh-CN" altLang="en-US"/>
              <a:t>图</a:t>
            </a:r>
            <a:r>
              <a:rPr lang="en-US" altLang="zh-CN"/>
              <a:t>1</a:t>
            </a:r>
            <a:endParaRPr lang="en-US" altLang="zh-CN"/>
          </a:p>
        </p:txBody>
      </p:sp>
      <p:sp>
        <p:nvSpPr>
          <p:cNvPr id="5" name="文本框 4"/>
          <p:cNvSpPr txBox="1"/>
          <p:nvPr/>
        </p:nvSpPr>
        <p:spPr>
          <a:xfrm>
            <a:off x="4609465" y="4766945"/>
            <a:ext cx="668655" cy="368300"/>
          </a:xfrm>
          <a:prstGeom prst="rect">
            <a:avLst/>
          </a:prstGeom>
          <a:noFill/>
        </p:spPr>
        <p:txBody>
          <a:bodyPr wrap="square" rtlCol="0">
            <a:spAutoFit/>
          </a:bodyPr>
          <a:p>
            <a:r>
              <a:rPr lang="zh-CN" altLang="en-US"/>
              <a:t>图</a:t>
            </a:r>
            <a:r>
              <a:rPr lang="en-US" altLang="zh-CN"/>
              <a:t>2</a:t>
            </a:r>
            <a:endParaRPr lang="en-US" altLang="zh-CN"/>
          </a:p>
        </p:txBody>
      </p:sp>
      <p:sp>
        <p:nvSpPr>
          <p:cNvPr id="6" name="文本框 5"/>
          <p:cNvSpPr txBox="1"/>
          <p:nvPr/>
        </p:nvSpPr>
        <p:spPr>
          <a:xfrm>
            <a:off x="6290310" y="2241550"/>
            <a:ext cx="5374005" cy="3886200"/>
          </a:xfrm>
          <a:prstGeom prst="rect">
            <a:avLst/>
          </a:prstGeom>
          <a:noFill/>
        </p:spPr>
        <p:txBody>
          <a:bodyPr wrap="square" rtlCol="0">
            <a:noAutofit/>
          </a:bodyPr>
          <a:p>
            <a:pPr indent="0" fontAlgn="auto">
              <a:lnSpc>
                <a:spcPct val="150000"/>
              </a:lnSpc>
            </a:pPr>
            <a:r>
              <a:rPr lang="en-US" altLang="zh-CN"/>
              <a:t>A.</a:t>
            </a:r>
            <a:r>
              <a:rPr lang="zh-CN" altLang="en-US"/>
              <a:t>环境温度在</a:t>
            </a:r>
            <a:r>
              <a:rPr lang="en-US" altLang="zh-CN"/>
              <a:t>35 </a:t>
            </a:r>
            <a:r>
              <a:rPr lang="en-US" altLang="en-US"/>
              <a:t>℃</a:t>
            </a:r>
            <a:r>
              <a:rPr lang="zh-CN" altLang="en-US"/>
              <a:t>以上时</a:t>
            </a:r>
            <a:r>
              <a:rPr lang="en-US" altLang="zh-CN"/>
              <a:t>,</a:t>
            </a:r>
            <a:r>
              <a:rPr lang="zh-CN" altLang="en-US"/>
              <a:t>主要靠汗腺分泌汗液蒸发散热</a:t>
            </a:r>
            <a:endParaRPr lang="zh-CN" altLang="en-US"/>
          </a:p>
          <a:p>
            <a:pPr indent="0" fontAlgn="auto">
              <a:lnSpc>
                <a:spcPct val="150000"/>
              </a:lnSpc>
            </a:pPr>
            <a:r>
              <a:rPr lang="en-US" altLang="zh-CN"/>
              <a:t>B.</a:t>
            </a:r>
            <a:r>
              <a:rPr lang="zh-CN" altLang="en-US"/>
              <a:t>在环境温度从</a:t>
            </a:r>
            <a:r>
              <a:rPr lang="en-US" altLang="zh-CN"/>
              <a:t>10 </a:t>
            </a:r>
            <a:r>
              <a:rPr lang="en-US" altLang="en-US"/>
              <a:t>℃</a:t>
            </a:r>
            <a:r>
              <a:rPr lang="zh-CN" altLang="en-US"/>
              <a:t>升至</a:t>
            </a:r>
            <a:r>
              <a:rPr lang="en-US" altLang="zh-CN"/>
              <a:t>20 </a:t>
            </a:r>
            <a:r>
              <a:rPr lang="en-US" altLang="en-US"/>
              <a:t>℃</a:t>
            </a:r>
            <a:r>
              <a:rPr lang="zh-CN" altLang="en-US"/>
              <a:t>过程中</a:t>
            </a:r>
            <a:r>
              <a:rPr lang="en-US" altLang="zh-CN"/>
              <a:t>,</a:t>
            </a:r>
            <a:r>
              <a:rPr lang="zh-CN" altLang="en-US"/>
              <a:t>皮肤毛细血管可舒张</a:t>
            </a:r>
            <a:r>
              <a:rPr lang="en-US" altLang="zh-CN"/>
              <a:t>,</a:t>
            </a:r>
            <a:r>
              <a:rPr lang="zh-CN" altLang="en-US"/>
              <a:t>以增加散热</a:t>
            </a:r>
            <a:endParaRPr lang="zh-CN" altLang="en-US"/>
          </a:p>
          <a:p>
            <a:pPr indent="0" fontAlgn="auto">
              <a:lnSpc>
                <a:spcPct val="150000"/>
              </a:lnSpc>
            </a:pPr>
            <a:r>
              <a:rPr lang="en-US" altLang="zh-CN"/>
              <a:t>C.</a:t>
            </a:r>
            <a:r>
              <a:rPr lang="zh-CN" altLang="en-US"/>
              <a:t>环境温度</a:t>
            </a:r>
            <a:r>
              <a:rPr lang="en-US" altLang="zh-CN"/>
              <a:t>0 </a:t>
            </a:r>
            <a:r>
              <a:rPr lang="en-US" altLang="en-US"/>
              <a:t>℃</a:t>
            </a:r>
            <a:r>
              <a:rPr lang="zh-CN" altLang="en-US"/>
              <a:t>以下时</a:t>
            </a:r>
            <a:r>
              <a:rPr lang="en-US" altLang="zh-CN"/>
              <a:t>,</a:t>
            </a:r>
            <a:r>
              <a:rPr lang="zh-CN" altLang="en-US"/>
              <a:t>小熊猫体内甲状腺激素分泌增加</a:t>
            </a:r>
            <a:r>
              <a:rPr lang="en-US" altLang="zh-CN"/>
              <a:t>,</a:t>
            </a:r>
            <a:r>
              <a:rPr lang="zh-CN" altLang="en-US"/>
              <a:t>使机体产热增加</a:t>
            </a:r>
            <a:endParaRPr lang="zh-CN" altLang="en-US"/>
          </a:p>
          <a:p>
            <a:pPr indent="0" fontAlgn="auto">
              <a:lnSpc>
                <a:spcPct val="150000"/>
              </a:lnSpc>
            </a:pPr>
            <a:r>
              <a:rPr lang="en-US" altLang="zh-CN"/>
              <a:t>D.</a:t>
            </a:r>
            <a:r>
              <a:rPr lang="zh-CN" altLang="en-US"/>
              <a:t>在</a:t>
            </a:r>
            <a:r>
              <a:rPr lang="en-US" altLang="zh-CN"/>
              <a:t>20 </a:t>
            </a:r>
            <a:r>
              <a:rPr lang="en-US" altLang="en-US"/>
              <a:t>℃</a:t>
            </a:r>
            <a:r>
              <a:rPr lang="zh-CN" altLang="en-US"/>
              <a:t>以下</a:t>
            </a:r>
            <a:r>
              <a:rPr lang="en-US" altLang="zh-CN"/>
              <a:t>,</a:t>
            </a:r>
            <a:r>
              <a:rPr lang="zh-CN" altLang="en-US"/>
              <a:t>实际代谢率低于预期代谢率</a:t>
            </a:r>
            <a:r>
              <a:rPr lang="en-US" altLang="zh-CN"/>
              <a:t>,</a:t>
            </a:r>
            <a:r>
              <a:rPr lang="zh-CN" altLang="en-US"/>
              <a:t>说明低温抑制了小熊猫体内的酶活性</a:t>
            </a:r>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6844</Words>
  <Application>WPS 演示</Application>
  <PresentationFormat>宽屏</PresentationFormat>
  <Paragraphs>408</Paragraphs>
  <Slides>21</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vt:lpstr>
      <vt:lpstr>宋体</vt:lpstr>
      <vt:lpstr>Wingdings</vt:lpstr>
      <vt:lpstr>Wingdings</vt:lpstr>
      <vt:lpstr>黑体</vt:lpstr>
      <vt:lpstr>等线</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157</cp:revision>
  <dcterms:created xsi:type="dcterms:W3CDTF">2019-06-19T02:08:00Z</dcterms:created>
  <dcterms:modified xsi:type="dcterms:W3CDTF">2025-04-29T11:22:42Z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7E7FBF52A1834AF4B74B4E2DCC4E02A8_13</vt:lpwstr>
  </property>
</Properties>
</file>