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viewProps" Target="viewProps.xml"/><Relationship Id="rId8" Type="http://schemas.openxmlformats.org/officeDocument/2006/relationships/presProps" Target="presProps.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0" Type="http://schemas.openxmlformats.org/officeDocument/2006/relationships/tableStyles" Target="tableStyles.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6.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7.xml"/><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86400"/>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高中生物学</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选择性必修</a:t>
            </a:r>
            <a:r>
              <a:rPr lang="en-US" altLang="zh-CN" sz="2400" b="1">
                <a:solidFill>
                  <a:schemeClr val="bg1"/>
                </a:solidFill>
                <a:latin typeface="黑体" panose="02010609060101010101" charset="-122"/>
                <a:ea typeface="黑体" panose="02010609060101010101" charset="-122"/>
                <a:cs typeface="黑体" panose="02010609060101010101" charset="-122"/>
              </a:rPr>
              <a:t>1 </a:t>
            </a:r>
            <a:r>
              <a:rPr lang="zh-CN" altLang="en-US" sz="2400" b="1">
                <a:solidFill>
                  <a:schemeClr val="bg1"/>
                </a:solidFill>
                <a:latin typeface="黑体" panose="02010609060101010101" charset="-122"/>
                <a:ea typeface="黑体" panose="02010609060101010101" charset="-122"/>
                <a:cs typeface="黑体" panose="02010609060101010101" charset="-122"/>
              </a:rPr>
              <a:t>稳态与调节</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文本框 3"/>
          <p:cNvSpPr txBox="1"/>
          <p:nvPr/>
        </p:nvSpPr>
        <p:spPr>
          <a:xfrm>
            <a:off x="4419600" y="1447800"/>
            <a:ext cx="3352800" cy="922020"/>
          </a:xfrm>
          <a:prstGeom prst="rect">
            <a:avLst/>
          </a:prstGeom>
          <a:noFill/>
        </p:spPr>
        <p:txBody>
          <a:bodyPr wrap="square" rtlCol="0">
            <a:spAutoFit/>
          </a:bodyPr>
          <a:p>
            <a:r>
              <a:rPr lang="zh-CN" altLang="en-US" sz="5400" b="1">
                <a:solidFill>
                  <a:srgbClr val="FFFF00"/>
                </a:solidFill>
                <a:effectLst/>
              </a:rPr>
              <a:t>通法攻略</a:t>
            </a:r>
            <a:endParaRPr lang="en-US" altLang="zh-CN" sz="5400" b="1">
              <a:solidFill>
                <a:srgbClr val="FFFF00"/>
              </a:solidFill>
              <a:effectLst/>
            </a:endParaRPr>
          </a:p>
        </p:txBody>
      </p:sp>
      <p:sp>
        <p:nvSpPr>
          <p:cNvPr id="3" name="文本框 2"/>
          <p:cNvSpPr txBox="1"/>
          <p:nvPr/>
        </p:nvSpPr>
        <p:spPr>
          <a:xfrm>
            <a:off x="2454275" y="2872740"/>
            <a:ext cx="10380980" cy="1445260"/>
          </a:xfrm>
          <a:prstGeom prst="rect">
            <a:avLst/>
          </a:prstGeom>
          <a:noFill/>
        </p:spPr>
        <p:txBody>
          <a:bodyPr wrap="square" rtlCol="0">
            <a:spAutoFit/>
          </a:bodyPr>
          <a:p>
            <a:r>
              <a:rPr lang="en-US" altLang="zh-CN" sz="4400" b="1">
                <a:solidFill>
                  <a:schemeClr val="bg1"/>
                </a:solidFill>
                <a:effectLst/>
              </a:rPr>
              <a:t>         </a:t>
            </a:r>
            <a:r>
              <a:rPr lang="zh-CN" altLang="en-US" sz="4400" b="1">
                <a:solidFill>
                  <a:schemeClr val="bg1"/>
                </a:solidFill>
                <a:effectLst/>
              </a:rPr>
              <a:t>常见植物激素的</a:t>
            </a:r>
            <a:endParaRPr lang="zh-CN" altLang="en-US" sz="4400" b="1">
              <a:solidFill>
                <a:schemeClr val="bg1"/>
              </a:solidFill>
              <a:effectLst/>
            </a:endParaRPr>
          </a:p>
          <a:p>
            <a:r>
              <a:rPr lang="zh-CN" altLang="en-US" sz="4400" b="1">
                <a:solidFill>
                  <a:schemeClr val="bg1"/>
                </a:solidFill>
                <a:effectLst/>
              </a:rPr>
              <a:t>合成部位、作用及相互作用</a:t>
            </a:r>
            <a:endParaRPr lang="zh-CN" altLang="en-US" sz="4400" b="1">
              <a:solidFill>
                <a:schemeClr val="bg1"/>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980565" y="2552700"/>
            <a:ext cx="8416925" cy="1753235"/>
          </a:xfrm>
          <a:prstGeom prst="rect">
            <a:avLst/>
          </a:prstGeom>
        </p:spPr>
        <p:txBody>
          <a:bodyPr wrap="square">
            <a:spAutoFit/>
          </a:bodyPr>
          <a:p>
            <a:pPr indent="0" defTabSz="266700" fontAlgn="auto">
              <a:lnSpc>
                <a:spcPct val="150000"/>
              </a:lnSpc>
              <a:spcBef>
                <a:spcPct val="0"/>
              </a:spcBef>
              <a:spcAft>
                <a:spcPct val="0"/>
              </a:spcAft>
            </a:pPr>
            <a:r>
              <a:rPr lang="zh-CN" altLang="en-US">
                <a:latin typeface="+mn-ea"/>
                <a:cs typeface="+mn-ea"/>
              </a:rPr>
              <a:t>高中阶段常见的植物激素除了生长素外</a:t>
            </a:r>
            <a:r>
              <a:rPr lang="en-US" altLang="zh-CN">
                <a:latin typeface="+mn-ea"/>
                <a:cs typeface="+mn-ea"/>
              </a:rPr>
              <a:t>,</a:t>
            </a:r>
            <a:r>
              <a:rPr lang="zh-CN" altLang="en-US">
                <a:latin typeface="+mn-ea"/>
                <a:cs typeface="+mn-ea"/>
              </a:rPr>
              <a:t>还有乙烯、赤霉素、细胞分裂素和脱落酸等</a:t>
            </a:r>
            <a:r>
              <a:rPr lang="en-US" altLang="zh-CN">
                <a:latin typeface="+mn-ea"/>
                <a:cs typeface="+mn-ea"/>
              </a:rPr>
              <a:t>,</a:t>
            </a:r>
            <a:r>
              <a:rPr lang="zh-CN" altLang="en-US">
                <a:latin typeface="+mn-ea"/>
                <a:cs typeface="+mn-ea"/>
              </a:rPr>
              <a:t>这些激素对于植物生长发育的作用有相同点</a:t>
            </a:r>
            <a:r>
              <a:rPr lang="en-US" altLang="zh-CN">
                <a:latin typeface="+mn-ea"/>
                <a:cs typeface="+mn-ea"/>
              </a:rPr>
              <a:t>,</a:t>
            </a:r>
            <a:r>
              <a:rPr lang="zh-CN" altLang="en-US">
                <a:latin typeface="+mn-ea"/>
                <a:cs typeface="+mn-ea"/>
              </a:rPr>
              <a:t>也有不同点</a:t>
            </a:r>
            <a:r>
              <a:rPr lang="en-US" altLang="zh-CN">
                <a:latin typeface="+mn-ea"/>
                <a:cs typeface="+mn-ea"/>
              </a:rPr>
              <a:t>,</a:t>
            </a:r>
            <a:r>
              <a:rPr lang="zh-CN" altLang="en-US">
                <a:latin typeface="+mn-ea"/>
                <a:cs typeface="+mn-ea"/>
              </a:rPr>
              <a:t>且某些植物激素对于植物的某项生命活动具有协同或抗衡等作用</a:t>
            </a:r>
            <a:r>
              <a:rPr lang="en-US" altLang="zh-CN">
                <a:latin typeface="+mn-ea"/>
                <a:cs typeface="+mn-ea"/>
              </a:rPr>
              <a:t>,</a:t>
            </a:r>
            <a:r>
              <a:rPr lang="zh-CN" altLang="en-US">
                <a:latin typeface="+mn-ea"/>
                <a:cs typeface="+mn-ea"/>
              </a:rPr>
              <a:t>本攻略总结了这些植物激素的合成部位、作用及相互作用。</a:t>
            </a:r>
            <a:endParaRPr lang="zh-CN" altLang="en-US">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攻略识别</a:t>
            </a:r>
            <a:endParaRPr lang="en-US" altLang="zh-CN" sz="2000" b="1">
              <a:solidFill>
                <a:schemeClr val="tx1"/>
              </a:solidFill>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656590" y="1087120"/>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一</a:t>
            </a:r>
            <a:endParaRPr lang="zh-CN" altLang="en-US" b="1"/>
          </a:p>
        </p:txBody>
      </p:sp>
      <p:sp>
        <p:nvSpPr>
          <p:cNvPr id="11" name="文本框 10"/>
          <p:cNvSpPr txBox="1"/>
          <p:nvPr/>
        </p:nvSpPr>
        <p:spPr>
          <a:xfrm>
            <a:off x="1191895" y="1087120"/>
            <a:ext cx="609600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常见植物激素的合成部位和主要作用</a:t>
            </a:r>
            <a:endParaRPr lang="zh-CN" altLang="en-US" sz="2400" b="1">
              <a:uFillTx/>
              <a:latin typeface="+mn-ea"/>
              <a:sym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pic>
        <p:nvPicPr>
          <p:cNvPr id="4" name="图片 3"/>
          <p:cNvPicPr>
            <a:picLocks noChangeAspect="1"/>
          </p:cNvPicPr>
          <p:nvPr/>
        </p:nvPicPr>
        <p:blipFill>
          <a:blip r:embed="rId3"/>
          <a:stretch>
            <a:fillRect/>
          </a:stretch>
        </p:blipFill>
        <p:spPr>
          <a:xfrm>
            <a:off x="4558665" y="1547495"/>
            <a:ext cx="2958465" cy="2713355"/>
          </a:xfrm>
          <a:prstGeom prst="rect">
            <a:avLst/>
          </a:prstGeom>
        </p:spPr>
      </p:pic>
      <p:sp>
        <p:nvSpPr>
          <p:cNvPr id="5" name="椭圆 4"/>
          <p:cNvSpPr/>
          <p:nvPr/>
        </p:nvSpPr>
        <p:spPr>
          <a:xfrm>
            <a:off x="656590" y="4413885"/>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二</a:t>
            </a:r>
            <a:endParaRPr lang="zh-CN" altLang="en-US" b="1"/>
          </a:p>
        </p:txBody>
      </p:sp>
      <p:sp>
        <p:nvSpPr>
          <p:cNvPr id="7" name="文本框 6"/>
          <p:cNvSpPr txBox="1"/>
          <p:nvPr/>
        </p:nvSpPr>
        <p:spPr>
          <a:xfrm>
            <a:off x="1191895" y="4410710"/>
            <a:ext cx="609600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植物激素之间的相互作用及举例</a:t>
            </a:r>
            <a:endParaRPr lang="zh-CN" altLang="en-US" sz="2400" b="1">
              <a:uFillTx/>
              <a:latin typeface="+mn-ea"/>
              <a:sym typeface="+mn-ea"/>
            </a:endParaRPr>
          </a:p>
        </p:txBody>
      </p:sp>
      <p:sp>
        <p:nvSpPr>
          <p:cNvPr id="9" name="文本框 8"/>
          <p:cNvSpPr txBox="1"/>
          <p:nvPr/>
        </p:nvSpPr>
        <p:spPr>
          <a:xfrm>
            <a:off x="656590" y="4823460"/>
            <a:ext cx="10965180" cy="1337945"/>
          </a:xfrm>
          <a:prstGeom prst="rect">
            <a:avLst/>
          </a:prstGeom>
          <a:noFill/>
        </p:spPr>
        <p:txBody>
          <a:bodyPr wrap="square" rtlCol="0">
            <a:spAutoFit/>
          </a:bodyPr>
          <a:p>
            <a:pPr indent="0" fontAlgn="auto">
              <a:lnSpc>
                <a:spcPct val="150000"/>
              </a:lnSpc>
            </a:pPr>
            <a:r>
              <a:rPr lang="en-US" altLang="zh-CN" b="1">
                <a:sym typeface="+mn-ea"/>
              </a:rPr>
              <a:t>1.</a:t>
            </a:r>
            <a:r>
              <a:rPr lang="zh-CN" altLang="en-US" b="1">
                <a:sym typeface="+mn-ea"/>
              </a:rPr>
              <a:t>协同作用</a:t>
            </a:r>
            <a:endParaRPr lang="zh-CN" altLang="en-US" b="1"/>
          </a:p>
          <a:p>
            <a:pPr indent="0" fontAlgn="auto">
              <a:lnSpc>
                <a:spcPct val="150000"/>
              </a:lnSpc>
            </a:pPr>
            <a:r>
              <a:rPr lang="zh-CN" altLang="en-US">
                <a:sym typeface="+mn-ea"/>
              </a:rPr>
              <a:t>例如在促进细胞分裂方面</a:t>
            </a:r>
            <a:r>
              <a:rPr lang="en-US" altLang="zh-CN">
                <a:sym typeface="+mn-ea"/>
              </a:rPr>
              <a:t>,</a:t>
            </a:r>
            <a:r>
              <a:rPr lang="zh-CN" altLang="en-US">
                <a:sym typeface="+mn-ea"/>
              </a:rPr>
              <a:t>生长素和细胞分裂素具有协同作用</a:t>
            </a:r>
            <a:r>
              <a:rPr lang="en-US" altLang="zh-CN">
                <a:sym typeface="+mn-ea"/>
              </a:rPr>
              <a:t>,</a:t>
            </a:r>
            <a:r>
              <a:rPr lang="zh-CN" altLang="en-US">
                <a:sym typeface="+mn-ea"/>
              </a:rPr>
              <a:t>生长素主要促进细胞核的分裂</a:t>
            </a:r>
            <a:r>
              <a:rPr lang="en-US" altLang="zh-CN">
                <a:sym typeface="+mn-ea"/>
              </a:rPr>
              <a:t>,</a:t>
            </a:r>
            <a:r>
              <a:rPr lang="zh-CN" altLang="en-US">
                <a:sym typeface="+mn-ea"/>
              </a:rPr>
              <a:t>细胞分裂素主要促进细胞质的分裂</a:t>
            </a:r>
            <a:r>
              <a:rPr lang="en-US" altLang="zh-CN">
                <a:sym typeface="+mn-ea"/>
              </a:rPr>
              <a:t>,</a:t>
            </a:r>
            <a:r>
              <a:rPr lang="zh-CN" altLang="en-US">
                <a:sym typeface="+mn-ea"/>
              </a:rPr>
              <a:t>二者共同促进细胞分裂的完成。</a:t>
            </a:r>
            <a:endParaRPr lang="zh-CN" altLang="en-US"/>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596900" y="1087120"/>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二</a:t>
            </a:r>
            <a:endParaRPr lang="zh-CN" altLang="en-US" b="1"/>
          </a:p>
        </p:txBody>
      </p:sp>
      <p:sp>
        <p:nvSpPr>
          <p:cNvPr id="11" name="文本框 10"/>
          <p:cNvSpPr txBox="1"/>
          <p:nvPr/>
        </p:nvSpPr>
        <p:spPr>
          <a:xfrm>
            <a:off x="1191895" y="1087120"/>
            <a:ext cx="609600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植物激素之间的相互作用及举例</a:t>
            </a:r>
            <a:endParaRPr lang="zh-CN" altLang="en-US" sz="2400" b="1">
              <a:uFillTx/>
              <a:latin typeface="+mn-ea"/>
              <a:sym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sp>
        <p:nvSpPr>
          <p:cNvPr id="2" name="文本框 1"/>
          <p:cNvSpPr txBox="1"/>
          <p:nvPr/>
        </p:nvSpPr>
        <p:spPr>
          <a:xfrm>
            <a:off x="664845" y="1547495"/>
            <a:ext cx="11015980" cy="5815965"/>
          </a:xfrm>
          <a:prstGeom prst="rect">
            <a:avLst/>
          </a:prstGeom>
          <a:noFill/>
        </p:spPr>
        <p:txBody>
          <a:bodyPr wrap="square" rtlCol="0">
            <a:spAutoFit/>
          </a:bodyPr>
          <a:p>
            <a:pPr algn="l" fontAlgn="auto">
              <a:lnSpc>
                <a:spcPct val="150000"/>
              </a:lnSpc>
              <a:buClrTx/>
              <a:buSzTx/>
              <a:buFontTx/>
            </a:pPr>
            <a:r>
              <a:rPr lang="en-US" altLang="zh-CN" b="1"/>
              <a:t>2.抗衡作用</a:t>
            </a:r>
            <a:endParaRPr lang="en-US" altLang="zh-CN" b="1"/>
          </a:p>
          <a:p>
            <a:pPr indent="0" fontAlgn="auto">
              <a:lnSpc>
                <a:spcPct val="150000"/>
              </a:lnSpc>
            </a:pPr>
            <a:r>
              <a:rPr lang="zh-CN" altLang="en-US"/>
              <a:t>例如在促进种子萌发方面</a:t>
            </a:r>
            <a:r>
              <a:rPr lang="en-US" altLang="zh-CN"/>
              <a:t>,</a:t>
            </a:r>
            <a:r>
              <a:rPr lang="zh-CN" altLang="en-US"/>
              <a:t>赤霉素可促进种子萌发</a:t>
            </a:r>
            <a:r>
              <a:rPr lang="en-US" altLang="zh-CN"/>
              <a:t>,</a:t>
            </a:r>
            <a:r>
              <a:rPr lang="zh-CN" altLang="en-US"/>
              <a:t>脱落酸能抑制赤霉素这一促进作用</a:t>
            </a:r>
            <a:r>
              <a:rPr lang="en-US" altLang="zh-CN"/>
              <a:t>,</a:t>
            </a:r>
            <a:r>
              <a:rPr lang="zh-CN" altLang="en-US"/>
              <a:t>以维持种子休眠</a:t>
            </a:r>
            <a:r>
              <a:rPr lang="en-US" altLang="zh-CN"/>
              <a:t>;</a:t>
            </a:r>
            <a:r>
              <a:rPr lang="zh-CN" altLang="en-US"/>
              <a:t>在植物生长调控方面</a:t>
            </a:r>
            <a:r>
              <a:rPr lang="en-US" altLang="zh-CN"/>
              <a:t>,</a:t>
            </a:r>
            <a:r>
              <a:rPr lang="zh-CN" altLang="en-US"/>
              <a:t>脱落酸能抑制植物细胞分裂</a:t>
            </a:r>
            <a:r>
              <a:rPr lang="en-US" altLang="zh-CN"/>
              <a:t>,</a:t>
            </a:r>
            <a:r>
              <a:rPr lang="zh-CN" altLang="en-US"/>
              <a:t>而细胞分裂素能通过抑制脱落酸的相关信号转导来消除这一抑制作用。</a:t>
            </a:r>
            <a:endParaRPr lang="zh-CN" altLang="en-US" sz="1600">
              <a:solidFill>
                <a:srgbClr val="00A0AF"/>
              </a:solidFill>
              <a:latin typeface="楷体" panose="02010609060101010101" charset="-122"/>
              <a:ea typeface="楷体" panose="02010609060101010101" charset="-122"/>
              <a:cs typeface="楷体" panose="02010609060101010101" charset="-122"/>
            </a:endParaRPr>
          </a:p>
          <a:p>
            <a:pPr indent="0" fontAlgn="auto">
              <a:lnSpc>
                <a:spcPct val="150000"/>
              </a:lnSpc>
            </a:pPr>
            <a:r>
              <a:rPr lang="zh-CN" altLang="en-US" sz="1800" b="1"/>
              <a:t>3.其他相互作用</a:t>
            </a:r>
            <a:endParaRPr lang="zh-CN" altLang="en-US" sz="1800" b="1"/>
          </a:p>
          <a:p>
            <a:pPr indent="0" fontAlgn="auto">
              <a:lnSpc>
                <a:spcPct val="150000"/>
              </a:lnSpc>
            </a:pPr>
            <a:r>
              <a:rPr lang="zh-CN" altLang="en-US" sz="1800"/>
              <a:t>(1)某种植物激素的含量变化能影响另一激素的含量变化,最终影响该激素的含量,例如当生长素浓度升高到一定值时,会促进乙烯的合成,但乙烯含量的升高又会反过来抑制生长素的合成。</a:t>
            </a:r>
            <a:endParaRPr lang="zh-CN" altLang="en-US" sz="1800"/>
          </a:p>
          <a:p>
            <a:pPr indent="0" fontAlgn="auto">
              <a:lnSpc>
                <a:spcPct val="150000"/>
              </a:lnSpc>
            </a:pPr>
            <a:r>
              <a:rPr lang="zh-CN" altLang="en-US" sz="1800"/>
              <a:t>(2)植物在不同发育阶段,各激素的调节往往表现出一定的顺序性,例如在猕猴桃果实的发育过程中,不同激素的含量会先后出现高峰,其中脱落酸先出现其含量高峰,然后是生长素和细胞分裂素,之后是赤霉素,最后脱落酸的含量再次上升。</a:t>
            </a:r>
            <a:endParaRPr lang="zh-CN" altLang="en-US" sz="1800"/>
          </a:p>
          <a:p>
            <a:pPr indent="0" fontAlgn="auto">
              <a:lnSpc>
                <a:spcPct val="150000"/>
              </a:lnSpc>
            </a:pPr>
            <a:r>
              <a:rPr lang="zh-CN" altLang="en-US" sz="1600">
                <a:solidFill>
                  <a:srgbClr val="00A0AF"/>
                </a:solidFill>
                <a:latin typeface="楷体" panose="02010609060101010101" charset="-122"/>
                <a:ea typeface="楷体" panose="02010609060101010101" charset="-122"/>
                <a:cs typeface="楷体" panose="02010609060101010101" charset="-122"/>
                <a:sym typeface="+mn-ea"/>
              </a:rPr>
              <a:t>【知识联动】在体液调节的学习中,我们也学过动物体内的某些激素之间也存在类似的作用关系。</a:t>
            </a:r>
            <a:endParaRPr lang="zh-CN" altLang="en-US">
              <a:solidFill>
                <a:srgbClr val="00A0AF"/>
              </a:solidFill>
              <a:latin typeface="楷体" panose="02010609060101010101" charset="-122"/>
              <a:ea typeface="楷体" panose="02010609060101010101" charset="-122"/>
              <a:cs typeface="楷体" panose="02010609060101010101" charset="-122"/>
            </a:endParaRPr>
          </a:p>
          <a:p>
            <a:pPr indent="0" fontAlgn="auto">
              <a:lnSpc>
                <a:spcPct val="150000"/>
              </a:lnSpc>
            </a:pPr>
            <a:endParaRPr lang="zh-CN" altLang="en-US" sz="1800"/>
          </a:p>
          <a:p>
            <a:pPr indent="0" fontAlgn="auto">
              <a:lnSpc>
                <a:spcPct val="150000"/>
              </a:lnSpc>
            </a:pPr>
            <a:endParaRPr lang="zh-CN" altLang="en-US" sz="1800"/>
          </a:p>
          <a:p>
            <a:pPr indent="0" fontAlgn="auto">
              <a:lnSpc>
                <a:spcPct val="150000"/>
              </a:lnSpc>
            </a:pP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657</Words>
  <Application>WPS 演示</Application>
  <PresentationFormat>宽屏</PresentationFormat>
  <Paragraphs>40</Paragraphs>
  <Slides>5</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vt:i4>
      </vt:variant>
    </vt:vector>
  </HeadingPairs>
  <TitlesOfParts>
    <vt:vector size="15" baseType="lpstr">
      <vt:lpstr>Arial</vt:lpstr>
      <vt:lpstr>宋体</vt:lpstr>
      <vt:lpstr>Wingdings</vt:lpstr>
      <vt:lpstr>Wingdings</vt:lpstr>
      <vt:lpstr>黑体</vt:lpstr>
      <vt:lpstr>楷体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予恩</cp:lastModifiedBy>
  <cp:revision>156</cp:revision>
  <dcterms:created xsi:type="dcterms:W3CDTF">2019-06-19T02:08:00Z</dcterms:created>
  <dcterms:modified xsi:type="dcterms:W3CDTF">2025-04-14T07:09:03Z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6A89D79AE90348059D0F024E6451DFEB_11</vt:lpwstr>
  </property>
</Properties>
</file>