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通法攻略</a:t>
            </a:r>
            <a:endParaRPr lang="en-US" altLang="zh-CN" sz="5400" b="1">
              <a:solidFill>
                <a:srgbClr val="FFFF00"/>
              </a:solidFill>
              <a:effectLst/>
            </a:endParaRPr>
          </a:p>
        </p:txBody>
      </p:sp>
      <p:sp>
        <p:nvSpPr>
          <p:cNvPr id="3" name="文本框 2"/>
          <p:cNvSpPr txBox="1"/>
          <p:nvPr/>
        </p:nvSpPr>
        <p:spPr>
          <a:xfrm>
            <a:off x="2867025" y="3044825"/>
            <a:ext cx="8425815" cy="768350"/>
          </a:xfrm>
          <a:prstGeom prst="rect">
            <a:avLst/>
          </a:prstGeom>
          <a:noFill/>
        </p:spPr>
        <p:txBody>
          <a:bodyPr wrap="square" rtlCol="0">
            <a:spAutoFit/>
          </a:bodyPr>
          <a:p>
            <a:r>
              <a:rPr lang="zh-CN" altLang="en-US" sz="4400" b="1">
                <a:solidFill>
                  <a:schemeClr val="bg1"/>
                </a:solidFill>
                <a:effectLst/>
              </a:rPr>
              <a:t>三种免疫失调类型及其区分</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914775" y="2681605"/>
            <a:ext cx="8416925" cy="50673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本攻略讲解免疫失调三类疾病的区分。</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656590" y="108712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91895" y="108712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三种免疫失调现象</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656590" y="1622425"/>
            <a:ext cx="10981055" cy="1753235"/>
          </a:xfrm>
          <a:prstGeom prst="rect">
            <a:avLst/>
          </a:prstGeom>
          <a:noFill/>
        </p:spPr>
        <p:txBody>
          <a:bodyPr wrap="square" rtlCol="0">
            <a:spAutoFit/>
          </a:bodyPr>
          <a:p>
            <a:pPr indent="0" fontAlgn="auto">
              <a:lnSpc>
                <a:spcPct val="150000"/>
              </a:lnSpc>
            </a:pPr>
            <a:r>
              <a:rPr lang="en-US" altLang="zh-CN" b="1"/>
              <a:t>1.</a:t>
            </a:r>
            <a:r>
              <a:rPr lang="zh-CN" altLang="en-US" b="1"/>
              <a:t>过敏反应</a:t>
            </a:r>
            <a:endParaRPr lang="zh-CN" altLang="en-US" b="1"/>
          </a:p>
          <a:p>
            <a:pPr indent="0" fontAlgn="auto">
              <a:lnSpc>
                <a:spcPct val="150000"/>
              </a:lnSpc>
            </a:pPr>
            <a:r>
              <a:rPr lang="zh-CN" altLang="en-US"/>
              <a:t>过敏原第一次进入人体时不产生过敏症状</a:t>
            </a:r>
            <a:r>
              <a:rPr lang="en-US" altLang="zh-CN"/>
              <a:t>,</a:t>
            </a:r>
            <a:r>
              <a:rPr lang="zh-CN" altLang="en-US"/>
              <a:t>但可以引发机体产生体液免疫</a:t>
            </a:r>
            <a:r>
              <a:rPr lang="en-US" altLang="zh-CN"/>
              <a:t>,</a:t>
            </a:r>
            <a:r>
              <a:rPr lang="zh-CN" altLang="en-US"/>
              <a:t>从而产生抗体</a:t>
            </a:r>
            <a:r>
              <a:rPr lang="en-US" altLang="zh-CN"/>
              <a:t>,</a:t>
            </a:r>
            <a:r>
              <a:rPr lang="zh-CN" altLang="en-US"/>
              <a:t>这些抗体吸附在某些细胞的表面。当相同过敏原再次进入机体时</a:t>
            </a:r>
            <a:r>
              <a:rPr lang="en-US" altLang="zh-CN"/>
              <a:t>,</a:t>
            </a:r>
            <a:r>
              <a:rPr lang="zh-CN" altLang="en-US"/>
              <a:t>会与吸附在细胞表面的相应抗体结合</a:t>
            </a:r>
            <a:r>
              <a:rPr lang="en-US" altLang="zh-CN"/>
              <a:t>,</a:t>
            </a:r>
            <a:r>
              <a:rPr lang="zh-CN" altLang="en-US"/>
              <a:t>使这些细胞释放出组胺等物质</a:t>
            </a:r>
            <a:r>
              <a:rPr lang="en-US" altLang="zh-CN"/>
              <a:t>,</a:t>
            </a:r>
            <a:r>
              <a:rPr lang="zh-CN" altLang="en-US"/>
              <a:t>引发平滑肌收缩、腺体分泌增多等过敏反应</a:t>
            </a:r>
            <a:r>
              <a:rPr lang="en-US" altLang="zh-CN"/>
              <a:t>,</a:t>
            </a:r>
            <a:r>
              <a:rPr lang="zh-CN" altLang="en-US"/>
              <a:t>导致过敏者出现红肿、发疹、流涕等症状。过程如图所示</a:t>
            </a:r>
            <a:r>
              <a:rPr lang="en-US" altLang="zh-CN"/>
              <a:t>:</a:t>
            </a:r>
            <a:endParaRPr lang="zh-CN" altLang="en-US"/>
          </a:p>
        </p:txBody>
      </p:sp>
      <p:pic>
        <p:nvPicPr>
          <p:cNvPr id="811" name="image799.jpeg"/>
          <p:cNvPicPr>
            <a:picLocks noChangeAspect="1"/>
          </p:cNvPicPr>
          <p:nvPr/>
        </p:nvPicPr>
        <p:blipFill>
          <a:blip r:embed="rId3"/>
          <a:stretch>
            <a:fillRect/>
          </a:stretch>
        </p:blipFill>
        <p:spPr>
          <a:xfrm>
            <a:off x="2590165" y="3375660"/>
            <a:ext cx="6574155" cy="1785620"/>
          </a:xfrm>
          <a:prstGeom prst="rect">
            <a:avLst/>
          </a:prstGeom>
        </p:spPr>
      </p:pic>
      <p:sp>
        <p:nvSpPr>
          <p:cNvPr id="3" name="文本框 2"/>
          <p:cNvSpPr txBox="1"/>
          <p:nvPr/>
        </p:nvSpPr>
        <p:spPr>
          <a:xfrm>
            <a:off x="725805" y="5045710"/>
            <a:ext cx="10911840" cy="1076325"/>
          </a:xfrm>
          <a:prstGeom prst="rect">
            <a:avLst/>
          </a:prstGeom>
          <a:noFill/>
        </p:spPr>
        <p:txBody>
          <a:bodyPr wrap="square" rtlCol="0">
            <a:spAutoFit/>
          </a:bodyPr>
          <a:p>
            <a:r>
              <a:rPr lang="zh-CN" altLang="en-US" sz="1600">
                <a:solidFill>
                  <a:srgbClr val="00A0AF"/>
                </a:solidFill>
                <a:latin typeface="楷体" panose="02010609060101010101" charset="-122"/>
                <a:ea typeface="楷体" panose="02010609060101010101" charset="-122"/>
                <a:cs typeface="楷体" panose="02010609060101010101" charset="-122"/>
              </a:rPr>
              <a:t>【注意】过敏原≠抗原</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r>
              <a:rPr lang="zh-CN" altLang="en-US" sz="1600">
                <a:solidFill>
                  <a:srgbClr val="00A0AF"/>
                </a:solidFill>
                <a:latin typeface="楷体" panose="02010609060101010101" charset="-122"/>
                <a:ea typeface="楷体" panose="02010609060101010101" charset="-122"/>
                <a:cs typeface="楷体" panose="02010609060101010101" charset="-122"/>
              </a:rPr>
              <a:t>过敏原对于少部分过敏体质的个体是抗原,例如青霉素,但是对于大多数人来说不是抗原。二者主要区别有两点:①过敏原与抗原都具有异物性和特异性,但抗原一般是大分子,而过敏原不一定。②过敏原引起的过敏反应有明显的遗传倾向和个体差异。抗原引起的特异性免疫反应在不同个体中一般相同。</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656590" y="108712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91895" y="108712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三种免疫失调现象</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656590" y="1622425"/>
            <a:ext cx="10981055" cy="2999740"/>
          </a:xfrm>
          <a:prstGeom prst="rect">
            <a:avLst/>
          </a:prstGeom>
          <a:noFill/>
        </p:spPr>
        <p:txBody>
          <a:bodyPr wrap="square" rtlCol="0">
            <a:spAutoFit/>
          </a:bodyPr>
          <a:p>
            <a:pPr indent="0" fontAlgn="auto">
              <a:lnSpc>
                <a:spcPct val="150000"/>
              </a:lnSpc>
            </a:pPr>
            <a:r>
              <a:rPr lang="en-US" altLang="zh-CN" b="1"/>
              <a:t>2.</a:t>
            </a:r>
            <a:r>
              <a:rPr lang="zh-CN" altLang="en-US" b="1"/>
              <a:t>自身免疫病</a:t>
            </a:r>
            <a:endParaRPr lang="zh-CN" altLang="en-US" b="1"/>
          </a:p>
          <a:p>
            <a:pPr indent="0" fontAlgn="auto">
              <a:lnSpc>
                <a:spcPct val="150000"/>
              </a:lnSpc>
            </a:pPr>
            <a:r>
              <a:rPr lang="zh-CN" altLang="en-US"/>
              <a:t>免疫系统对</a:t>
            </a:r>
            <a:r>
              <a:rPr lang="zh-CN" altLang="en-US" u="wavy">
                <a:solidFill>
                  <a:schemeClr val="tx1"/>
                </a:solidFill>
                <a:uFillTx/>
              </a:rPr>
              <a:t>自身的成分</a:t>
            </a:r>
            <a:r>
              <a:rPr lang="zh-CN" altLang="en-US"/>
              <a:t>发生反应</a:t>
            </a:r>
            <a:r>
              <a:rPr lang="en-US" altLang="zh-CN"/>
              <a:t>,</a:t>
            </a:r>
            <a:r>
              <a:rPr lang="zh-CN" altLang="en-US"/>
              <a:t>可能会造成组织和器官的损伤</a:t>
            </a:r>
            <a:r>
              <a:rPr lang="en-US" altLang="zh-CN"/>
              <a:t>,</a:t>
            </a:r>
            <a:r>
              <a:rPr lang="zh-CN" altLang="en-US"/>
              <a:t>并出现症状。免疫系统的自稳功能异常容易</a:t>
            </a:r>
            <a:endParaRPr lang="zh-CN" altLang="en-US"/>
          </a:p>
          <a:p>
            <a:pPr indent="0" fontAlgn="auto">
              <a:lnSpc>
                <a:spcPct val="150000"/>
              </a:lnSpc>
            </a:pPr>
            <a:endParaRPr lang="zh-CN" altLang="en-US"/>
          </a:p>
          <a:p>
            <a:pPr indent="0" fontAlgn="auto">
              <a:lnSpc>
                <a:spcPct val="150000"/>
              </a:lnSpc>
            </a:pPr>
            <a:r>
              <a:rPr lang="zh-CN" altLang="en-US"/>
              <a:t> </a:t>
            </a:r>
            <a:r>
              <a:rPr lang="en-US" altLang="zh-CN"/>
              <a:t>      </a:t>
            </a:r>
            <a:r>
              <a:rPr lang="zh-CN" altLang="en-US" sz="1600">
                <a:solidFill>
                  <a:srgbClr val="EE822F"/>
                </a:solidFill>
                <a:latin typeface="楷体" panose="02010609060101010101" charset="-122"/>
                <a:ea typeface="楷体" panose="02010609060101010101" charset="-122"/>
                <a:cs typeface="+mn-ea"/>
              </a:rPr>
              <a:t>注意:自身成分是指在体内有正常功能的物质或细胞等</a:t>
            </a:r>
            <a:endParaRPr lang="zh-CN" altLang="en-US" sz="1600">
              <a:solidFill>
                <a:srgbClr val="EE822F"/>
              </a:solidFill>
              <a:latin typeface="楷体" panose="02010609060101010101" charset="-122"/>
              <a:ea typeface="楷体" panose="02010609060101010101" charset="-122"/>
              <a:cs typeface="+mn-ea"/>
            </a:endParaRPr>
          </a:p>
          <a:p>
            <a:pPr indent="0" fontAlgn="auto">
              <a:lnSpc>
                <a:spcPct val="150000"/>
              </a:lnSpc>
            </a:pPr>
            <a:r>
              <a:rPr lang="zh-CN" altLang="en-US"/>
              <a:t>发生自身免疫病</a:t>
            </a:r>
            <a:r>
              <a:rPr lang="en-US" altLang="zh-CN"/>
              <a:t>,</a:t>
            </a:r>
            <a:r>
              <a:rPr lang="zh-CN" altLang="en-US"/>
              <a:t>免疫系统的自稳功能应该清除衰老或损伤的细胞</a:t>
            </a:r>
            <a:r>
              <a:rPr lang="en-US" altLang="zh-CN"/>
              <a:t>,</a:t>
            </a:r>
            <a:r>
              <a:rPr lang="zh-CN" altLang="en-US"/>
              <a:t>不应该清除正常的物质或细胞。如风湿性心脏病是因为当人体感染某种链球菌后心脏瓣膜被免疫系统攻击受到损伤</a:t>
            </a:r>
            <a:r>
              <a:rPr lang="en-US" altLang="zh-CN"/>
              <a:t>,</a:t>
            </a:r>
            <a:r>
              <a:rPr lang="zh-CN" altLang="en-US"/>
              <a:t>系统性红斑狼疮是一种累及多个器官的疾病。</a:t>
            </a:r>
            <a:endParaRPr lang="zh-CN" altLang="en-US"/>
          </a:p>
        </p:txBody>
      </p:sp>
      <p:sp>
        <p:nvSpPr>
          <p:cNvPr id="4" name="文本框 3"/>
          <p:cNvSpPr txBox="1"/>
          <p:nvPr/>
        </p:nvSpPr>
        <p:spPr>
          <a:xfrm>
            <a:off x="656590" y="4622165"/>
            <a:ext cx="10981055" cy="1337945"/>
          </a:xfrm>
          <a:prstGeom prst="rect">
            <a:avLst/>
          </a:prstGeom>
          <a:noFill/>
        </p:spPr>
        <p:txBody>
          <a:bodyPr wrap="square" rtlCol="0">
            <a:spAutoFit/>
          </a:bodyPr>
          <a:p>
            <a:pPr indent="0" fontAlgn="auto">
              <a:lnSpc>
                <a:spcPct val="150000"/>
              </a:lnSpc>
            </a:pPr>
            <a:r>
              <a:rPr lang="en-US" altLang="zh-CN" b="1"/>
              <a:t>3.</a:t>
            </a:r>
            <a:r>
              <a:rPr lang="zh-CN" altLang="en-US" b="1"/>
              <a:t>免疫缺陷病</a:t>
            </a:r>
            <a:endParaRPr lang="zh-CN" altLang="en-US" b="1"/>
          </a:p>
          <a:p>
            <a:pPr indent="0" fontAlgn="auto">
              <a:lnSpc>
                <a:spcPct val="150000"/>
              </a:lnSpc>
            </a:pPr>
            <a:r>
              <a:rPr lang="zh-CN" altLang="en-US"/>
              <a:t>免疫缺陷病是指由机体免疫功能不足或缺乏而引起的疾病。可分为获得性免疫缺陷病</a:t>
            </a:r>
            <a:r>
              <a:rPr lang="en-US" altLang="zh-CN"/>
              <a:t>(</a:t>
            </a:r>
            <a:r>
              <a:rPr lang="zh-CN" altLang="en-US"/>
              <a:t>如艾滋病</a:t>
            </a:r>
            <a:r>
              <a:rPr lang="en-US" altLang="zh-CN"/>
              <a:t>)</a:t>
            </a:r>
            <a:r>
              <a:rPr lang="zh-CN" altLang="en-US"/>
              <a:t>和先天性免疫缺陷病</a:t>
            </a:r>
            <a:r>
              <a:rPr lang="en-US" altLang="zh-CN"/>
              <a:t>(</a:t>
            </a:r>
            <a:r>
              <a:rPr lang="zh-CN" altLang="en-US"/>
              <a:t>如重症联合免疫缺陷病</a:t>
            </a:r>
            <a:r>
              <a:rPr lang="en-US" altLang="zh-CN"/>
              <a:t>)</a:t>
            </a:r>
            <a:r>
              <a:rPr lang="zh-CN" altLang="en-US"/>
              <a:t>。艾滋病患者一般死于由免疫功能丧失引起的严重感染或恶性肿瘤等疾病。</a:t>
            </a:r>
            <a:endParaRPr lang="zh-CN" altLang="en-US"/>
          </a:p>
        </p:txBody>
      </p:sp>
      <p:cxnSp>
        <p:nvCxnSpPr>
          <p:cNvPr id="5" name="直接箭头连接符 4"/>
          <p:cNvCxnSpPr/>
          <p:nvPr/>
        </p:nvCxnSpPr>
        <p:spPr>
          <a:xfrm>
            <a:off x="2441575" y="2512695"/>
            <a:ext cx="426085" cy="474980"/>
          </a:xfrm>
          <a:prstGeom prst="straightConnector1">
            <a:avLst/>
          </a:prstGeom>
          <a:ln>
            <a:solidFill>
              <a:schemeClr val="accent2"/>
            </a:solidFill>
            <a:tailEnd type="arrow"/>
          </a:ln>
        </p:spPr>
        <p:style>
          <a:lnRef idx="2">
            <a:schemeClr val="accent1"/>
          </a:lnRef>
          <a:fillRef idx="0">
            <a:srgbClr val="FFFFFF"/>
          </a:fillRef>
          <a:effectRef idx="0">
            <a:srgbClr val="FFFFFF"/>
          </a:effectRef>
          <a:fontRef idx="minor">
            <a:schemeClr val="tx1"/>
          </a:fontRef>
        </p:style>
      </p:cxn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08685" y="154749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550670" y="1547495"/>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区分三种免疫失调现象</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819" name="image807.jpeg"/>
          <p:cNvPicPr>
            <a:picLocks noChangeAspect="1"/>
          </p:cNvPicPr>
          <p:nvPr/>
        </p:nvPicPr>
        <p:blipFill>
          <a:blip r:embed="rId3"/>
          <a:stretch>
            <a:fillRect/>
          </a:stretch>
        </p:blipFill>
        <p:spPr>
          <a:xfrm>
            <a:off x="2227580" y="3028315"/>
            <a:ext cx="7736205" cy="2117725"/>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683</Words>
  <Application>WPS 演示</Application>
  <PresentationFormat>宽屏</PresentationFormat>
  <Paragraphs>43</Paragraphs>
  <Slides>6</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Arial</vt:lpstr>
      <vt:lpstr>宋体</vt:lpstr>
      <vt:lpstr>Wingdings</vt:lpstr>
      <vt:lpstr>Wingdings</vt:lpstr>
      <vt:lpstr>微软雅黑</vt:lpstr>
      <vt:lpstr>Arial Unicode MS</vt:lpstr>
      <vt:lpstr>Calibri</vt:lpstr>
      <vt:lpstr>黑体</vt:lpstr>
      <vt:lpstr>楷体</vt:lpstr>
      <vt:lpstr>WPS</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161</cp:revision>
  <dcterms:created xsi:type="dcterms:W3CDTF">2019-06-19T02:08:00Z</dcterms:created>
  <dcterms:modified xsi:type="dcterms:W3CDTF">2025-04-14T03:32:09Z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E48615E1E51249B797C54CFC8306488C_11</vt:lpwstr>
  </property>
</Properties>
</file>