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5" userDrawn="1">
          <p15:clr>
            <a:srgbClr val="A4A3A4"/>
          </p15:clr>
        </p15:guide>
        <p15:guide id="2" pos="387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35"/>
        <p:guide pos="387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6.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3875" y="54552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高中生物学</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选择性必修</a:t>
            </a:r>
            <a:r>
              <a:rPr lang="en-US" altLang="zh-CN" sz="2400" b="1">
                <a:solidFill>
                  <a:schemeClr val="bg1"/>
                </a:solidFill>
                <a:latin typeface="黑体" panose="02010609060101010101" charset="-122"/>
                <a:ea typeface="黑体" panose="02010609060101010101" charset="-122"/>
                <a:cs typeface="黑体" panose="02010609060101010101" charset="-122"/>
              </a:rPr>
              <a:t>1 </a:t>
            </a:r>
            <a:r>
              <a:rPr lang="zh-CN" altLang="en-US" sz="2400" b="1">
                <a:solidFill>
                  <a:schemeClr val="bg1"/>
                </a:solidFill>
                <a:latin typeface="黑体" panose="02010609060101010101" charset="-122"/>
                <a:ea typeface="黑体" panose="02010609060101010101" charset="-122"/>
                <a:cs typeface="黑体" panose="02010609060101010101" charset="-122"/>
              </a:rPr>
              <a:t>稳态与调节</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3"/>
          <p:cNvSpPr txBox="1"/>
          <p:nvPr/>
        </p:nvSpPr>
        <p:spPr>
          <a:xfrm>
            <a:off x="4419600" y="1447800"/>
            <a:ext cx="3352800" cy="922020"/>
          </a:xfrm>
          <a:prstGeom prst="rect">
            <a:avLst/>
          </a:prstGeom>
          <a:noFill/>
        </p:spPr>
        <p:txBody>
          <a:bodyPr wrap="square" rtlCol="0">
            <a:spAutoFit/>
          </a:bodyPr>
          <a:p>
            <a:r>
              <a:rPr lang="zh-CN" altLang="en-US" sz="5400" b="1">
                <a:solidFill>
                  <a:srgbClr val="FFFF00"/>
                </a:solidFill>
                <a:effectLst/>
              </a:rPr>
              <a:t>大招攻略</a:t>
            </a:r>
            <a:endParaRPr lang="en-US" altLang="zh-CN" sz="5400" b="1">
              <a:solidFill>
                <a:srgbClr val="FFFF00"/>
              </a:solidFill>
              <a:effectLst/>
            </a:endParaRPr>
          </a:p>
        </p:txBody>
      </p:sp>
      <p:sp>
        <p:nvSpPr>
          <p:cNvPr id="3" name="文本框 2"/>
          <p:cNvSpPr txBox="1"/>
          <p:nvPr/>
        </p:nvSpPr>
        <p:spPr>
          <a:xfrm>
            <a:off x="2136140" y="3044825"/>
            <a:ext cx="8631555" cy="768350"/>
          </a:xfrm>
          <a:prstGeom prst="rect">
            <a:avLst/>
          </a:prstGeom>
          <a:noFill/>
        </p:spPr>
        <p:txBody>
          <a:bodyPr wrap="square" rtlCol="0">
            <a:spAutoFit/>
          </a:bodyPr>
          <a:p>
            <a:r>
              <a:rPr lang="zh-CN" altLang="en-US" sz="4400" b="1">
                <a:solidFill>
                  <a:schemeClr val="bg1"/>
                </a:solidFill>
                <a:effectLst/>
              </a:rPr>
              <a:t>区分交感神经与副交感神经的作用</a:t>
            </a:r>
            <a:endParaRPr lang="zh-CN" altLang="en-US" sz="4400" b="1">
              <a:solidFill>
                <a:schemeClr val="bg1"/>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355725" y="2114550"/>
            <a:ext cx="9622155" cy="922020"/>
          </a:xfrm>
          <a:prstGeom prst="rect">
            <a:avLst/>
          </a:prstGeom>
        </p:spPr>
        <p:txBody>
          <a:bodyPr wrap="square">
            <a:spAutoFit/>
          </a:bodyPr>
          <a:p>
            <a:pPr indent="0" defTabSz="266700" fontAlgn="auto">
              <a:lnSpc>
                <a:spcPct val="150000"/>
              </a:lnSpc>
              <a:spcBef>
                <a:spcPct val="0"/>
              </a:spcBef>
              <a:spcAft>
                <a:spcPct val="0"/>
              </a:spcAft>
            </a:pPr>
            <a:r>
              <a:rPr lang="zh-CN" altLang="en-US">
                <a:latin typeface="+mn-ea"/>
                <a:cs typeface="+mn-ea"/>
              </a:rPr>
              <a:t>交感神经与副交感神经是组成自主神经系统的两部分</a:t>
            </a:r>
            <a:r>
              <a:rPr lang="en-US" altLang="zh-CN">
                <a:latin typeface="+mn-ea"/>
                <a:cs typeface="+mn-ea"/>
              </a:rPr>
              <a:t>,</a:t>
            </a:r>
            <a:r>
              <a:rPr lang="zh-CN" altLang="en-US">
                <a:latin typeface="+mn-ea"/>
                <a:cs typeface="+mn-ea"/>
              </a:rPr>
              <a:t>它们都是支配内脏、血管和腺体的传出神经</a:t>
            </a:r>
            <a:r>
              <a:rPr lang="en-US" altLang="zh-CN">
                <a:latin typeface="+mn-ea"/>
                <a:cs typeface="+mn-ea"/>
              </a:rPr>
              <a:t>,</a:t>
            </a:r>
            <a:r>
              <a:rPr lang="zh-CN" altLang="en-US">
                <a:latin typeface="+mn-ea"/>
                <a:cs typeface="+mn-ea"/>
              </a:rPr>
              <a:t>初学二者作用时易混淆</a:t>
            </a:r>
            <a:r>
              <a:rPr lang="en-US" altLang="zh-CN">
                <a:latin typeface="+mn-ea"/>
                <a:cs typeface="+mn-ea"/>
              </a:rPr>
              <a:t>,</a:t>
            </a:r>
            <a:r>
              <a:rPr lang="zh-CN" altLang="en-US">
                <a:latin typeface="+mn-ea"/>
                <a:cs typeface="+mn-ea"/>
              </a:rPr>
              <a:t>可通过本攻略提供的方法进行理解并准确记忆。</a:t>
            </a:r>
            <a:endParaRPr lang="zh-CN" altLang="en-US">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攻略识别</a:t>
            </a:r>
            <a:endParaRPr lang="en-US" altLang="zh-CN" sz="2000" b="1">
              <a:solidFill>
                <a:schemeClr val="tx1"/>
              </a:solidFill>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870585" y="138557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一</a:t>
            </a:r>
            <a:endParaRPr lang="zh-CN" altLang="en-US" b="1"/>
          </a:p>
        </p:txBody>
      </p:sp>
      <p:sp>
        <p:nvSpPr>
          <p:cNvPr id="11" name="文本框 10"/>
          <p:cNvSpPr txBox="1"/>
          <p:nvPr/>
        </p:nvSpPr>
        <p:spPr>
          <a:xfrm>
            <a:off x="1541780" y="1385570"/>
            <a:ext cx="609600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列表进行作用结果对比</a:t>
            </a:r>
            <a:endParaRPr lang="zh-CN" altLang="en-US" sz="2400" b="1">
              <a:uFillTx/>
              <a:latin typeface="+mn-ea"/>
              <a:sym typeface="+mn-ea"/>
            </a:endParaRPr>
          </a:p>
        </p:txBody>
      </p:sp>
      <p:sp>
        <p:nvSpPr>
          <p:cNvPr id="14" name="文本框 13"/>
          <p:cNvSpPr txBox="1"/>
          <p:nvPr/>
        </p:nvSpPr>
        <p:spPr>
          <a:xfrm>
            <a:off x="1405890" y="4731385"/>
            <a:ext cx="10294620" cy="1099185"/>
          </a:xfrm>
          <a:prstGeom prst="rect">
            <a:avLst/>
          </a:prstGeom>
        </p:spPr>
        <p:txBody>
          <a:bodyPr wrap="square">
            <a:noAutofit/>
          </a:bodyPr>
          <a:p>
            <a:pPr indent="0" defTabSz="266700" fontAlgn="auto">
              <a:lnSpc>
                <a:spcPct val="150000"/>
              </a:lnSpc>
              <a:spcBef>
                <a:spcPct val="0"/>
              </a:spcBef>
              <a:spcAft>
                <a:spcPct val="0"/>
              </a:spcAft>
            </a:pPr>
            <a:r>
              <a:rPr lang="zh-CN" altLang="en-US">
                <a:latin typeface="+mn-ea"/>
                <a:cs typeface="+mn-ea"/>
              </a:rPr>
              <a:t>另外</a:t>
            </a:r>
            <a:r>
              <a:rPr lang="en-US" altLang="zh-CN">
                <a:latin typeface="+mn-ea"/>
                <a:cs typeface="+mn-ea"/>
              </a:rPr>
              <a:t>,</a:t>
            </a:r>
            <a:r>
              <a:rPr lang="zh-CN" altLang="en-US">
                <a:latin typeface="+mn-ea"/>
                <a:cs typeface="+mn-ea"/>
              </a:rPr>
              <a:t>交感神经兴奋可以使血管收缩。</a:t>
            </a:r>
            <a:endParaRPr lang="zh-CN" altLang="en-US">
              <a:latin typeface="+mn-ea"/>
              <a:cs typeface="+mn-ea"/>
            </a:endParaRPr>
          </a:p>
          <a:p>
            <a:pPr indent="0" defTabSz="266700" fontAlgn="auto">
              <a:lnSpc>
                <a:spcPct val="150000"/>
              </a:lnSpc>
              <a:spcBef>
                <a:spcPct val="0"/>
              </a:spcBef>
              <a:spcAft>
                <a:spcPct val="0"/>
              </a:spcAft>
            </a:pPr>
            <a:endParaRPr lang="en-US" altLang="zh-CN" b="1">
              <a:latin typeface="+mn-ea"/>
              <a:cs typeface="+mn-ea"/>
            </a:endParaRPr>
          </a:p>
          <a:p>
            <a:pPr indent="0" defTabSz="266700" fontAlgn="auto">
              <a:lnSpc>
                <a:spcPct val="150000"/>
              </a:lnSpc>
              <a:spcBef>
                <a:spcPct val="0"/>
              </a:spcBef>
              <a:spcAft>
                <a:spcPct val="0"/>
              </a:spcAft>
            </a:pPr>
            <a:endParaRPr lang="en-US" altLang="zh-CN" b="1">
              <a:latin typeface="+mn-ea"/>
              <a:cs typeface="+mn-ea"/>
            </a:endParaRPr>
          </a:p>
          <a:p>
            <a:pPr indent="0" defTabSz="266700" fontAlgn="auto">
              <a:lnSpc>
                <a:spcPct val="150000"/>
              </a:lnSpc>
              <a:spcBef>
                <a:spcPct val="0"/>
              </a:spcBef>
              <a:spcAft>
                <a:spcPct val="0"/>
              </a:spcAft>
            </a:pPr>
            <a:endParaRPr lang="en-US" altLang="zh-CN" b="1">
              <a:latin typeface="+mn-ea"/>
              <a:cs typeface="+mn-ea"/>
            </a:endParaRPr>
          </a:p>
          <a:p>
            <a:pPr indent="0" defTabSz="266700" fontAlgn="auto">
              <a:lnSpc>
                <a:spcPct val="150000"/>
              </a:lnSpc>
              <a:spcBef>
                <a:spcPct val="0"/>
              </a:spcBef>
              <a:spcAft>
                <a:spcPct val="0"/>
              </a:spcAft>
            </a:pP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3" name="图片 2"/>
          <p:cNvPicPr>
            <a:picLocks noChangeAspect="1"/>
          </p:cNvPicPr>
          <p:nvPr/>
        </p:nvPicPr>
        <p:blipFill>
          <a:blip r:embed="rId3"/>
          <a:stretch>
            <a:fillRect/>
          </a:stretch>
        </p:blipFill>
        <p:spPr>
          <a:xfrm>
            <a:off x="1701800" y="2259330"/>
            <a:ext cx="8201660" cy="2332355"/>
          </a:xfrm>
          <a:prstGeom prst="rect">
            <a:avLst/>
          </a:prstGeom>
        </p:spPr>
      </p:pic>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870585" y="138557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二</a:t>
            </a:r>
            <a:endParaRPr lang="zh-CN" altLang="en-US" b="1"/>
          </a:p>
        </p:txBody>
      </p:sp>
      <p:sp>
        <p:nvSpPr>
          <p:cNvPr id="11" name="文本框 10"/>
          <p:cNvSpPr txBox="1"/>
          <p:nvPr/>
        </p:nvSpPr>
        <p:spPr>
          <a:xfrm>
            <a:off x="1541780" y="1385570"/>
            <a:ext cx="741426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根据功能区分</a:t>
            </a:r>
            <a:r>
              <a:rPr lang="en-US" altLang="zh-CN" sz="2400" b="1">
                <a:uFillTx/>
                <a:latin typeface="+mn-ea"/>
                <a:sym typeface="+mn-ea"/>
              </a:rPr>
              <a:t>——</a:t>
            </a:r>
            <a:r>
              <a:rPr lang="zh-CN" altLang="en-US" sz="2400" b="1">
                <a:uFillTx/>
                <a:latin typeface="+mn-ea"/>
                <a:sym typeface="+mn-ea"/>
              </a:rPr>
              <a:t>从交感神经兴奋的结果入手</a:t>
            </a:r>
            <a:endParaRPr lang="zh-CN" altLang="en-US" sz="2400" b="1">
              <a:uFillTx/>
              <a:latin typeface="+mn-ea"/>
              <a:sym typeface="+mn-ea"/>
            </a:endParaRPr>
          </a:p>
        </p:txBody>
      </p:sp>
      <p:sp>
        <p:nvSpPr>
          <p:cNvPr id="14" name="文本框 13"/>
          <p:cNvSpPr txBox="1"/>
          <p:nvPr/>
        </p:nvSpPr>
        <p:spPr>
          <a:xfrm>
            <a:off x="870585" y="2045335"/>
            <a:ext cx="10294620" cy="4154805"/>
          </a:xfrm>
          <a:prstGeom prst="rect">
            <a:avLst/>
          </a:prstGeom>
        </p:spPr>
        <p:txBody>
          <a:bodyPr wrap="square">
            <a:noAutofit/>
          </a:bodyPr>
          <a:p>
            <a:pPr indent="0" defTabSz="266700" fontAlgn="auto">
              <a:lnSpc>
                <a:spcPct val="150000"/>
              </a:lnSpc>
              <a:spcBef>
                <a:spcPct val="0"/>
              </a:spcBef>
              <a:spcAft>
                <a:spcPct val="0"/>
              </a:spcAft>
            </a:pPr>
            <a:r>
              <a:rPr lang="zh-CN" altLang="en-US">
                <a:latin typeface="+mn-ea"/>
                <a:cs typeface="+mn-ea"/>
              </a:rPr>
              <a:t>自主神经系统包括交感神经与副交感神经</a:t>
            </a:r>
            <a:r>
              <a:rPr lang="en-US" altLang="zh-CN">
                <a:latin typeface="+mn-ea"/>
                <a:cs typeface="+mn-ea"/>
              </a:rPr>
              <a:t>,</a:t>
            </a:r>
            <a:r>
              <a:rPr lang="zh-CN" altLang="en-US">
                <a:latin typeface="+mn-ea"/>
                <a:cs typeface="+mn-ea"/>
              </a:rPr>
              <a:t>可先通过口诀</a:t>
            </a:r>
            <a:r>
              <a:rPr lang="en-US" altLang="zh-CN">
                <a:latin typeface="+mn-ea"/>
                <a:cs typeface="+mn-ea"/>
              </a:rPr>
              <a:t>“</a:t>
            </a:r>
            <a:r>
              <a:rPr lang="zh-CN" altLang="en-US">
                <a:latin typeface="+mn-ea"/>
                <a:cs typeface="+mn-ea"/>
              </a:rPr>
              <a:t>瞳扩支张心跳快</a:t>
            </a:r>
            <a:r>
              <a:rPr lang="en-US" altLang="zh-CN">
                <a:latin typeface="+mn-ea"/>
                <a:cs typeface="+mn-ea"/>
              </a:rPr>
              <a:t>,</a:t>
            </a:r>
            <a:r>
              <a:rPr lang="zh-CN" altLang="en-US">
                <a:latin typeface="+mn-ea"/>
                <a:cs typeface="+mn-ea"/>
              </a:rPr>
              <a:t>血管收缩抑胃肠</a:t>
            </a:r>
            <a:r>
              <a:rPr lang="en-US" altLang="zh-CN">
                <a:latin typeface="+mn-ea"/>
                <a:cs typeface="+mn-ea"/>
              </a:rPr>
              <a:t>”</a:t>
            </a:r>
            <a:r>
              <a:rPr lang="zh-CN" altLang="en-US">
                <a:latin typeface="+mn-ea"/>
                <a:cs typeface="+mn-ea"/>
              </a:rPr>
              <a:t>记住交感神经的功能</a:t>
            </a:r>
            <a:r>
              <a:rPr lang="en-US" altLang="zh-CN">
                <a:latin typeface="+mn-ea"/>
                <a:cs typeface="+mn-ea"/>
              </a:rPr>
              <a:t>,</a:t>
            </a:r>
            <a:r>
              <a:rPr lang="zh-CN" altLang="en-US">
                <a:latin typeface="+mn-ea"/>
                <a:cs typeface="+mn-ea"/>
              </a:rPr>
              <a:t>再通过交感神经与副交感神经对同一器官的作用通常是相反的来记忆副交感神经的功能。交感神经兴奋对瞳孔、支气管和心跳的作用是加强、放大性质的</a:t>
            </a:r>
            <a:r>
              <a:rPr lang="en-US" altLang="zh-CN">
                <a:latin typeface="+mn-ea"/>
                <a:cs typeface="+mn-ea"/>
              </a:rPr>
              <a:t>,</a:t>
            </a:r>
            <a:r>
              <a:rPr lang="zh-CN" altLang="en-US">
                <a:latin typeface="+mn-ea"/>
                <a:cs typeface="+mn-ea"/>
              </a:rPr>
              <a:t>而对血管和胃肠蠕动的作用是收缩性质的。</a:t>
            </a:r>
            <a:endParaRPr lang="zh-CN" altLang="en-US">
              <a:latin typeface="+mn-ea"/>
              <a:cs typeface="+mn-ea"/>
            </a:endParaRPr>
          </a:p>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【拓展】交感神经和副交感神经对同一器官的作用有时也会相同,比如交感神经和副交感神经都可以促进唾液腺的分泌,不同之处在于交感神经促进少量黏稠唾液的分泌,副交感神经引起大量稀薄唾液的分泌。</a:t>
            </a:r>
            <a:endParaRPr lang="zh-CN" altLang="en-US" sz="1600">
              <a:solidFill>
                <a:srgbClr val="00A0AF"/>
              </a:solidFill>
              <a:latin typeface="楷体" panose="02010609060101010101" charset="-122"/>
              <a:ea typeface="楷体" panose="02010609060101010101" charset="-122"/>
              <a:cs typeface="楷体" panose="02010609060101010101" charset="-122"/>
            </a:endParaRPr>
          </a:p>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【知识联动】交感神经的作用　　</a:t>
            </a:r>
            <a:endParaRPr lang="zh-CN" altLang="en-US" sz="1600">
              <a:solidFill>
                <a:srgbClr val="00A0AF"/>
              </a:solidFill>
              <a:latin typeface="楷体" panose="02010609060101010101" charset="-122"/>
              <a:ea typeface="楷体" panose="02010609060101010101" charset="-122"/>
              <a:cs typeface="楷体" panose="02010609060101010101" charset="-122"/>
            </a:endParaRPr>
          </a:p>
          <a:p>
            <a:pPr indent="0" defTabSz="266700" fontAlgn="auto">
              <a:lnSpc>
                <a:spcPct val="150000"/>
              </a:lnSpc>
              <a:spcBef>
                <a:spcPct val="0"/>
              </a:spcBef>
              <a:spcAft>
                <a:spcPct val="0"/>
              </a:spcAft>
            </a:pPr>
            <a:r>
              <a:rPr lang="zh-CN" altLang="en-US" sz="1600">
                <a:solidFill>
                  <a:srgbClr val="00A0AF"/>
                </a:solidFill>
                <a:latin typeface="楷体" panose="02010609060101010101" charset="-122"/>
                <a:ea typeface="楷体" panose="02010609060101010101" charset="-122"/>
                <a:cs typeface="楷体" panose="02010609060101010101" charset="-122"/>
              </a:rPr>
              <a:t>在本模块后面的学习中</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也会学到交感神经的作用</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例如脊髓对膀胱扩大和缩小的控制由自主神经系统支配</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排尿时</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机体主要通过副交感神经控制膀胱逼尿肌收缩和尿道括约肌松弛</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交感神经兴奋性增强时也会支配肾上腺髓质的分泌活动</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使肾上腺髓质分泌肾上腺素增加。</a:t>
            </a:r>
            <a:endParaRPr lang="zh-CN" altLang="en-US" sz="1600">
              <a:solidFill>
                <a:srgbClr val="00A0AF"/>
              </a:solidFill>
              <a:latin typeface="楷体" panose="02010609060101010101" charset="-122"/>
              <a:ea typeface="楷体" panose="02010609060101010101" charset="-122"/>
              <a:cs typeface="楷体" panose="02010609060101010101" charset="-122"/>
            </a:endParaRPr>
          </a:p>
          <a:p>
            <a:pPr indent="0" defTabSz="266700" fontAlgn="auto">
              <a:lnSpc>
                <a:spcPct val="150000"/>
              </a:lnSpc>
              <a:spcBef>
                <a:spcPct val="0"/>
              </a:spcBef>
              <a:spcAft>
                <a:spcPct val="0"/>
              </a:spcAft>
            </a:pPr>
            <a:endParaRPr lang="en-US" altLang="zh-CN" b="1">
              <a:latin typeface="+mn-ea"/>
              <a:cs typeface="+mn-ea"/>
            </a:endParaRPr>
          </a:p>
          <a:p>
            <a:pPr indent="0" defTabSz="266700" fontAlgn="auto">
              <a:lnSpc>
                <a:spcPct val="150000"/>
              </a:lnSpc>
              <a:spcBef>
                <a:spcPct val="0"/>
              </a:spcBef>
              <a:spcAft>
                <a:spcPct val="0"/>
              </a:spcAft>
            </a:pP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4" name="文本框 13"/>
          <p:cNvSpPr txBox="1"/>
          <p:nvPr/>
        </p:nvSpPr>
        <p:spPr>
          <a:xfrm>
            <a:off x="1278890" y="2153920"/>
            <a:ext cx="9744075" cy="4007485"/>
          </a:xfrm>
          <a:prstGeom prst="rect">
            <a:avLst/>
          </a:prstGeom>
        </p:spPr>
        <p:txBody>
          <a:bodyPr wrap="square">
            <a:noAutofit/>
          </a:bodyPr>
          <a:p>
            <a:pPr marL="0" algn="l" defTabSz="266700">
              <a:lnSpc>
                <a:spcPct val="150000"/>
              </a:lnSpc>
              <a:buClrTx/>
              <a:buSzTx/>
              <a:buNone/>
            </a:pPr>
            <a:r>
              <a:rPr lang="zh-CN" altLang="en-US">
                <a:latin typeface="+mn-ea"/>
                <a:cs typeface="+mn-ea"/>
              </a:rPr>
              <a:t>短跑运动员在奥运会中夺得金牌后</a:t>
            </a:r>
            <a:r>
              <a:rPr lang="en-US" altLang="zh-CN">
                <a:latin typeface="+mn-ea"/>
                <a:cs typeface="+mn-ea"/>
              </a:rPr>
              <a:t>,</a:t>
            </a:r>
            <a:r>
              <a:rPr lang="zh-CN" altLang="en-US">
                <a:latin typeface="+mn-ea"/>
                <a:cs typeface="+mn-ea"/>
              </a:rPr>
              <a:t>怀着激动而又兴奋的心情站上了领奖台。对于该名运动员</a:t>
            </a:r>
            <a:r>
              <a:rPr lang="en-US" altLang="zh-CN">
                <a:latin typeface="+mn-ea"/>
                <a:cs typeface="+mn-ea"/>
              </a:rPr>
              <a:t>,</a:t>
            </a:r>
            <a:r>
              <a:rPr lang="zh-CN" altLang="en-US">
                <a:latin typeface="+mn-ea"/>
                <a:cs typeface="+mn-ea"/>
              </a:rPr>
              <a:t>下列叙述正确的是</a:t>
            </a:r>
            <a:r>
              <a:rPr lang="en-US" altLang="zh-CN">
                <a:latin typeface="+mn-ea"/>
                <a:cs typeface="+mn-ea"/>
              </a:rPr>
              <a:t>	(</a:t>
            </a:r>
            <a:r>
              <a:rPr lang="zh-CN" altLang="en-US">
                <a:latin typeface="+mn-ea"/>
                <a:cs typeface="+mn-ea"/>
              </a:rPr>
              <a:t>　　</a:t>
            </a:r>
            <a:r>
              <a:rPr lang="en-US" altLang="zh-CN">
                <a:latin typeface="+mn-ea"/>
                <a:cs typeface="+mn-ea"/>
              </a:rPr>
              <a:t>)</a:t>
            </a:r>
            <a:endParaRPr lang="en-US" altLang="zh-CN">
              <a:latin typeface="+mn-ea"/>
              <a:cs typeface="+mn-ea"/>
            </a:endParaRPr>
          </a:p>
          <a:p>
            <a:pPr marL="0" algn="l" defTabSz="266700">
              <a:lnSpc>
                <a:spcPct val="150000"/>
              </a:lnSpc>
              <a:buClrTx/>
              <a:buSzTx/>
              <a:buNone/>
            </a:pPr>
            <a:endParaRPr lang="en-US" altLang="zh-CN">
              <a:latin typeface="+mn-ea"/>
              <a:cs typeface="+mn-ea"/>
            </a:endParaRPr>
          </a:p>
          <a:p>
            <a:pPr marL="0" algn="l" defTabSz="266700">
              <a:lnSpc>
                <a:spcPct val="150000"/>
              </a:lnSpc>
              <a:buClrTx/>
              <a:buSzTx/>
              <a:buNone/>
            </a:pPr>
            <a:r>
              <a:rPr lang="en-US" altLang="zh-CN">
                <a:latin typeface="+mn-ea"/>
                <a:cs typeface="+mn-ea"/>
              </a:rPr>
              <a:t>A.</a:t>
            </a:r>
            <a:r>
              <a:rPr lang="zh-CN" altLang="en-US">
                <a:latin typeface="+mn-ea"/>
                <a:cs typeface="+mn-ea"/>
              </a:rPr>
              <a:t>领奖过后</a:t>
            </a:r>
            <a:r>
              <a:rPr lang="en-US" altLang="zh-CN">
                <a:latin typeface="+mn-ea"/>
                <a:cs typeface="+mn-ea"/>
              </a:rPr>
              <a:t>,</a:t>
            </a:r>
            <a:r>
              <a:rPr lang="zh-CN" altLang="en-US">
                <a:latin typeface="+mn-ea"/>
                <a:cs typeface="+mn-ea"/>
              </a:rPr>
              <a:t>运动员恢复平静</a:t>
            </a:r>
            <a:r>
              <a:rPr lang="en-US" altLang="zh-CN">
                <a:latin typeface="+mn-ea"/>
                <a:cs typeface="+mn-ea"/>
              </a:rPr>
              <a:t>,</a:t>
            </a:r>
            <a:r>
              <a:rPr lang="zh-CN" altLang="en-US">
                <a:latin typeface="+mn-ea"/>
                <a:cs typeface="+mn-ea"/>
              </a:rPr>
              <a:t>此时交感神经活动占据优势</a:t>
            </a:r>
            <a:endParaRPr lang="zh-CN" altLang="en-US">
              <a:latin typeface="+mn-ea"/>
              <a:cs typeface="+mn-ea"/>
            </a:endParaRPr>
          </a:p>
          <a:p>
            <a:pPr marL="0" algn="l" defTabSz="266700">
              <a:lnSpc>
                <a:spcPct val="150000"/>
              </a:lnSpc>
              <a:buClrTx/>
              <a:buSzTx/>
              <a:buNone/>
            </a:pPr>
            <a:r>
              <a:rPr lang="en-US" altLang="zh-CN">
                <a:latin typeface="+mn-ea"/>
                <a:cs typeface="+mn-ea"/>
              </a:rPr>
              <a:t>B.</a:t>
            </a:r>
            <a:r>
              <a:rPr lang="zh-CN" altLang="en-US">
                <a:latin typeface="+mn-ea"/>
                <a:cs typeface="+mn-ea"/>
              </a:rPr>
              <a:t>短跑冲刺过程中</a:t>
            </a:r>
            <a:r>
              <a:rPr lang="en-US" altLang="zh-CN">
                <a:latin typeface="+mn-ea"/>
                <a:cs typeface="+mn-ea"/>
              </a:rPr>
              <a:t>,</a:t>
            </a:r>
            <a:r>
              <a:rPr lang="zh-CN" altLang="en-US">
                <a:latin typeface="+mn-ea"/>
                <a:cs typeface="+mn-ea"/>
              </a:rPr>
              <a:t>运动员的副交感神经兴奋</a:t>
            </a:r>
            <a:r>
              <a:rPr lang="en-US" altLang="zh-CN">
                <a:latin typeface="+mn-ea"/>
                <a:cs typeface="+mn-ea"/>
              </a:rPr>
              <a:t>,</a:t>
            </a:r>
            <a:r>
              <a:rPr lang="zh-CN" altLang="en-US">
                <a:latin typeface="+mn-ea"/>
                <a:cs typeface="+mn-ea"/>
              </a:rPr>
              <a:t>胃肠活动减弱</a:t>
            </a:r>
            <a:endParaRPr lang="zh-CN" altLang="en-US">
              <a:latin typeface="+mn-ea"/>
              <a:cs typeface="+mn-ea"/>
            </a:endParaRPr>
          </a:p>
          <a:p>
            <a:pPr marL="0" algn="l" defTabSz="266700">
              <a:lnSpc>
                <a:spcPct val="150000"/>
              </a:lnSpc>
              <a:buClrTx/>
              <a:buSzTx/>
              <a:buNone/>
            </a:pPr>
            <a:r>
              <a:rPr lang="en-US" altLang="zh-CN">
                <a:latin typeface="+mn-ea"/>
                <a:cs typeface="+mn-ea"/>
              </a:rPr>
              <a:t>C.</a:t>
            </a:r>
            <a:r>
              <a:rPr lang="zh-CN" altLang="en-US">
                <a:latin typeface="+mn-ea"/>
                <a:cs typeface="+mn-ea"/>
              </a:rPr>
              <a:t>该运动员体内的副交感神经和交感神经是控制内脏器官的传入神经</a:t>
            </a:r>
            <a:endParaRPr lang="zh-CN" altLang="en-US">
              <a:latin typeface="+mn-ea"/>
              <a:cs typeface="+mn-ea"/>
            </a:endParaRPr>
          </a:p>
          <a:p>
            <a:pPr marL="0" algn="l" defTabSz="266700">
              <a:lnSpc>
                <a:spcPct val="150000"/>
              </a:lnSpc>
              <a:buClrTx/>
              <a:buSzTx/>
              <a:buNone/>
            </a:pPr>
            <a:r>
              <a:rPr lang="en-US" altLang="zh-CN">
                <a:latin typeface="+mn-ea"/>
                <a:cs typeface="+mn-ea"/>
              </a:rPr>
              <a:t>D.</a:t>
            </a:r>
            <a:r>
              <a:rPr lang="zh-CN" altLang="en-US">
                <a:latin typeface="+mn-ea"/>
                <a:cs typeface="+mn-ea"/>
              </a:rPr>
              <a:t>该运动员跑步过程中</a:t>
            </a:r>
            <a:r>
              <a:rPr lang="en-US" altLang="zh-CN">
                <a:latin typeface="+mn-ea"/>
                <a:cs typeface="+mn-ea"/>
              </a:rPr>
              <a:t>,</a:t>
            </a:r>
            <a:r>
              <a:rPr lang="zh-CN" altLang="en-US">
                <a:latin typeface="+mn-ea"/>
                <a:cs typeface="+mn-ea"/>
              </a:rPr>
              <a:t>需要加快呼吸</a:t>
            </a:r>
            <a:r>
              <a:rPr lang="en-US" altLang="zh-CN">
                <a:latin typeface="+mn-ea"/>
                <a:cs typeface="+mn-ea"/>
              </a:rPr>
              <a:t>,</a:t>
            </a:r>
            <a:r>
              <a:rPr lang="zh-CN" altLang="en-US">
                <a:latin typeface="+mn-ea"/>
                <a:cs typeface="+mn-ea"/>
              </a:rPr>
              <a:t>交感神经活动占优势</a:t>
            </a:r>
            <a:r>
              <a:rPr lang="en-US" altLang="zh-CN">
                <a:latin typeface="+mn-ea"/>
                <a:cs typeface="+mn-ea"/>
              </a:rPr>
              <a:t>,</a:t>
            </a:r>
            <a:r>
              <a:rPr lang="zh-CN" altLang="en-US">
                <a:latin typeface="+mn-ea"/>
                <a:cs typeface="+mn-ea"/>
              </a:rPr>
              <a:t>支气管扩张</a:t>
            </a:r>
            <a:endParaRPr lang="zh-CN" altLang="en-US">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4" name="圆角矩形 3"/>
          <p:cNvSpPr/>
          <p:nvPr/>
        </p:nvSpPr>
        <p:spPr>
          <a:xfrm>
            <a:off x="945515" y="1466215"/>
            <a:ext cx="921385" cy="387985"/>
          </a:xfrm>
          <a:prstGeom prst="roundRect">
            <a:avLst>
              <a:gd name="adj" fmla="val 50000"/>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b="1"/>
              <a:t>示例</a:t>
            </a:r>
            <a:endParaRPr lang="en-US" altLang="zh-CN" b="1"/>
          </a:p>
        </p:txBody>
      </p:sp>
      <p:sp>
        <p:nvSpPr>
          <p:cNvPr id="9" name="文本框 8"/>
          <p:cNvSpPr txBox="1"/>
          <p:nvPr/>
        </p:nvSpPr>
        <p:spPr>
          <a:xfrm>
            <a:off x="3367405" y="2739390"/>
            <a:ext cx="391160" cy="368300"/>
          </a:xfrm>
          <a:prstGeom prst="rect">
            <a:avLst/>
          </a:prstGeom>
          <a:noFill/>
        </p:spPr>
        <p:txBody>
          <a:bodyPr wrap="square" rtlCol="0">
            <a:spAutoFit/>
          </a:bodyPr>
          <a:p>
            <a:r>
              <a:rPr lang="en-US" altLang="zh-CN">
                <a:solidFill>
                  <a:srgbClr val="FF0000"/>
                </a:solidFill>
              </a:rPr>
              <a:t>D</a:t>
            </a:r>
            <a:endParaRPr lang="en-US" altLang="zh-CN">
              <a:solidFill>
                <a:srgbClr val="FF0000"/>
              </a:solidFill>
            </a:endParaRPr>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a:t>
            </a:r>
            <a:r>
              <a:rPr lang="zh-CN" altLang="en-US" sz="2000" b="1">
                <a:solidFill>
                  <a:schemeClr val="tx1"/>
                </a:solidFill>
              </a:rPr>
              <a:t>应用</a:t>
            </a:r>
            <a:endParaRPr lang="zh-CN" altLang="en-US" sz="2000" b="1">
              <a:solidFill>
                <a:schemeClr val="tx1"/>
              </a:solidFill>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723</Words>
  <Application>WPS 演示</Application>
  <PresentationFormat>宽屏</PresentationFormat>
  <Paragraphs>51</Paragraphs>
  <Slides>6</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vt:i4>
      </vt:variant>
    </vt:vector>
  </HeadingPairs>
  <TitlesOfParts>
    <vt:vector size="16" baseType="lpstr">
      <vt:lpstr>Arial</vt:lpstr>
      <vt:lpstr>宋体</vt:lpstr>
      <vt:lpstr>Wingdings</vt:lpstr>
      <vt:lpstr>Wingdings</vt:lpstr>
      <vt:lpstr>微软雅黑</vt:lpstr>
      <vt:lpstr>Arial Unicode MS</vt:lpstr>
      <vt:lpstr>Calibri</vt:lpstr>
      <vt:lpstr>黑体</vt:lpstr>
      <vt:lpstr>楷体</vt:lpstr>
      <vt:lpstr>WPS</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160</cp:revision>
  <dcterms:created xsi:type="dcterms:W3CDTF">2019-06-19T02:08:00Z</dcterms:created>
  <dcterms:modified xsi:type="dcterms:W3CDTF">2025-04-09T07:25:04Z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0256C41380CF403983E5DEAF45044C79_11</vt:lpwstr>
  </property>
</Properties>
</file>