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1" r:id="rId6"/>
    <p:sldId id="263" r:id="rId7"/>
    <p:sldId id="264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image" Target="../media/image6.tiff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7.xml"/><Relationship Id="rId4" Type="http://schemas.openxmlformats.org/officeDocument/2006/relationships/image" Target="../media/image8.tiff"/><Relationship Id="rId3" Type="http://schemas.openxmlformats.org/officeDocument/2006/relationships/image" Target="../media/image7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8.xml"/><Relationship Id="rId4" Type="http://schemas.openxmlformats.org/officeDocument/2006/relationships/image" Target="../media/image10.tiff"/><Relationship Id="rId3" Type="http://schemas.openxmlformats.org/officeDocument/2006/relationships/image" Target="../media/image9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image" Target="../media/image11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8910" y="2974975"/>
            <a:ext cx="98799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电表两电极的放置方式与测量结果分析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96695" y="2564765"/>
            <a:ext cx="9122410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在探究兴奋在神经纤维上传导的实验中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常会用到电表作为辅助器材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电表的电极放置位置会影响测得的膜电位曲线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也会影响指针偏转情况。本攻略将讲解在探究兴奋传导的实验中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电极的不同放置方式的测量结果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10490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1798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两电极分别位于细胞膜两侧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9430" y="1589405"/>
            <a:ext cx="11255375" cy="177292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将电表电极分别放置于细胞膜两侧的相同位置或不同位置,均可测得静息电位,在兴奋时测得动作电位,不同之处在于电表指针的偏转情况及代表的含义。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9430" y="2447925"/>
            <a:ext cx="11455400" cy="389445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+mn-ea"/>
                <a:cs typeface="+mn-ea"/>
              </a:rPr>
              <a:t>1.电极置于细胞膜两侧相同位置</a:t>
            </a:r>
            <a:r>
              <a:rPr lang="en-US" altLang="zh-CN" sz="1800" b="1">
                <a:latin typeface="+mn-ea"/>
                <a:cs typeface="+mn-ea"/>
              </a:rPr>
              <a:t>                               </a:t>
            </a:r>
            <a:endParaRPr lang="zh-CN" altLang="en-US" sz="18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将电表电极分别放置于细胞膜两侧的相同位置(如图1所示),对于一次完整的兴奋过程,这种方式测出的电位变化曲线如图甲所示。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+mn-ea"/>
                <a:cs typeface="+mn-ea"/>
              </a:rPr>
              <a:t>                                                  </a:t>
            </a:r>
            <a:r>
              <a:rPr lang="zh-CN" altLang="en-US" sz="1800">
                <a:latin typeface="+mn-ea"/>
                <a:cs typeface="+mn-ea"/>
              </a:rPr>
              <a:t>甲</a:t>
            </a:r>
            <a:r>
              <a:rPr lang="en-US" altLang="zh-CN" sz="1800">
                <a:latin typeface="+mn-ea"/>
                <a:cs typeface="+mn-ea"/>
              </a:rPr>
              <a:t>                                                            </a:t>
            </a:r>
            <a:r>
              <a:rPr lang="zh-CN" altLang="en-US" sz="1800">
                <a:latin typeface="+mn-ea"/>
                <a:cs typeface="+mn-ea"/>
              </a:rPr>
              <a:t>图</a:t>
            </a:r>
            <a:r>
              <a:rPr lang="en-US" altLang="zh-CN" sz="1800">
                <a:latin typeface="+mn-ea"/>
                <a:cs typeface="+mn-ea"/>
              </a:rPr>
              <a:t>1                                                   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361" name="image34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205" y="3429000"/>
            <a:ext cx="2449830" cy="2371090"/>
          </a:xfrm>
          <a:prstGeom prst="rect">
            <a:avLst/>
          </a:prstGeom>
        </p:spPr>
      </p:pic>
      <p:pic>
        <p:nvPicPr>
          <p:cNvPr id="362" name="image35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3010" y="3388995"/>
            <a:ext cx="4325620" cy="216281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10490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1798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两电极分别位于细胞膜两侧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7225" y="1589405"/>
            <a:ext cx="11148695" cy="270827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电极置于细胞膜两侧不同位置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将电表电极分别放置于细胞膜两侧的不同位置</a:t>
            </a:r>
            <a:r>
              <a:rPr lang="en-US" altLang="zh-CN">
                <a:latin typeface="+mn-ea"/>
                <a:cs typeface="+mn-ea"/>
              </a:rPr>
              <a:t>(</a:t>
            </a:r>
            <a:r>
              <a:rPr lang="zh-CN" altLang="en-US">
                <a:latin typeface="+mn-ea"/>
                <a:cs typeface="+mn-ea"/>
              </a:rPr>
              <a:t>如图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所示</a:t>
            </a:r>
            <a:r>
              <a:rPr lang="en-US" altLang="zh-CN">
                <a:latin typeface="+mn-ea"/>
                <a:cs typeface="+mn-ea"/>
              </a:rPr>
              <a:t>),</a:t>
            </a:r>
            <a:r>
              <a:rPr lang="zh-CN" altLang="en-US">
                <a:latin typeface="+mn-ea"/>
                <a:cs typeface="+mn-ea"/>
              </a:rPr>
              <a:t>对于一次完整的兴奋过程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测得的膜电位如图乙所示。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                                                                                                                                            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                                                                                                                                            </a:t>
            </a:r>
            <a:r>
              <a:rPr lang="zh-CN" altLang="en-US">
                <a:latin typeface="+mn-ea"/>
                <a:cs typeface="+mn-ea"/>
              </a:rPr>
              <a:t>图</a:t>
            </a:r>
            <a:r>
              <a:rPr lang="en-US" altLang="zh-CN">
                <a:latin typeface="+mn-ea"/>
                <a:cs typeface="+mn-ea"/>
              </a:rPr>
              <a:t>2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                                                                                                                                             </a:t>
            </a:r>
            <a:r>
              <a:rPr lang="zh-CN" altLang="en-US">
                <a:latin typeface="+mn-ea"/>
                <a:cs typeface="+mn-ea"/>
              </a:rPr>
              <a:t>图乙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6440" y="2557780"/>
            <a:ext cx="7259955" cy="363029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+mn-ea"/>
                <a:cs typeface="+mn-ea"/>
              </a:rPr>
              <a:t>(1)</a:t>
            </a:r>
            <a:r>
              <a:rPr lang="zh-CN" altLang="en-US" sz="1800">
                <a:latin typeface="+mn-ea"/>
                <a:cs typeface="+mn-ea"/>
              </a:rPr>
              <a:t>兴奋到达红色电极处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刺激图</a:t>
            </a:r>
            <a:r>
              <a:rPr lang="en-US" altLang="zh-CN" sz="1800">
                <a:latin typeface="+mn-ea"/>
                <a:cs typeface="+mn-ea"/>
              </a:rPr>
              <a:t>2</a:t>
            </a:r>
            <a:r>
              <a:rPr lang="zh-CN" altLang="en-US" sz="1800">
                <a:latin typeface="+mn-ea"/>
                <a:cs typeface="+mn-ea"/>
              </a:rPr>
              <a:t>中红色电极的左侧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兴奋最先到达红色电极处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膜电位变化是图乙中</a:t>
            </a:r>
            <a:r>
              <a:rPr lang="en-US" altLang="zh-CN" sz="1800">
                <a:latin typeface="+mn-ea"/>
                <a:cs typeface="+mn-ea"/>
              </a:rPr>
              <a:t>ac</a:t>
            </a:r>
            <a:r>
              <a:rPr lang="zh-CN" altLang="en-US" sz="1800">
                <a:latin typeface="+mn-ea"/>
                <a:cs typeface="+mn-ea"/>
              </a:rPr>
              <a:t>段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此时电表指针发生第</a:t>
            </a:r>
            <a:r>
              <a:rPr lang="en-US" altLang="zh-CN" sz="1800">
                <a:latin typeface="+mn-ea"/>
                <a:cs typeface="+mn-ea"/>
              </a:rPr>
              <a:t>1</a:t>
            </a:r>
            <a:r>
              <a:rPr lang="zh-CN" altLang="en-US" sz="1800">
                <a:latin typeface="+mn-ea"/>
                <a:cs typeface="+mn-ea"/>
              </a:rPr>
              <a:t>次偏转。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+mn-ea"/>
                <a:cs typeface="+mn-ea"/>
              </a:rPr>
              <a:t>(2)</a:t>
            </a:r>
            <a:r>
              <a:rPr lang="zh-CN" altLang="en-US" sz="1800">
                <a:latin typeface="+mn-ea"/>
                <a:cs typeface="+mn-ea"/>
              </a:rPr>
              <a:t>兴奋到达绿色电极处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兴奋到达绿色电极所在位置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膜电位变化是图乙中的</a:t>
            </a:r>
            <a:r>
              <a:rPr lang="en-US" altLang="zh-CN" sz="1800">
                <a:latin typeface="+mn-ea"/>
                <a:cs typeface="+mn-ea"/>
              </a:rPr>
              <a:t>df</a:t>
            </a:r>
            <a:r>
              <a:rPr lang="zh-CN" altLang="en-US" sz="1800">
                <a:latin typeface="+mn-ea"/>
                <a:cs typeface="+mn-ea"/>
              </a:rPr>
              <a:t>段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此时电表指针发生第</a:t>
            </a:r>
            <a:r>
              <a:rPr lang="en-US" altLang="zh-CN" sz="1800">
                <a:latin typeface="+mn-ea"/>
                <a:cs typeface="+mn-ea"/>
              </a:rPr>
              <a:t>2</a:t>
            </a:r>
            <a:r>
              <a:rPr lang="zh-CN" altLang="en-US" sz="1800">
                <a:latin typeface="+mn-ea"/>
                <a:cs typeface="+mn-ea"/>
              </a:rPr>
              <a:t>次偏转。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【技巧】由图乙可看出,如果膜电位曲线图呈现出两个峰值,说明电极放在了细胞膜两侧的不同位置,测得一先一后两个动作电位。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+mn-ea"/>
                <a:cs typeface="+mn-ea"/>
              </a:rPr>
              <a:t>                                                                                                                                                                 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363" name="image35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7785" y="2578100"/>
            <a:ext cx="2630805" cy="1491615"/>
          </a:xfrm>
          <a:prstGeom prst="rect">
            <a:avLst/>
          </a:prstGeom>
        </p:spPr>
      </p:pic>
      <p:pic>
        <p:nvPicPr>
          <p:cNvPr id="364" name="image35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5105" y="4572635"/>
            <a:ext cx="2483485" cy="16154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56590" y="110490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91895" y="11798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两电极均位于细胞膜外或细胞膜内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7225" y="1589405"/>
            <a:ext cx="11148695" cy="270827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若将电表两电极均放置在细胞膜外或细胞膜内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则测得的是动作电位的传导过程。电极均放在细胞膜外如图</a:t>
            </a:r>
            <a:r>
              <a:rPr lang="en-US" altLang="zh-CN">
                <a:latin typeface="+mn-ea"/>
                <a:cs typeface="+mn-ea"/>
              </a:rPr>
              <a:t>3</a:t>
            </a:r>
            <a:r>
              <a:rPr lang="zh-CN" altLang="en-US">
                <a:latin typeface="+mn-ea"/>
                <a:cs typeface="+mn-ea"/>
              </a:rPr>
              <a:t>所示。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                                                                                                                                            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                                                                                                                                            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                                                                                                                                             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0" y="4297680"/>
            <a:ext cx="10894695" cy="237807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+mn-ea"/>
                <a:cs typeface="+mn-ea"/>
              </a:rPr>
              <a:t>                                      </a:t>
            </a:r>
            <a:r>
              <a:rPr lang="zh-CN" altLang="en-US" sz="1800">
                <a:latin typeface="+mn-ea"/>
                <a:cs typeface="+mn-ea"/>
              </a:rPr>
              <a:t>图</a:t>
            </a:r>
            <a:r>
              <a:rPr lang="en-US" altLang="zh-CN" sz="1800">
                <a:latin typeface="+mn-ea"/>
                <a:cs typeface="+mn-ea"/>
              </a:rPr>
              <a:t>3                                                                      </a:t>
            </a:r>
            <a:r>
              <a:rPr lang="zh-CN" altLang="en-US" sz="1800">
                <a:latin typeface="+mn-ea"/>
                <a:cs typeface="+mn-ea"/>
              </a:rPr>
              <a:t>丙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+mn-ea"/>
                <a:cs typeface="+mn-ea"/>
              </a:rPr>
              <a:t>兴奋传至红色电极处时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红色电极处电位变为内正外负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绿色电极处仍为内负外正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膜外电流方向</a:t>
            </a:r>
            <a:r>
              <a:rPr lang="en-US" altLang="zh-CN" sz="1800">
                <a:latin typeface="+mn-ea"/>
                <a:cs typeface="+mn-ea"/>
              </a:rPr>
              <a:t>B</a:t>
            </a:r>
            <a:r>
              <a:rPr lang="en-US" altLang="en-US" sz="1800">
                <a:latin typeface="+mn-ea"/>
                <a:cs typeface="+mn-ea"/>
              </a:rPr>
              <a:t>→</a:t>
            </a:r>
            <a:r>
              <a:rPr lang="en-US" altLang="zh-CN" sz="1800">
                <a:latin typeface="+mn-ea"/>
                <a:cs typeface="+mn-ea"/>
              </a:rPr>
              <a:t>A;</a:t>
            </a:r>
            <a:r>
              <a:rPr lang="zh-CN" altLang="en-US" sz="1800">
                <a:latin typeface="+mn-ea"/>
                <a:cs typeface="+mn-ea"/>
              </a:rPr>
              <a:t>兴奋传至绿色电极处时</a:t>
            </a:r>
            <a:r>
              <a:rPr lang="en-US" altLang="zh-CN" sz="1800">
                <a:latin typeface="+mn-ea"/>
                <a:cs typeface="+mn-ea"/>
              </a:rPr>
              <a:t>,</a:t>
            </a:r>
            <a:r>
              <a:rPr lang="zh-CN" altLang="en-US" sz="1800">
                <a:latin typeface="+mn-ea"/>
                <a:cs typeface="+mn-ea"/>
              </a:rPr>
              <a:t>膜外电流方向为</a:t>
            </a:r>
            <a:r>
              <a:rPr lang="en-US" altLang="zh-CN" sz="1800">
                <a:latin typeface="+mn-ea"/>
                <a:cs typeface="+mn-ea"/>
              </a:rPr>
              <a:t>A</a:t>
            </a:r>
            <a:r>
              <a:rPr lang="en-US" altLang="en-US" sz="1800">
                <a:latin typeface="+mn-ea"/>
                <a:cs typeface="+mn-ea"/>
              </a:rPr>
              <a:t>→</a:t>
            </a:r>
            <a:r>
              <a:rPr lang="en-US" altLang="zh-CN" sz="1800">
                <a:latin typeface="+mn-ea"/>
                <a:cs typeface="+mn-ea"/>
              </a:rPr>
              <a:t>B</a:t>
            </a:r>
            <a:r>
              <a:rPr lang="zh-CN" altLang="en-US" sz="1800">
                <a:latin typeface="+mn-ea"/>
                <a:cs typeface="+mn-ea"/>
              </a:rPr>
              <a:t>。从</a:t>
            </a:r>
            <a:r>
              <a:rPr lang="en-US" altLang="zh-CN" sz="1800">
                <a:latin typeface="+mn-ea"/>
                <a:cs typeface="+mn-ea"/>
              </a:rPr>
              <a:t>A</a:t>
            </a:r>
            <a:r>
              <a:rPr lang="zh-CN" altLang="en-US" sz="1800">
                <a:latin typeface="+mn-ea"/>
                <a:cs typeface="+mn-ea"/>
              </a:rPr>
              <a:t>到</a:t>
            </a:r>
            <a:r>
              <a:rPr lang="en-US" altLang="zh-CN" sz="1800">
                <a:latin typeface="+mn-ea"/>
                <a:cs typeface="+mn-ea"/>
              </a:rPr>
              <a:t>B</a:t>
            </a:r>
            <a:r>
              <a:rPr lang="zh-CN" altLang="en-US" sz="1800">
                <a:latin typeface="+mn-ea"/>
                <a:cs typeface="+mn-ea"/>
              </a:rPr>
              <a:t>的电位差变化如图丙所示。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【技巧】如果膜电位图曲线呈“一上一下”,则说明电极放置在了细胞膜的同一侧。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+mn-ea"/>
                <a:cs typeface="+mn-ea"/>
              </a:rPr>
              <a:t>                                                                                                                                                                 </a:t>
            </a:r>
            <a:endParaRPr lang="zh-CN" altLang="en-US" sz="1800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371" name="image35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150" y="2425700"/>
            <a:ext cx="3717290" cy="1822450"/>
          </a:xfrm>
          <a:prstGeom prst="rect">
            <a:avLst/>
          </a:prstGeom>
        </p:spPr>
      </p:pic>
      <p:pic>
        <p:nvPicPr>
          <p:cNvPr id="372" name="image36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7895" y="2313940"/>
            <a:ext cx="2516505" cy="19837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43585" y="1631950"/>
            <a:ext cx="10712450" cy="415290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某学习小组利用蛙的离体神经纤维和电表等进行有关实验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在连接电表的神经纤维段左侧给予适宜刺激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电表记录到的电位变化如图所示。下列有关叙述正确的是</a:t>
            </a:r>
            <a:r>
              <a:rPr lang="en-US" altLang="zh-CN">
                <a:latin typeface="+mn-ea"/>
                <a:cs typeface="+mn-ea"/>
              </a:rPr>
              <a:t>  (</a:t>
            </a:r>
            <a:r>
              <a:rPr lang="en-US" altLang="zh-CN">
                <a:latin typeface="+mn-ea"/>
                <a:cs typeface="+mn-ea"/>
              </a:rPr>
              <a:t>　　)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实验中电表的两电极分别置于神经纤维的膜外和膜内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未刺激神经纤维时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电表记录到的电位差为静息电位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刺激后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神经纤维膜外局部电流方向与兴奋传导方向相反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刺激后</a:t>
            </a:r>
            <a:r>
              <a:rPr lang="en-US" altLang="zh-CN">
                <a:latin typeface="+mn-ea"/>
                <a:cs typeface="+mn-ea"/>
              </a:rPr>
              <a:t>,T1~T2</a:t>
            </a:r>
            <a:r>
              <a:rPr lang="zh-CN" altLang="en-US">
                <a:latin typeface="+mn-ea"/>
                <a:cs typeface="+mn-ea"/>
              </a:rPr>
              <a:t>段主要发生</a:t>
            </a:r>
            <a:r>
              <a:rPr lang="en-US" altLang="zh-CN">
                <a:latin typeface="+mn-ea"/>
                <a:cs typeface="+mn-ea"/>
              </a:rPr>
              <a:t>Na+</a:t>
            </a:r>
            <a:r>
              <a:rPr lang="zh-CN" altLang="en-US">
                <a:latin typeface="+mn-ea"/>
                <a:cs typeface="+mn-ea"/>
              </a:rPr>
              <a:t>内流</a:t>
            </a:r>
            <a:r>
              <a:rPr lang="en-US" altLang="zh-CN">
                <a:latin typeface="+mn-ea"/>
                <a:cs typeface="+mn-ea"/>
              </a:rPr>
              <a:t>,T3~T4</a:t>
            </a:r>
            <a:r>
              <a:rPr lang="zh-CN" altLang="en-US">
                <a:latin typeface="+mn-ea"/>
                <a:cs typeface="+mn-ea"/>
              </a:rPr>
              <a:t>段主要发生</a:t>
            </a:r>
            <a:r>
              <a:rPr lang="en-US" altLang="zh-CN">
                <a:latin typeface="+mn-ea"/>
                <a:cs typeface="+mn-ea"/>
              </a:rPr>
              <a:t>K+</a:t>
            </a:r>
            <a:r>
              <a:rPr lang="zh-CN" altLang="en-US">
                <a:latin typeface="+mn-ea"/>
                <a:cs typeface="+mn-ea"/>
              </a:rPr>
              <a:t>外流</a:t>
            </a:r>
            <a:endParaRPr lang="zh-CN" altLang="en-US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43585" y="1126490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6558280" y="2153920"/>
            <a:ext cx="361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pic>
        <p:nvPicPr>
          <p:cNvPr id="378" name="image36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7945" y="2658110"/>
            <a:ext cx="2493645" cy="16217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2420</Words>
  <Application>WPS 演示</Application>
  <PresentationFormat>宽屏</PresentationFormat>
  <Paragraphs>113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+中文正文</vt:lpstr>
      <vt:lpstr>Segoe Print</vt:lpstr>
      <vt:lpstr>楷体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165</cp:revision>
  <dcterms:created xsi:type="dcterms:W3CDTF">2019-06-19T02:08:00Z</dcterms:created>
  <dcterms:modified xsi:type="dcterms:W3CDTF">2025-04-09T08:08:59Z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58BADFA6B24D4EC7A875869D33CC98EF_11</vt:lpwstr>
  </property>
</Properties>
</file>