
<file path=[Content_Types].xml><?xml version="1.0" encoding="utf-8"?>
<Types xmlns="http://schemas.openxmlformats.org/package/2006/content-types"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2" r:id="rId7"/>
    <p:sldId id="261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7" userDrawn="1">
          <p15:clr>
            <a:srgbClr val="A4A3A4"/>
          </p15:clr>
        </p15:guide>
        <p15:guide id="2" pos="38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27"/>
        <p:guide pos="381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5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6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7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8.xml"/><Relationship Id="rId3" Type="http://schemas.openxmlformats.org/officeDocument/2006/relationships/image" Target="../media/image6.tiff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486400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高中生物学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选择性必修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稳态与调节</a:t>
            </a:r>
            <a:endParaRPr lang="zh-CN" altLang="en-US" sz="24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419600" y="1447800"/>
            <a:ext cx="33528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rgbClr val="FFFF00"/>
                </a:solidFill>
                <a:effectLst/>
              </a:rPr>
              <a:t>大招攻略</a:t>
            </a:r>
            <a:endParaRPr lang="en-US" altLang="zh-CN" sz="5400" b="1">
              <a:solidFill>
                <a:srgbClr val="FFFF00"/>
              </a:solidFill>
              <a:effectLst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19630" y="2915285"/>
            <a:ext cx="825246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>
                <a:solidFill>
                  <a:schemeClr val="bg1"/>
                </a:solidFill>
                <a:effectLst/>
              </a:rPr>
              <a:t>     </a:t>
            </a:r>
            <a:r>
              <a:rPr lang="zh-CN" altLang="en-US" sz="4400" b="1">
                <a:solidFill>
                  <a:schemeClr val="bg1"/>
                </a:solidFill>
                <a:effectLst/>
              </a:rPr>
              <a:t>锁定关键点</a:t>
            </a:r>
            <a:r>
              <a:rPr lang="en-US" altLang="zh-CN" sz="4400" b="1">
                <a:solidFill>
                  <a:schemeClr val="bg1"/>
                </a:solidFill>
                <a:effectLst/>
              </a:rPr>
              <a:t>,</a:t>
            </a:r>
            <a:r>
              <a:rPr lang="zh-CN" altLang="en-US" sz="4400" b="1">
                <a:solidFill>
                  <a:schemeClr val="bg1"/>
                </a:solidFill>
                <a:effectLst/>
              </a:rPr>
              <a:t>分析某现象</a:t>
            </a:r>
            <a:endParaRPr lang="zh-CN" altLang="en-US" sz="4400" b="1">
              <a:solidFill>
                <a:schemeClr val="bg1"/>
              </a:solidFill>
              <a:effectLst/>
            </a:endParaRPr>
          </a:p>
          <a:p>
            <a:r>
              <a:rPr lang="zh-CN" altLang="en-US" sz="4400" b="1">
                <a:solidFill>
                  <a:schemeClr val="bg1"/>
                </a:solidFill>
                <a:effectLst/>
              </a:rPr>
              <a:t>体现了免疫系统的哪个基本功能</a:t>
            </a:r>
            <a:endParaRPr lang="zh-CN" altLang="en-US" sz="4400" b="1">
              <a:solidFill>
                <a:schemeClr val="bg1"/>
              </a:solidFill>
              <a:effectLst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005330" y="2564765"/>
            <a:ext cx="7875270" cy="1337945"/>
          </a:xfrm>
          <a:prstGeom prst="rect">
            <a:avLst/>
          </a:prstGeom>
        </p:spPr>
        <p:txBody>
          <a:bodyPr wrap="square">
            <a:sp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</a:rPr>
              <a:t>免疫系统具有三大基本功能</a:t>
            </a:r>
            <a:r>
              <a:rPr lang="en-US" altLang="zh-CN">
                <a:latin typeface="+mn-ea"/>
                <a:cs typeface="+mn-ea"/>
              </a:rPr>
              <a:t>:</a:t>
            </a:r>
            <a:r>
              <a:rPr lang="zh-CN" altLang="en-US">
                <a:latin typeface="+mn-ea"/>
                <a:cs typeface="+mn-ea"/>
              </a:rPr>
              <a:t>免疫防御、免疫自稳和免疫监视。有的题目会问某个现象体现了免疫系统的哪个</a:t>
            </a:r>
            <a:r>
              <a:rPr lang="en-US" altLang="zh-CN">
                <a:latin typeface="+mn-ea"/>
                <a:cs typeface="+mn-ea"/>
              </a:rPr>
              <a:t>(</a:t>
            </a:r>
            <a:r>
              <a:rPr lang="zh-CN" altLang="en-US">
                <a:latin typeface="+mn-ea"/>
                <a:cs typeface="+mn-ea"/>
              </a:rPr>
              <a:t>或哪些</a:t>
            </a:r>
            <a:r>
              <a:rPr lang="en-US" altLang="zh-CN">
                <a:latin typeface="+mn-ea"/>
                <a:cs typeface="+mn-ea"/>
              </a:rPr>
              <a:t>)</a:t>
            </a:r>
            <a:r>
              <a:rPr lang="zh-CN" altLang="en-US">
                <a:latin typeface="+mn-ea"/>
                <a:cs typeface="+mn-ea"/>
              </a:rPr>
              <a:t>基本功能。我们需要明确这三个功能的关键点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以准确做出判断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此外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还可以通过功能异常造成的后果进行区分。</a:t>
            </a:r>
            <a:endParaRPr lang="zh-CN" altLang="en-US">
              <a:latin typeface="+mn-ea"/>
              <a:cs typeface="+mn-ea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攻略识别</a:t>
            </a:r>
            <a:endParaRPr lang="en-US" altLang="zh-CN" sz="2000" b="1">
              <a:solidFill>
                <a:schemeClr val="tx1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948204" y="3389154"/>
            <a:ext cx="38417" cy="257492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956945" y="1329055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一</a:t>
            </a:r>
            <a:endParaRPr lang="zh-CN" altLang="en-US" b="1"/>
          </a:p>
        </p:txBody>
      </p:sp>
      <p:sp>
        <p:nvSpPr>
          <p:cNvPr id="11" name="文本框 10"/>
          <p:cNvSpPr txBox="1"/>
          <p:nvPr/>
        </p:nvSpPr>
        <p:spPr>
          <a:xfrm>
            <a:off x="1684020" y="140525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 defTabSz="266700">
              <a:buClrTx/>
              <a:buSzTx/>
              <a:buFontTx/>
            </a:pPr>
            <a:r>
              <a:rPr lang="zh-CN" altLang="en-US" sz="2400" b="1">
                <a:uFillTx/>
                <a:latin typeface="+mn-ea"/>
                <a:sym typeface="+mn-ea"/>
              </a:rPr>
              <a:t>免疫防御</a:t>
            </a:r>
            <a:r>
              <a:rPr lang="en-US" altLang="zh-CN" sz="2400" b="1">
                <a:uFillTx/>
                <a:latin typeface="+mn-ea"/>
                <a:sym typeface="+mn-ea"/>
              </a:rPr>
              <a:t>——</a:t>
            </a:r>
            <a:r>
              <a:rPr lang="zh-CN" altLang="en-US" sz="2400" b="1">
                <a:uFillTx/>
                <a:latin typeface="+mn-ea"/>
                <a:sym typeface="+mn-ea"/>
              </a:rPr>
              <a:t>关键点</a:t>
            </a:r>
            <a:r>
              <a:rPr lang="en-US" altLang="zh-CN" sz="2400" b="1">
                <a:uFillTx/>
                <a:latin typeface="+mn-ea"/>
                <a:sym typeface="+mn-ea"/>
              </a:rPr>
              <a:t>:</a:t>
            </a:r>
            <a:r>
              <a:rPr lang="zh-CN" altLang="en-US" sz="2400" b="1">
                <a:uFillTx/>
                <a:latin typeface="+mn-ea"/>
                <a:sym typeface="+mn-ea"/>
              </a:rPr>
              <a:t>排除外来物质</a:t>
            </a:r>
            <a:endParaRPr lang="zh-CN" altLang="en-US" sz="1800" b="1">
              <a:uFillTx/>
              <a:latin typeface="+mn-ea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56310" y="1865630"/>
            <a:ext cx="10581005" cy="862330"/>
          </a:xfrm>
          <a:prstGeom prst="rect">
            <a:avLst/>
          </a:prstGeom>
        </p:spPr>
        <p:txBody>
          <a:bodyPr wrap="square">
            <a:no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</a:rPr>
              <a:t>免疫防御是免疫系统最基本的功能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是机体排除外来抗原性异物的一种免疫防护作用。因此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当题目涉及</a:t>
            </a:r>
            <a:r>
              <a:rPr lang="zh-CN" altLang="en-US" u="wavy">
                <a:solidFill>
                  <a:schemeClr val="tx1"/>
                </a:solidFill>
                <a:uFillTx/>
                <a:latin typeface="+中文正文" charset="0"/>
                <a:cs typeface="+mn-ea"/>
              </a:rPr>
              <a:t>机</a:t>
            </a:r>
            <a:r>
              <a:rPr lang="zh-CN" altLang="en-US" u="wavy">
                <a:uFillTx/>
                <a:latin typeface="+中文正文" charset="0"/>
                <a:cs typeface="+mn-ea"/>
              </a:rPr>
              <a:t>体排除外来物质或攻击对象是外来物质</a:t>
            </a:r>
            <a:r>
              <a:rPr lang="zh-CN" altLang="en-US">
                <a:latin typeface="+mn-ea"/>
                <a:cs typeface="+mn-ea"/>
              </a:rPr>
              <a:t>时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说明体现的是免疫系统的免疫防御功能。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　　　　　　　　　　　　　　</a:t>
            </a:r>
            <a:endParaRPr lang="zh-CN" altLang="en-US" sz="1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endParaRPr lang="en-US" altLang="zh-CN" sz="1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srgbClr val="EE82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       </a:t>
            </a:r>
            <a:endParaRPr lang="zh-CN" altLang="en-US" sz="1600">
              <a:solidFill>
                <a:srgbClr val="EE822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攻略解读</a:t>
            </a:r>
            <a:endParaRPr lang="en-US" altLang="zh-CN" sz="2000" b="1">
              <a:solidFill>
                <a:schemeClr val="tx1"/>
              </a:solidFill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 flipH="1">
            <a:off x="3134360" y="2728595"/>
            <a:ext cx="253365" cy="298450"/>
          </a:xfrm>
          <a:prstGeom prst="straightConnector1">
            <a:avLst/>
          </a:prstGeom>
          <a:ln>
            <a:gradFill>
              <a:gsLst>
                <a:gs pos="50000">
                  <a:schemeClr val="accent2"/>
                </a:gs>
                <a:gs pos="0">
                  <a:schemeClr val="accent2">
                    <a:lumMod val="25000"/>
                    <a:lumOff val="75000"/>
                  </a:schemeClr>
                </a:gs>
                <a:gs pos="100000">
                  <a:schemeClr val="accent2">
                    <a:lumMod val="85000"/>
                  </a:schemeClr>
                </a:gs>
              </a:gsLst>
              <a:lin ang="5400000" scaled="0"/>
            </a:gra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1492250" y="3081020"/>
            <a:ext cx="456628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EE82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外来物质如病毒、细菌等,也包括一些非生物物质</a:t>
            </a:r>
            <a:endParaRPr lang="zh-CN" altLang="en-US" sz="1600">
              <a:solidFill>
                <a:srgbClr val="EE822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77900" y="5536565"/>
            <a:ext cx="105816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【知识联动】在《必修1》中我们学习过,细胞存在细胞自噬和细胞凋亡的现象。机体发挥免疫自稳功能时,就会存在细胞自噬和细胞凋亡的过程。</a:t>
            </a:r>
            <a:endParaRPr lang="zh-CN" altLang="en-US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956310" y="3339465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二</a:t>
            </a:r>
            <a:endParaRPr lang="zh-CN" altLang="en-US" b="1"/>
          </a:p>
        </p:txBody>
      </p:sp>
      <p:sp>
        <p:nvSpPr>
          <p:cNvPr id="9" name="文本框 8"/>
          <p:cNvSpPr txBox="1"/>
          <p:nvPr/>
        </p:nvSpPr>
        <p:spPr>
          <a:xfrm>
            <a:off x="1557655" y="337693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 defTabSz="266700">
              <a:buClrTx/>
              <a:buSzTx/>
              <a:buFontTx/>
            </a:pPr>
            <a:r>
              <a:rPr lang="zh-CN" altLang="en-US" sz="2400" b="1">
                <a:uFillTx/>
                <a:latin typeface="+mn-ea"/>
                <a:sym typeface="+mn-ea"/>
              </a:rPr>
              <a:t>免疫自稳——关键点:机体自查自纠</a:t>
            </a:r>
            <a:endParaRPr lang="zh-CN" altLang="en-US" sz="2400" b="1">
              <a:uFillTx/>
              <a:latin typeface="+mn-ea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55675" y="3865245"/>
            <a:ext cx="10581640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/>
              <a:t>免疫自稳是指机体清除</a:t>
            </a:r>
            <a:r>
              <a:rPr lang="zh-CN" altLang="en-US" u="wavy">
                <a:uFillTx/>
                <a:latin typeface="+中文正文" charset="0"/>
                <a:cs typeface="+mn-ea"/>
              </a:rPr>
              <a:t>衰老或损伤的细胞</a:t>
            </a:r>
            <a:r>
              <a:rPr lang="en-US" altLang="zh-CN"/>
              <a:t>,</a:t>
            </a:r>
            <a:r>
              <a:rPr lang="zh-CN" altLang="en-US"/>
              <a:t>进行</a:t>
            </a:r>
            <a:r>
              <a:rPr lang="zh-CN" altLang="en-US" u="wavy">
                <a:uFillTx/>
                <a:latin typeface="+中文正文" charset="0"/>
                <a:cs typeface="+mn-ea"/>
              </a:rPr>
              <a:t>自身</a:t>
            </a:r>
            <a:r>
              <a:rPr lang="zh-CN" altLang="en-US"/>
              <a:t>调节</a:t>
            </a:r>
            <a:r>
              <a:rPr lang="en-US" altLang="zh-CN"/>
              <a:t>,</a:t>
            </a:r>
            <a:r>
              <a:rPr lang="zh-CN" altLang="en-US"/>
              <a:t>维持内环境稳态的功能。因此</a:t>
            </a:r>
            <a:r>
              <a:rPr lang="en-US" altLang="zh-CN"/>
              <a:t>,</a:t>
            </a:r>
            <a:r>
              <a:rPr lang="zh-CN" altLang="en-US"/>
              <a:t>当题目中提及的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endParaRPr lang="zh-CN" altLang="en-US"/>
          </a:p>
          <a:p>
            <a:pPr indent="0" fontAlgn="auto">
              <a:lnSpc>
                <a:spcPct val="150000"/>
              </a:lnSpc>
            </a:pP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3073400" y="4580255"/>
            <a:ext cx="65830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EE82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免疫自稳的清除对象不止有细胞,还有其他物质,如血浆中免疫球蛋白与其他物质形成的复合物。做题时千万不要认为清除对象只能是“细胞”</a:t>
            </a:r>
            <a:endParaRPr lang="zh-CN" altLang="en-US" sz="1600">
              <a:solidFill>
                <a:srgbClr val="EE822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>
            <a:off x="4146550" y="4323715"/>
            <a:ext cx="238125" cy="250825"/>
          </a:xfrm>
          <a:prstGeom prst="straightConnector1">
            <a:avLst/>
          </a:prstGeom>
          <a:ln>
            <a:gradFill>
              <a:gsLst>
                <a:gs pos="50000">
                  <a:schemeClr val="accent2"/>
                </a:gs>
                <a:gs pos="0">
                  <a:schemeClr val="accent2">
                    <a:lumMod val="25000"/>
                    <a:lumOff val="75000"/>
                  </a:schemeClr>
                </a:gs>
                <a:gs pos="100000">
                  <a:schemeClr val="accent2">
                    <a:lumMod val="85000"/>
                  </a:schemeClr>
                </a:gs>
              </a:gsLst>
              <a:lin ang="5400000" scaled="0"/>
            </a:gra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977900" y="5053965"/>
            <a:ext cx="750824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>
                <a:sym typeface="+mn-ea"/>
              </a:rPr>
              <a:t>对象既不是癌细胞</a:t>
            </a:r>
            <a:r>
              <a:rPr lang="en-US" altLang="zh-CN">
                <a:sym typeface="+mn-ea"/>
              </a:rPr>
              <a:t>,</a:t>
            </a:r>
            <a:r>
              <a:rPr lang="zh-CN" altLang="en-US">
                <a:sym typeface="+mn-ea"/>
              </a:rPr>
              <a:t>也不是外来物质</a:t>
            </a:r>
            <a:r>
              <a:rPr lang="en-US" altLang="zh-CN">
                <a:sym typeface="+mn-ea"/>
              </a:rPr>
              <a:t>,</a:t>
            </a:r>
            <a:r>
              <a:rPr lang="zh-CN" altLang="en-US">
                <a:sym typeface="+mn-ea"/>
              </a:rPr>
              <a:t>则说明机体发挥的是免疫自稳功能。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948204" y="3389154"/>
            <a:ext cx="38417" cy="257492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656590" y="1082040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三</a:t>
            </a:r>
            <a:endParaRPr lang="zh-CN" altLang="en-US" b="1"/>
          </a:p>
        </p:txBody>
      </p:sp>
      <p:sp>
        <p:nvSpPr>
          <p:cNvPr id="11" name="文本框 10"/>
          <p:cNvSpPr txBox="1"/>
          <p:nvPr/>
        </p:nvSpPr>
        <p:spPr>
          <a:xfrm>
            <a:off x="1191895" y="105537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 defTabSz="266700">
              <a:buClrTx/>
              <a:buSzTx/>
              <a:buFontTx/>
            </a:pPr>
            <a:r>
              <a:rPr lang="zh-CN" altLang="en-US" sz="2400" b="1">
                <a:uFillTx/>
                <a:latin typeface="+mn-ea"/>
                <a:sym typeface="+mn-ea"/>
              </a:rPr>
              <a:t>免疫监视——关键点:癌变</a:t>
            </a:r>
            <a:endParaRPr lang="zh-CN" altLang="en-US" sz="2400" b="1">
              <a:uFillTx/>
              <a:latin typeface="+mn-ea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12445" y="1494155"/>
            <a:ext cx="11374755" cy="862330"/>
          </a:xfrm>
          <a:prstGeom prst="rect">
            <a:avLst/>
          </a:prstGeom>
        </p:spPr>
        <p:txBody>
          <a:bodyPr wrap="square">
            <a:no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</a:rPr>
              <a:t>免疫监视是指机体识别和清除突变的细胞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防止</a:t>
            </a:r>
            <a:r>
              <a:rPr lang="zh-CN" altLang="en-US" u="wavy">
                <a:solidFill>
                  <a:schemeClr val="tx1"/>
                </a:solidFill>
                <a:uFillTx/>
                <a:latin typeface="+中文正文" charset="0"/>
                <a:cs typeface="+mn-ea"/>
              </a:rPr>
              <a:t>肿瘤</a:t>
            </a:r>
            <a:r>
              <a:rPr lang="zh-CN" altLang="en-US">
                <a:latin typeface="+mn-ea"/>
                <a:cs typeface="+mn-ea"/>
              </a:rPr>
              <a:t>发生的功能。因此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当题目涉及癌细胞和细胞突变时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说明与机体的</a:t>
            </a:r>
            <a:r>
              <a:rPr lang="zh-CN" altLang="en-US" u="wavy">
                <a:uFillTx/>
                <a:latin typeface="+中文正文" charset="0"/>
                <a:cs typeface="+mn-ea"/>
              </a:rPr>
              <a:t>免疫监视</a:t>
            </a:r>
            <a:r>
              <a:rPr lang="zh-CN" altLang="en-US">
                <a:latin typeface="+mn-ea"/>
                <a:cs typeface="+mn-ea"/>
              </a:rPr>
              <a:t>功能有关。</a:t>
            </a:r>
            <a:r>
              <a:rPr lang="zh-CN" altLang="en-US" sz="1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　　　　　　　　　　　　　　</a:t>
            </a:r>
            <a:endParaRPr lang="zh-CN" altLang="en-US" sz="1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endParaRPr lang="en-US" altLang="zh-CN" sz="1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srgbClr val="EE82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       </a:t>
            </a:r>
            <a:endParaRPr lang="zh-CN" altLang="en-US" sz="1600">
              <a:solidFill>
                <a:srgbClr val="EE822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攻略解读</a:t>
            </a:r>
            <a:endParaRPr lang="en-US" altLang="zh-CN" sz="2000" b="1">
              <a:solidFill>
                <a:schemeClr val="tx1"/>
              </a:solidFill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>
            <a:off x="1572260" y="2356485"/>
            <a:ext cx="177800" cy="259080"/>
          </a:xfrm>
          <a:prstGeom prst="straightConnector1">
            <a:avLst/>
          </a:prstGeom>
          <a:ln>
            <a:gradFill>
              <a:gsLst>
                <a:gs pos="50000">
                  <a:schemeClr val="accent2"/>
                </a:gs>
                <a:gs pos="0">
                  <a:schemeClr val="accent2">
                    <a:lumMod val="25000"/>
                    <a:lumOff val="75000"/>
                  </a:schemeClr>
                </a:gs>
                <a:gs pos="100000">
                  <a:schemeClr val="accent2">
                    <a:lumMod val="85000"/>
                  </a:schemeClr>
                </a:gs>
              </a:gsLst>
              <a:lin ang="5400000" scaled="0"/>
            </a:gra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656590" y="2554605"/>
            <a:ext cx="52832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>
                <a:solidFill>
                  <a:srgbClr val="EE82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1600">
                <a:solidFill>
                  <a:srgbClr val="EE82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监视</a:t>
            </a:r>
            <a:r>
              <a:rPr lang="en-US" altLang="zh-CN" sz="1600">
                <a:solidFill>
                  <a:srgbClr val="EE82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1600">
                <a:solidFill>
                  <a:srgbClr val="EE82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不只有</a:t>
            </a:r>
            <a:r>
              <a:rPr lang="en-US" altLang="zh-CN" sz="1600">
                <a:solidFill>
                  <a:srgbClr val="EE82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1600">
                <a:solidFill>
                  <a:srgbClr val="EE82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视</a:t>
            </a:r>
            <a:r>
              <a:rPr lang="en-US" altLang="zh-CN" sz="1600">
                <a:solidFill>
                  <a:srgbClr val="EE82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”,</a:t>
            </a:r>
            <a:r>
              <a:rPr lang="zh-CN" altLang="en-US" sz="1600">
                <a:solidFill>
                  <a:srgbClr val="EE82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还包括发现癌变细胞后的清除</a:t>
            </a:r>
            <a:endParaRPr lang="zh-CN" altLang="en-US" sz="1600">
              <a:solidFill>
                <a:srgbClr val="EE822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2445" y="2834640"/>
            <a:ext cx="113741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【猜你想问】如何区分免疫自稳和免疫监视</a:t>
            </a:r>
            <a:r>
              <a:rPr lang="en-US" altLang="zh-CN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endParaRPr lang="en-US" altLang="zh-CN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看题目中提到的免疫功能的作用对象</a:t>
            </a:r>
            <a:r>
              <a:rPr lang="zh-CN" altLang="en-US" sz="1600" u="wavy">
                <a:solidFill>
                  <a:srgbClr val="00A0AF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是否发生癌变</a:t>
            </a:r>
            <a:r>
              <a:rPr lang="en-US" altLang="zh-CN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或突变</a:t>
            </a:r>
            <a:r>
              <a:rPr lang="en-US" altLang="zh-CN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或是否为肿瘤细胞</a:t>
            </a:r>
            <a:r>
              <a:rPr lang="en-US" altLang="zh-CN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如果并非癌变细胞或肿瘤细胞</a:t>
            </a:r>
            <a:r>
              <a:rPr lang="en-US" altLang="zh-CN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则说明是免疫自稳。</a:t>
            </a:r>
            <a:endParaRPr lang="zh-CN" altLang="en-US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56590" y="3646805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四</a:t>
            </a:r>
            <a:endParaRPr lang="zh-CN" altLang="en-US" b="1"/>
          </a:p>
        </p:txBody>
      </p:sp>
      <p:sp>
        <p:nvSpPr>
          <p:cNvPr id="9" name="文本框 8"/>
          <p:cNvSpPr txBox="1"/>
          <p:nvPr/>
        </p:nvSpPr>
        <p:spPr>
          <a:xfrm>
            <a:off x="1191895" y="369062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 defTabSz="266700">
              <a:buClrTx/>
              <a:buSzTx/>
              <a:buFontTx/>
            </a:pPr>
            <a:r>
              <a:rPr lang="zh-CN" altLang="en-US" sz="2400" b="1">
                <a:uFillTx/>
                <a:latin typeface="+mn-ea"/>
                <a:sym typeface="+mn-ea"/>
              </a:rPr>
              <a:t>从功能异常的后果区分三种免疫功能</a:t>
            </a:r>
            <a:endParaRPr lang="zh-CN" altLang="en-US" sz="2400" b="1">
              <a:uFillTx/>
              <a:latin typeface="+mn-ea"/>
              <a:sym typeface="+mn-ea"/>
            </a:endParaRPr>
          </a:p>
        </p:txBody>
      </p:sp>
      <p:cxnSp>
        <p:nvCxnSpPr>
          <p:cNvPr id="2" name="直接箭头连接符 1"/>
          <p:cNvCxnSpPr/>
          <p:nvPr/>
        </p:nvCxnSpPr>
        <p:spPr>
          <a:xfrm>
            <a:off x="5404485" y="1905635"/>
            <a:ext cx="177800" cy="259080"/>
          </a:xfrm>
          <a:prstGeom prst="straightConnector1">
            <a:avLst/>
          </a:prstGeom>
          <a:ln>
            <a:gradFill>
              <a:gsLst>
                <a:gs pos="50000">
                  <a:schemeClr val="accent2"/>
                </a:gs>
                <a:gs pos="0">
                  <a:schemeClr val="accent2">
                    <a:lumMod val="25000"/>
                    <a:lumOff val="75000"/>
                  </a:schemeClr>
                </a:gs>
                <a:gs pos="100000">
                  <a:schemeClr val="accent2">
                    <a:lumMod val="85000"/>
                  </a:schemeClr>
                </a:gs>
              </a:gsLst>
              <a:lin ang="5400000" scaled="0"/>
            </a:gra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4485640" y="2127250"/>
            <a:ext cx="40449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EE82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癌细胞聚集到一定程度就会形成肿瘤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　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632325" y="3388995"/>
            <a:ext cx="484949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EE82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此法判断最快速,但要谨防题目叙述的“出其不意”</a:t>
            </a:r>
            <a:endParaRPr lang="zh-CN" altLang="en-US" sz="1600">
              <a:solidFill>
                <a:srgbClr val="EE822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cxnSp>
        <p:nvCxnSpPr>
          <p:cNvPr id="19" name="直接箭头连接符 18"/>
          <p:cNvCxnSpPr>
            <a:endCxn id="12" idx="1"/>
          </p:cNvCxnSpPr>
          <p:nvPr/>
        </p:nvCxnSpPr>
        <p:spPr>
          <a:xfrm>
            <a:off x="4307840" y="3387725"/>
            <a:ext cx="324485" cy="170180"/>
          </a:xfrm>
          <a:prstGeom prst="straightConnector1">
            <a:avLst/>
          </a:prstGeom>
          <a:ln>
            <a:gradFill>
              <a:gsLst>
                <a:gs pos="50000">
                  <a:schemeClr val="accent2"/>
                </a:gs>
                <a:gs pos="0">
                  <a:schemeClr val="accent2">
                    <a:lumMod val="25000"/>
                    <a:lumOff val="75000"/>
                  </a:schemeClr>
                </a:gs>
                <a:gs pos="100000">
                  <a:schemeClr val="accent2">
                    <a:lumMod val="85000"/>
                  </a:schemeClr>
                </a:gs>
              </a:gsLst>
              <a:lin ang="5400000" scaled="0"/>
            </a:gra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0" y="4173855"/>
            <a:ext cx="5143500" cy="1155065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512445" y="5245100"/>
            <a:ext cx="112769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/>
              <a:t>由表中信息可以看出</a:t>
            </a:r>
            <a:r>
              <a:rPr lang="en-US" altLang="zh-CN"/>
              <a:t>,</a:t>
            </a:r>
            <a:r>
              <a:rPr lang="zh-CN" altLang="en-US"/>
              <a:t>免疫系统的三大基本功能异常导致的后果不同</a:t>
            </a:r>
            <a:r>
              <a:rPr lang="en-US" altLang="zh-CN"/>
              <a:t>,</a:t>
            </a:r>
            <a:r>
              <a:rPr lang="zh-CN" altLang="en-US"/>
              <a:t>因此</a:t>
            </a:r>
            <a:r>
              <a:rPr lang="en-US" altLang="zh-CN"/>
              <a:t>,</a:t>
            </a:r>
            <a:r>
              <a:rPr lang="zh-CN" altLang="en-US"/>
              <a:t>可从题目给出的功能异常造成的后果来推测机体是</a:t>
            </a:r>
            <a:r>
              <a:rPr lang="zh-CN" altLang="en-US" u="wavy">
                <a:solidFill>
                  <a:schemeClr val="tx1"/>
                </a:solidFill>
                <a:uFillTx/>
              </a:rPr>
              <a:t>哪种或哪些免疫系统的基本功能发生了异常</a:t>
            </a:r>
            <a:r>
              <a:rPr lang="zh-CN" altLang="en-US"/>
              <a:t>。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948204" y="3389154"/>
            <a:ext cx="38417" cy="257492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87705" y="1544320"/>
            <a:ext cx="11022330" cy="563880"/>
          </a:xfrm>
          <a:prstGeom prst="rect">
            <a:avLst/>
          </a:prstGeom>
        </p:spPr>
        <p:txBody>
          <a:bodyPr wrap="square">
            <a:noAutofit/>
          </a:bodyPr>
          <a:p>
            <a:pPr marL="0" algn="l" defTabSz="266700">
              <a:lnSpc>
                <a:spcPct val="150000"/>
              </a:lnSpc>
              <a:buClrTx/>
              <a:buSzTx/>
              <a:buNone/>
            </a:pPr>
            <a:r>
              <a:rPr lang="zh-CN" altLang="en-US">
                <a:latin typeface="+mn-ea"/>
                <a:cs typeface="+mn-ea"/>
              </a:rPr>
              <a:t>免疫系统具有三大基本功能</a:t>
            </a:r>
            <a:r>
              <a:rPr lang="en-US" altLang="zh-CN">
                <a:latin typeface="+mn-ea"/>
                <a:cs typeface="+mn-ea"/>
              </a:rPr>
              <a:t>:A.</a:t>
            </a:r>
            <a:r>
              <a:rPr lang="zh-CN" altLang="en-US">
                <a:latin typeface="+mn-ea"/>
                <a:cs typeface="+mn-ea"/>
              </a:rPr>
              <a:t>免疫防御</a:t>
            </a:r>
            <a:r>
              <a:rPr lang="en-US" altLang="zh-CN">
                <a:latin typeface="+mn-ea"/>
                <a:cs typeface="+mn-ea"/>
              </a:rPr>
              <a:t>,B.</a:t>
            </a:r>
            <a:r>
              <a:rPr lang="zh-CN" altLang="en-US">
                <a:latin typeface="+mn-ea"/>
                <a:cs typeface="+mn-ea"/>
              </a:rPr>
              <a:t>免疫自稳</a:t>
            </a:r>
            <a:r>
              <a:rPr lang="en-US" altLang="zh-CN">
                <a:latin typeface="+mn-ea"/>
                <a:cs typeface="+mn-ea"/>
              </a:rPr>
              <a:t>,C.</a:t>
            </a:r>
            <a:r>
              <a:rPr lang="zh-CN" altLang="en-US">
                <a:latin typeface="+mn-ea"/>
                <a:cs typeface="+mn-ea"/>
              </a:rPr>
              <a:t>免疫监视。用字母回答下列问题</a:t>
            </a:r>
            <a:r>
              <a:rPr lang="en-US" altLang="zh-CN">
                <a:latin typeface="+mn-ea"/>
                <a:cs typeface="+mn-ea"/>
              </a:rPr>
              <a:t>:</a:t>
            </a: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687705" y="1156335"/>
            <a:ext cx="921385" cy="387985"/>
          </a:xfrm>
          <a:prstGeom prst="roundRect">
            <a:avLst>
              <a:gd name="adj" fmla="val 50000"/>
            </a:avLst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dist"/>
            <a:r>
              <a:rPr lang="zh-CN" altLang="en-US" b="1"/>
              <a:t>示例</a:t>
            </a:r>
            <a:endParaRPr lang="en-US" altLang="zh-CN" b="1"/>
          </a:p>
        </p:txBody>
      </p:sp>
      <p:sp>
        <p:nvSpPr>
          <p:cNvPr id="12" name="圆角矩形 11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</a:t>
            </a:r>
            <a:r>
              <a:rPr lang="zh-CN" altLang="en-US" sz="2000" b="1">
                <a:solidFill>
                  <a:schemeClr val="tx1"/>
                </a:solidFill>
              </a:rPr>
              <a:t>应用</a:t>
            </a:r>
            <a:endParaRPr lang="zh-CN" altLang="en-US" sz="2000" b="1">
              <a:solidFill>
                <a:schemeClr val="tx1"/>
              </a:solidFill>
            </a:endParaRPr>
          </a:p>
        </p:txBody>
      </p:sp>
      <p:pic>
        <p:nvPicPr>
          <p:cNvPr id="737" name="image72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700" y="2108200"/>
            <a:ext cx="2394585" cy="23545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469640" y="1878330"/>
            <a:ext cx="8240395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/>
              <a:t>(1)</a:t>
            </a:r>
            <a:r>
              <a:rPr lang="zh-CN" altLang="en-US"/>
              <a:t>某些</a:t>
            </a:r>
            <a:r>
              <a:rPr lang="en-US" altLang="zh-CN"/>
              <a:t>T</a:t>
            </a:r>
            <a:r>
              <a:rPr lang="zh-CN" altLang="en-US"/>
              <a:t>细胞在癌组织环境中能合成膜蛋白</a:t>
            </a:r>
            <a:r>
              <a:rPr lang="en-US" altLang="zh-CN"/>
              <a:t>CTLA-4,</a:t>
            </a:r>
            <a:r>
              <a:rPr lang="zh-CN" altLang="en-US"/>
              <a:t>这种膜蛋白对</a:t>
            </a:r>
            <a:r>
              <a:rPr lang="en-US" altLang="zh-CN"/>
              <a:t>T</a:t>
            </a:r>
            <a:r>
              <a:rPr lang="zh-CN" altLang="en-US"/>
              <a:t>细胞的杀伤功能具有抑制作用</a:t>
            </a:r>
            <a:r>
              <a:rPr lang="en-US" altLang="zh-CN"/>
              <a:t>,</a:t>
            </a:r>
            <a:r>
              <a:rPr lang="zh-CN" altLang="en-US"/>
              <a:t>因此这种蛋白被称作</a:t>
            </a:r>
            <a:r>
              <a:rPr lang="en-US" altLang="zh-CN"/>
              <a:t>“</a:t>
            </a:r>
            <a:r>
              <a:rPr lang="zh-CN" altLang="en-US"/>
              <a:t>刹车分子</a:t>
            </a:r>
            <a:r>
              <a:rPr lang="en-US" altLang="zh-CN"/>
              <a:t>”</a:t>
            </a:r>
            <a:r>
              <a:rPr lang="zh-CN" altLang="en-US"/>
              <a:t>。科学家发现</a:t>
            </a:r>
            <a:r>
              <a:rPr lang="en-US" altLang="zh-CN"/>
              <a:t>,</a:t>
            </a:r>
            <a:r>
              <a:rPr lang="zh-CN" altLang="en-US"/>
              <a:t>只要使用</a:t>
            </a:r>
            <a:r>
              <a:rPr lang="en-US" altLang="zh-CN"/>
              <a:t>CTLA-4</a:t>
            </a:r>
            <a:r>
              <a:rPr lang="zh-CN" altLang="en-US"/>
              <a:t>抗体抑制</a:t>
            </a:r>
            <a:r>
              <a:rPr lang="en-US" altLang="zh-CN"/>
              <a:t>CTLA-4</a:t>
            </a:r>
            <a:r>
              <a:rPr lang="zh-CN" altLang="en-US"/>
              <a:t>蛋白</a:t>
            </a:r>
            <a:r>
              <a:rPr lang="en-US" altLang="zh-CN"/>
              <a:t>,</a:t>
            </a:r>
            <a:r>
              <a:rPr lang="zh-CN" altLang="en-US"/>
              <a:t>就能激活</a:t>
            </a:r>
            <a:r>
              <a:rPr lang="en-US" altLang="zh-CN"/>
              <a:t>T</a:t>
            </a:r>
            <a:r>
              <a:rPr lang="zh-CN" altLang="en-US"/>
              <a:t>细胞</a:t>
            </a:r>
            <a:r>
              <a:rPr lang="en-US" altLang="zh-CN"/>
              <a:t>,</a:t>
            </a:r>
            <a:r>
              <a:rPr lang="zh-CN" altLang="en-US"/>
              <a:t>使</a:t>
            </a:r>
            <a:r>
              <a:rPr lang="en-US" altLang="zh-CN"/>
              <a:t>T</a:t>
            </a:r>
            <a:r>
              <a:rPr lang="zh-CN" altLang="en-US"/>
              <a:t>细胞持续攻击癌细胞。这体现了免疫系统的</a:t>
            </a:r>
            <a:r>
              <a:rPr lang="en-US" altLang="zh-CN" u="sng">
                <a:solidFill>
                  <a:schemeClr val="tx1"/>
                </a:solidFill>
                <a:uFillTx/>
              </a:rPr>
              <a:t>	</a:t>
            </a:r>
            <a:r>
              <a:rPr lang="zh-CN" altLang="en-US" u="sng">
                <a:solidFill>
                  <a:schemeClr val="tx1"/>
                </a:solidFill>
                <a:uFillTx/>
              </a:rPr>
              <a:t>　</a:t>
            </a:r>
            <a:r>
              <a:rPr lang="zh-CN" altLang="en-US"/>
              <a:t>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en-US" altLang="zh-CN"/>
              <a:t>(2)</a:t>
            </a:r>
            <a:r>
              <a:rPr lang="zh-CN" altLang="en-US"/>
              <a:t>当肌肉受损时</a:t>
            </a:r>
            <a:r>
              <a:rPr lang="en-US" altLang="zh-CN"/>
              <a:t>,</a:t>
            </a:r>
            <a:r>
              <a:rPr lang="zh-CN" altLang="en-US"/>
              <a:t>免疫细胞迅速进入肌肉组织</a:t>
            </a:r>
            <a:r>
              <a:rPr lang="en-US" altLang="zh-CN"/>
              <a:t>,</a:t>
            </a:r>
            <a:r>
              <a:rPr lang="zh-CN" altLang="en-US"/>
              <a:t>在肌肉干细胞开始修复前去除坏死的肌肉组织</a:t>
            </a:r>
            <a:r>
              <a:rPr lang="en-US" altLang="zh-CN"/>
              <a:t>,</a:t>
            </a:r>
            <a:r>
              <a:rPr lang="zh-CN" altLang="en-US"/>
              <a:t>这一过程体现了免疫系统的</a:t>
            </a:r>
            <a:r>
              <a:rPr lang="zh-CN" altLang="en-US" u="sng">
                <a:uFillTx/>
              </a:rPr>
              <a:t>     </a:t>
            </a:r>
            <a:r>
              <a:rPr lang="en-US" altLang="zh-CN" u="sng">
                <a:uFillTx/>
              </a:rPr>
              <a:t>  </a:t>
            </a:r>
            <a:r>
              <a:rPr lang="zh-CN" altLang="en-US" u="sng">
                <a:uFillTx/>
              </a:rPr>
              <a:t>  </a:t>
            </a:r>
            <a:r>
              <a:rPr lang="zh-CN" altLang="en-US"/>
              <a:t>。</a:t>
            </a:r>
            <a:r>
              <a:rPr lang="en-US" altLang="zh-CN">
                <a:sym typeface="+mn-ea"/>
              </a:rPr>
              <a:t> </a:t>
            </a:r>
            <a:r>
              <a:rPr lang="en-US" altLang="zh-CN" u="sng">
                <a:uFillTx/>
                <a:sym typeface="+mn-ea"/>
              </a:rPr>
              <a:t>       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87705" y="4385310"/>
            <a:ext cx="1112837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/>
              <a:t>(3)</a:t>
            </a:r>
            <a:r>
              <a:rPr lang="zh-CN" altLang="en-US"/>
              <a:t>分泌型</a:t>
            </a:r>
            <a:r>
              <a:rPr lang="en-US" altLang="zh-CN"/>
              <a:t>IgA</a:t>
            </a:r>
            <a:r>
              <a:rPr lang="zh-CN" altLang="en-US"/>
              <a:t>主要存在于消化道、呼吸道的分泌液中</a:t>
            </a:r>
            <a:r>
              <a:rPr lang="en-US" altLang="zh-CN"/>
              <a:t>,</a:t>
            </a:r>
            <a:r>
              <a:rPr lang="zh-CN" altLang="en-US"/>
              <a:t>在病原体进入内环境之前能够与抗原结合</a:t>
            </a:r>
            <a:r>
              <a:rPr lang="en-US" altLang="zh-CN"/>
              <a:t>,</a:t>
            </a:r>
            <a:r>
              <a:rPr lang="zh-CN" altLang="en-US"/>
              <a:t>阻止病原体进入内环境。如图所示</a:t>
            </a:r>
            <a:r>
              <a:rPr lang="en-US" altLang="zh-CN"/>
              <a:t>,</a:t>
            </a:r>
            <a:r>
              <a:rPr lang="zh-CN" altLang="en-US"/>
              <a:t>气管黏膜由黏膜上皮和固有层组成。在抗原刺激下</a:t>
            </a:r>
            <a:r>
              <a:rPr lang="en-US" altLang="zh-CN"/>
              <a:t>,</a:t>
            </a:r>
            <a:r>
              <a:rPr lang="zh-CN" altLang="en-US"/>
              <a:t>分泌型</a:t>
            </a:r>
            <a:r>
              <a:rPr lang="en-US" altLang="zh-CN"/>
              <a:t>IgA</a:t>
            </a:r>
            <a:r>
              <a:rPr lang="zh-CN" altLang="en-US"/>
              <a:t>穿过黏膜上皮细胞到达黏膜表面</a:t>
            </a:r>
            <a:r>
              <a:rPr lang="en-US" altLang="zh-CN"/>
              <a:t>,</a:t>
            </a:r>
            <a:r>
              <a:rPr lang="zh-CN" altLang="en-US"/>
              <a:t>可与相应病原体结合形成复合物</a:t>
            </a:r>
            <a:r>
              <a:rPr lang="en-US" altLang="zh-CN"/>
              <a:t>,</a:t>
            </a:r>
            <a:r>
              <a:rPr lang="zh-CN" altLang="en-US"/>
              <a:t>随气管黏膜分泌物排出体外。</a:t>
            </a:r>
            <a:r>
              <a:rPr lang="en-US" altLang="zh-CN"/>
              <a:t>IgA</a:t>
            </a:r>
            <a:r>
              <a:rPr lang="zh-CN" altLang="en-US"/>
              <a:t>的分泌及参与清除病原体的过程</a:t>
            </a:r>
            <a:r>
              <a:rPr lang="en-US" altLang="zh-CN"/>
              <a:t>,</a:t>
            </a:r>
            <a:r>
              <a:rPr lang="zh-CN" altLang="en-US"/>
              <a:t>实现了免疫系统的</a:t>
            </a:r>
            <a:r>
              <a:rPr lang="zh-CN" altLang="en-US" u="sng">
                <a:uFillTx/>
              </a:rPr>
              <a:t>　　　</a:t>
            </a:r>
            <a:r>
              <a:rPr lang="zh-CN" altLang="en-US"/>
              <a:t>。</a:t>
            </a:r>
            <a:r>
              <a:rPr lang="en-US" altLang="en-US"/>
              <a:t> </a:t>
            </a:r>
            <a:endParaRPr lang="en-US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090035" y="3228340"/>
            <a:ext cx="351155" cy="4184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F0000"/>
                </a:solidFill>
              </a:rPr>
              <a:t>C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79995" y="4044315"/>
            <a:ext cx="351155" cy="4184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F0000"/>
                </a:solidFill>
              </a:rPr>
              <a:t>B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00630" y="5683885"/>
            <a:ext cx="351155" cy="4184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F0000"/>
                </a:solidFill>
              </a:rPr>
              <a:t>A</a:t>
            </a:r>
            <a:endParaRPr lang="en-US" altLang="zh-CN">
              <a:solidFill>
                <a:srgbClr val="FF0000"/>
              </a:solidFill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8" grpId="0"/>
      <p:bldP spid="8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1349</Words>
  <Application>WPS 演示</Application>
  <PresentationFormat>宽屏</PresentationFormat>
  <Paragraphs>91</Paragraphs>
  <Slides>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黑体</vt:lpstr>
      <vt:lpstr>+中文正文</vt:lpstr>
      <vt:lpstr>Segoe Print</vt:lpstr>
      <vt:lpstr>楷体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予恩</cp:lastModifiedBy>
  <cp:revision>169</cp:revision>
  <dcterms:created xsi:type="dcterms:W3CDTF">2019-06-19T02:08:00Z</dcterms:created>
  <dcterms:modified xsi:type="dcterms:W3CDTF">2025-04-14T07:01:16Z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F54719254A1C45F99142A5D27E5615BC_11</vt:lpwstr>
  </property>
</Properties>
</file>