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3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3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8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8640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高中生物学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选择性必修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稳态与调节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19600" y="1447800"/>
            <a:ext cx="3352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effectLst/>
              </a:rPr>
              <a:t>通法攻略</a:t>
            </a:r>
            <a:endParaRPr lang="en-US" altLang="zh-CN" sz="5400" b="1">
              <a:solidFill>
                <a:srgbClr val="FFFF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32940" y="2948940"/>
            <a:ext cx="86315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bg1"/>
                </a:solidFill>
                <a:effectLst/>
              </a:rPr>
              <a:t>解析人体进行水盐平衡调节的机制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195955" y="2670175"/>
            <a:ext cx="9622155" cy="506730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本攻略讲解人体水盐平衡调节的机制。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攻略识别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596900" y="115633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271905" y="12401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与水盐平衡调节有关的激素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1835" y="1656080"/>
            <a:ext cx="10988675" cy="3539490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1.</a:t>
            </a:r>
            <a:r>
              <a:rPr lang="zh-CN" altLang="en-US" b="1">
                <a:latin typeface="+mn-ea"/>
                <a:cs typeface="+mn-ea"/>
              </a:rPr>
              <a:t>抗利尿激素</a:t>
            </a: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抗利尿激素由</a:t>
            </a:r>
            <a:r>
              <a:rPr lang="zh-CN" altLang="en-US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下丘脑合成并分泌、垂体释放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能促进肾小管和集合管对水的重吸收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减少排尿量。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　　　　　　　　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(1)</a:t>
            </a:r>
            <a:r>
              <a:rPr lang="zh-CN" altLang="en-US">
                <a:latin typeface="+mn-ea"/>
                <a:cs typeface="+mn-ea"/>
              </a:rPr>
              <a:t>当机体</a:t>
            </a:r>
            <a:r>
              <a:rPr lang="zh-CN" altLang="en-US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饮水过多</a:t>
            </a:r>
            <a:r>
              <a:rPr lang="zh-CN" altLang="en-US">
                <a:latin typeface="+mn-ea"/>
                <a:cs typeface="+mn-ea"/>
              </a:rPr>
              <a:t>时</a:t>
            </a:r>
            <a:r>
              <a:rPr lang="en-US" altLang="zh-CN">
                <a:latin typeface="+mn-ea"/>
                <a:cs typeface="+mn-ea"/>
              </a:rPr>
              <a:t>:</a:t>
            </a:r>
            <a:r>
              <a:rPr lang="zh-CN" altLang="en-US">
                <a:latin typeface="+mn-ea"/>
                <a:cs typeface="+mn-ea"/>
              </a:rPr>
              <a:t>饮水过多会导致细胞外液渗透压降低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在一定程度上影响水盐平衡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为了保持机体内部水盐平衡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机体需要</a:t>
            </a:r>
            <a:r>
              <a:rPr lang="zh-CN" altLang="en-US" u="wavy">
                <a:uFillTx/>
                <a:latin typeface="+中文正文" charset="0"/>
                <a:cs typeface="+mn-ea"/>
              </a:rPr>
              <a:t>增加排尿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将多余的水排出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此时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 u="wavy">
                <a:uFillTx/>
                <a:latin typeface="+中文正文" charset="0"/>
                <a:cs typeface="+mn-ea"/>
              </a:rPr>
              <a:t>抗利尿激素的分泌减少</a:t>
            </a:r>
            <a:r>
              <a:rPr lang="zh-CN" altLang="en-US">
                <a:latin typeface="+mn-ea"/>
                <a:cs typeface="+mn-ea"/>
              </a:rPr>
              <a:t>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(2)</a:t>
            </a:r>
            <a:r>
              <a:rPr lang="zh-CN" altLang="en-US">
                <a:latin typeface="+mn-ea"/>
                <a:cs typeface="+mn-ea"/>
              </a:rPr>
              <a:t>当机体</a:t>
            </a:r>
            <a:r>
              <a:rPr lang="zh-CN" altLang="en-US" u="wavy">
                <a:uFillTx/>
                <a:latin typeface="+中文正文" charset="0"/>
                <a:cs typeface="+mn-ea"/>
              </a:rPr>
              <a:t>缺水</a:t>
            </a:r>
            <a:r>
              <a:rPr lang="zh-CN" altLang="en-US">
                <a:latin typeface="+mn-ea"/>
                <a:cs typeface="+mn-ea"/>
              </a:rPr>
              <a:t>时</a:t>
            </a:r>
            <a:r>
              <a:rPr lang="en-US" altLang="zh-CN">
                <a:latin typeface="+mn-ea"/>
                <a:cs typeface="+mn-ea"/>
              </a:rPr>
              <a:t>:</a:t>
            </a:r>
            <a:r>
              <a:rPr lang="zh-CN" altLang="en-US">
                <a:latin typeface="+mn-ea"/>
                <a:cs typeface="+mn-ea"/>
              </a:rPr>
              <a:t>机体水分摄入不足或水分流失较多</a:t>
            </a:r>
            <a:r>
              <a:rPr lang="en-US" altLang="zh-CN">
                <a:latin typeface="+mn-ea"/>
                <a:cs typeface="+mn-ea"/>
              </a:rPr>
              <a:t>(</a:t>
            </a:r>
            <a:r>
              <a:rPr lang="zh-CN" altLang="en-US">
                <a:latin typeface="+mn-ea"/>
                <a:cs typeface="+mn-ea"/>
              </a:rPr>
              <a:t>或较快</a:t>
            </a:r>
            <a:r>
              <a:rPr lang="en-US" altLang="zh-CN">
                <a:latin typeface="+mn-ea"/>
                <a:cs typeface="+mn-ea"/>
              </a:rPr>
              <a:t>),</a:t>
            </a:r>
            <a:r>
              <a:rPr lang="zh-CN" altLang="en-US">
                <a:latin typeface="+mn-ea"/>
                <a:cs typeface="+mn-ea"/>
              </a:rPr>
              <a:t>会导致细胞外液渗透压升高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可能会导致内环境稳态失调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为了保持机体内部水盐平衡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机体需要</a:t>
            </a:r>
            <a:r>
              <a:rPr lang="zh-CN" altLang="en-US" u="wavy">
                <a:uFillTx/>
                <a:latin typeface="+中文正文" charset="0"/>
                <a:cs typeface="+mn-ea"/>
              </a:rPr>
              <a:t>减少排尿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此时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 u="wavy">
                <a:uFillTx/>
                <a:latin typeface="+中文正文" charset="0"/>
                <a:cs typeface="+mn-ea"/>
              </a:rPr>
              <a:t>抗利尿激素的分泌增加</a:t>
            </a:r>
            <a:r>
              <a:rPr lang="zh-CN" altLang="en-US">
                <a:latin typeface="+mn-ea"/>
                <a:cs typeface="+mn-ea"/>
              </a:rPr>
              <a:t>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1835" y="4572635"/>
            <a:ext cx="107988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【猜你想问】“分泌”和“释放”有什么区别?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泌:分泌是指细胞合成某物质后,该物质运出细胞外的过程,随血液循环运输。如下丘脑合成并分泌抗利尿激素后,该激素会离开细胞,随血液运送至垂体暂存。释放:释放是指细胞接收到特定信号后作出的响应。如垂体储存有一定量的抗利尿激素,当机体目前需要减少排尿时,垂体会接收到这一信号,然后释放抗利尿激素。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70340" y="12528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cxnSp>
        <p:nvCxnSpPr>
          <p:cNvPr id="5" name="直接箭头连接符 4"/>
          <p:cNvCxnSpPr/>
          <p:nvPr/>
        </p:nvCxnSpPr>
        <p:spPr>
          <a:xfrm>
            <a:off x="3498215" y="2538730"/>
            <a:ext cx="362585" cy="292735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797935" y="2684145"/>
            <a:ext cx="45967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注意,抗利尿激素的释放部位和分泌部位不同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596900" y="115633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247140" y="119316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与水盐平衡调节有关的激素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1835" y="1656080"/>
            <a:ext cx="10988675" cy="134048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2.</a:t>
            </a:r>
            <a:r>
              <a:rPr lang="zh-CN" altLang="en-US" b="1">
                <a:latin typeface="+mn-ea"/>
                <a:cs typeface="+mn-ea"/>
              </a:rPr>
              <a:t>醛固酮</a:t>
            </a: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醛固酮由肾上腺皮质分泌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当机体血钾含量升高或血钠含量减低时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会促进肾上腺皮质分泌醛固酮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促进肾小管和集合管对</a:t>
            </a:r>
            <a:r>
              <a:rPr lang="en-US" altLang="zh-CN">
                <a:latin typeface="+mn-ea"/>
                <a:cs typeface="+mn-ea"/>
              </a:rPr>
              <a:t>Na+</a:t>
            </a:r>
            <a:r>
              <a:rPr lang="zh-CN" altLang="en-US">
                <a:latin typeface="+mn-ea"/>
                <a:cs typeface="+mn-ea"/>
              </a:rPr>
              <a:t>的重吸收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从而维持血钠含量的稳定。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70340" y="12528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96900" y="299148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7" name="文本框 6"/>
          <p:cNvSpPr txBox="1"/>
          <p:nvPr/>
        </p:nvSpPr>
        <p:spPr>
          <a:xfrm>
            <a:off x="1247140" y="303149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水盐平衡调节过程的模型图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pic>
        <p:nvPicPr>
          <p:cNvPr id="685" name="image67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870" y="3526790"/>
            <a:ext cx="5511800" cy="292036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596900" y="115633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三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271905" y="12401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抓住要点</a:t>
            </a:r>
            <a:r>
              <a:rPr lang="en-US" altLang="zh-CN" sz="2400" b="1">
                <a:uFillTx/>
                <a:latin typeface="+mn-ea"/>
                <a:sym typeface="+mn-ea"/>
              </a:rPr>
              <a:t>,</a:t>
            </a:r>
            <a:r>
              <a:rPr lang="zh-CN" altLang="en-US" sz="2400" b="1">
                <a:uFillTx/>
                <a:latin typeface="+mn-ea"/>
                <a:sym typeface="+mn-ea"/>
              </a:rPr>
              <a:t>理解水盐平衡调节过程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1835" y="1656080"/>
            <a:ext cx="10988675" cy="3539490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latin typeface="+mn-ea"/>
                <a:cs typeface="+mn-ea"/>
              </a:rPr>
              <a:t>细胞外液渗透压的变化是机体进行水盐平衡调节的原因,而水盐平衡的调节也以维持渗透压稳态为目的。因此,抓住“渗透压变化”这一要点,就可清楚分析水盐平衡调节的整个过程。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>
                <a:latin typeface="+mn-ea"/>
                <a:cs typeface="+mn-ea"/>
              </a:rPr>
              <a:t>1.</a:t>
            </a:r>
            <a:r>
              <a:rPr lang="zh-CN" altLang="en-US" sz="1800" b="1">
                <a:latin typeface="+mn-ea"/>
                <a:cs typeface="+mn-ea"/>
              </a:rPr>
              <a:t>细胞外液渗透压升高</a:t>
            </a: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latin typeface="+mn-ea"/>
                <a:cs typeface="+mn-ea"/>
              </a:rPr>
              <a:t>细胞外液</a:t>
            </a:r>
            <a:r>
              <a:rPr lang="zh-CN" altLang="en-US" sz="1800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渗透压升高</a:t>
            </a:r>
            <a:r>
              <a:rPr lang="en-US" altLang="en-US" sz="1800">
                <a:latin typeface="+mn-ea"/>
                <a:cs typeface="+mn-ea"/>
              </a:rPr>
              <a:t>→</a:t>
            </a:r>
            <a:r>
              <a:rPr lang="zh-CN" altLang="en-US" sz="1800">
                <a:latin typeface="+mn-ea"/>
                <a:cs typeface="+mn-ea"/>
              </a:rPr>
              <a:t>需要将渗透压</a:t>
            </a:r>
            <a:r>
              <a:rPr lang="zh-CN" altLang="en-US" sz="1800" u="wavy">
                <a:uFillTx/>
                <a:latin typeface="+中文正文" charset="0"/>
                <a:cs typeface="+mn-ea"/>
              </a:rPr>
              <a:t>降低</a:t>
            </a:r>
            <a:r>
              <a:rPr lang="zh-CN" altLang="en-US" sz="1800">
                <a:latin typeface="+mn-ea"/>
                <a:cs typeface="+mn-ea"/>
              </a:rPr>
              <a:t>至正常水平</a:t>
            </a:r>
            <a:r>
              <a:rPr lang="en-US" altLang="en-US" sz="1800">
                <a:latin typeface="+mn-ea"/>
                <a:cs typeface="+mn-ea"/>
              </a:rPr>
              <a:t>→</a:t>
            </a:r>
            <a:r>
              <a:rPr lang="zh-CN" altLang="en-US" sz="1800">
                <a:latin typeface="+mn-ea"/>
                <a:cs typeface="+mn-ea"/>
              </a:rPr>
              <a:t>大脑皮层产生渴觉</a:t>
            </a:r>
            <a:r>
              <a:rPr lang="en-US" altLang="en-US" sz="1800">
                <a:latin typeface="+mn-ea"/>
                <a:cs typeface="+mn-ea"/>
              </a:rPr>
              <a:t>→</a:t>
            </a:r>
            <a:r>
              <a:rPr lang="zh-CN" altLang="en-US" sz="1800">
                <a:latin typeface="+mn-ea"/>
                <a:cs typeface="+mn-ea"/>
              </a:rPr>
              <a:t>主动喝水</a:t>
            </a:r>
            <a:r>
              <a:rPr lang="en-US" altLang="zh-CN" sz="1800">
                <a:latin typeface="+mn-ea"/>
                <a:cs typeface="+mn-ea"/>
              </a:rPr>
              <a:t>,</a:t>
            </a:r>
            <a:r>
              <a:rPr lang="zh-CN" altLang="en-US" sz="1800">
                <a:latin typeface="+mn-ea"/>
                <a:cs typeface="+mn-ea"/>
              </a:rPr>
              <a:t>减少</a:t>
            </a:r>
            <a:r>
              <a:rPr lang="zh-CN" altLang="en-US">
                <a:latin typeface="+mn-ea"/>
                <a:cs typeface="+mn-ea"/>
                <a:sym typeface="+mn-ea"/>
              </a:rPr>
              <a:t>排尿</a:t>
            </a:r>
            <a:r>
              <a:rPr lang="en-US" altLang="en-US">
                <a:latin typeface="+mn-ea"/>
                <a:cs typeface="+mn-ea"/>
                <a:sym typeface="+mn-ea"/>
              </a:rPr>
              <a:t>→</a:t>
            </a:r>
            <a:r>
              <a:rPr lang="zh-CN" altLang="en-US" u="wavy">
                <a:uFillTx/>
                <a:latin typeface="+中文正文" charset="0"/>
                <a:cs typeface="+mn-ea"/>
                <a:sym typeface="+mn-ea"/>
              </a:rPr>
              <a:t>抗利尿激素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latin typeface="+mn-ea"/>
                <a:cs typeface="+mn-ea"/>
              </a:rPr>
              <a:t>　　　　　　　</a:t>
            </a:r>
            <a:r>
              <a:rPr lang="en-US" altLang="zh-CN" sz="1800">
                <a:latin typeface="+mn-ea"/>
                <a:cs typeface="+mn-ea"/>
              </a:rPr>
              <a:t> </a:t>
            </a:r>
            <a:endParaRPr lang="en-US" altLang="zh-CN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latin typeface="+mn-ea"/>
                <a:cs typeface="+mn-ea"/>
              </a:rPr>
              <a:t>                    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水少了</a:t>
            </a:r>
            <a:r>
              <a:rPr lang="zh-CN" altLang="en-US" sz="1800">
                <a:latin typeface="+mn-ea"/>
                <a:cs typeface="+mn-ea"/>
              </a:rPr>
              <a:t>　　　　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需要加水——增加水分来源</a:t>
            </a:r>
            <a:r>
              <a:rPr lang="en-US" altLang="zh-CN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抗利尿激素的合成与释放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u="wavy">
                <a:uFillTx/>
                <a:latin typeface="+中文正文" charset="0"/>
                <a:cs typeface="+mn-ea"/>
              </a:rPr>
              <a:t>增多</a:t>
            </a:r>
            <a:r>
              <a:rPr lang="zh-CN" altLang="en-US" sz="1800">
                <a:latin typeface="+mn-ea"/>
                <a:cs typeface="+mn-ea"/>
              </a:rPr>
              <a:t>才能减少排尿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>
                <a:latin typeface="+mn-ea"/>
                <a:cs typeface="+mn-ea"/>
              </a:rPr>
              <a:t>2.细胞外液渗透压降低</a:t>
            </a:r>
            <a:endParaRPr lang="en-US" altLang="zh-CN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latin typeface="+mn-ea"/>
                <a:cs typeface="+mn-ea"/>
              </a:rPr>
              <a:t>细胞外液渗透压</a:t>
            </a:r>
            <a:r>
              <a:rPr lang="zh-CN" altLang="en-US" sz="1800" u="wavy">
                <a:uFillTx/>
                <a:latin typeface="+中文正文" charset="0"/>
                <a:cs typeface="+mn-ea"/>
              </a:rPr>
              <a:t>降低</a:t>
            </a:r>
            <a:r>
              <a:rPr lang="en-US" altLang="en-US" sz="1800">
                <a:latin typeface="+mn-ea"/>
                <a:cs typeface="+mn-ea"/>
              </a:rPr>
              <a:t>→</a:t>
            </a:r>
            <a:r>
              <a:rPr lang="zh-CN" altLang="en-US" sz="1800">
                <a:latin typeface="+mn-ea"/>
                <a:cs typeface="+mn-ea"/>
              </a:rPr>
              <a:t>需要将渗透压</a:t>
            </a:r>
            <a:r>
              <a:rPr lang="zh-CN" altLang="en-US" sz="1800" u="wavy">
                <a:uFillTx/>
                <a:latin typeface="+中文正文" charset="0"/>
                <a:cs typeface="+mn-ea"/>
              </a:rPr>
              <a:t>升高</a:t>
            </a:r>
            <a:r>
              <a:rPr lang="zh-CN" altLang="en-US" sz="1800">
                <a:latin typeface="+mn-ea"/>
                <a:cs typeface="+mn-ea"/>
              </a:rPr>
              <a:t>至正常水平</a:t>
            </a:r>
            <a:r>
              <a:rPr lang="en-US" altLang="en-US" sz="1800">
                <a:latin typeface="+mn-ea"/>
                <a:cs typeface="+mn-ea"/>
              </a:rPr>
              <a:t>→</a:t>
            </a:r>
            <a:r>
              <a:rPr lang="zh-CN" altLang="en-US" sz="1800">
                <a:latin typeface="+mn-ea"/>
                <a:cs typeface="+mn-ea"/>
              </a:rPr>
              <a:t>减少喝水</a:t>
            </a:r>
            <a:r>
              <a:rPr lang="en-US" altLang="zh-CN" sz="1800">
                <a:latin typeface="+mn-ea"/>
                <a:cs typeface="+mn-ea"/>
              </a:rPr>
              <a:t>,</a:t>
            </a:r>
            <a:r>
              <a:rPr lang="zh-CN" altLang="en-US" sz="1800">
                <a:latin typeface="+mn-ea"/>
                <a:cs typeface="+mn-ea"/>
              </a:rPr>
              <a:t>增多排尿</a:t>
            </a:r>
            <a:r>
              <a:rPr lang="en-US" altLang="en-US" sz="1800">
                <a:latin typeface="+mn-ea"/>
                <a:cs typeface="+mn-ea"/>
              </a:rPr>
              <a:t>→</a:t>
            </a:r>
            <a:r>
              <a:rPr lang="zh-CN" altLang="en-US" sz="1800" u="wavy">
                <a:uFillTx/>
                <a:latin typeface="+中文正文" charset="0"/>
                <a:cs typeface="+mn-ea"/>
              </a:rPr>
              <a:t>抗利尿激素减少</a:t>
            </a:r>
            <a:r>
              <a:rPr lang="zh-CN" altLang="en-US" sz="1800">
                <a:latin typeface="+mn-ea"/>
                <a:cs typeface="+mn-ea"/>
              </a:rPr>
              <a:t>才</a:t>
            </a:r>
            <a:r>
              <a:rPr lang="zh-CN" altLang="en-US">
                <a:latin typeface="+mn-ea"/>
                <a:cs typeface="+mn-ea"/>
                <a:sym typeface="+mn-ea"/>
              </a:rPr>
              <a:t>能增加排尿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latin typeface="+mn-ea"/>
                <a:cs typeface="+mn-ea"/>
              </a:rPr>
              <a:t>　　　　　　　　　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水多了</a:t>
            </a:r>
            <a:r>
              <a:rPr lang="en-US" altLang="zh-CN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</a:t>
            </a:r>
            <a:r>
              <a:rPr lang="zh-CN" altLang="en-US" sz="1800">
                <a:latin typeface="+mn-ea"/>
                <a:cs typeface="+mn-ea"/>
              </a:rPr>
              <a:t>　　　　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latin typeface="+mn-ea"/>
                <a:cs typeface="+mn-ea"/>
              </a:rPr>
              <a:t> </a:t>
            </a:r>
            <a:r>
              <a:rPr lang="en-US" altLang="zh-CN" sz="1800">
                <a:latin typeface="+mn-ea"/>
                <a:cs typeface="+mn-ea"/>
              </a:rPr>
              <a:t>                                                      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需要排水</a:t>
            </a:r>
            <a:r>
              <a:rPr lang="en-US" altLang="zh-CN" sz="1800">
                <a:latin typeface="+mn-ea"/>
                <a:cs typeface="+mn-ea"/>
              </a:rPr>
              <a:t>	                              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下丘脑和垂体减少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抗利尿激素的合成与释放</a:t>
            </a:r>
            <a:endParaRPr lang="zh-CN" altLang="en-US" sz="1800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70340" y="12528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cxnSp>
        <p:nvCxnSpPr>
          <p:cNvPr id="4" name="直接箭头连接符 3"/>
          <p:cNvCxnSpPr/>
          <p:nvPr/>
        </p:nvCxnSpPr>
        <p:spPr>
          <a:xfrm>
            <a:off x="2114550" y="3388995"/>
            <a:ext cx="311150" cy="393065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4684395" y="3394710"/>
            <a:ext cx="271145" cy="41656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8667115" y="3559175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下丘脑和垂体增加</a:t>
            </a:r>
            <a:endParaRPr lang="zh-CN" altLang="en-US"/>
          </a:p>
        </p:txBody>
      </p:sp>
      <p:cxnSp>
        <p:nvCxnSpPr>
          <p:cNvPr id="13" name="直接箭头连接符 12"/>
          <p:cNvCxnSpPr>
            <a:endCxn id="12" idx="0"/>
          </p:cNvCxnSpPr>
          <p:nvPr/>
        </p:nvCxnSpPr>
        <p:spPr>
          <a:xfrm flipH="1">
            <a:off x="10699115" y="3394710"/>
            <a:ext cx="381635" cy="164465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2503170" y="5420360"/>
            <a:ext cx="378460" cy="193675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4684395" y="5420360"/>
            <a:ext cx="241935" cy="446405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8890000" y="5468620"/>
            <a:ext cx="542925" cy="44577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1089</Words>
  <Application>WPS 演示</Application>
  <PresentationFormat>宽屏</PresentationFormat>
  <Paragraphs>68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+中文正文</vt:lpstr>
      <vt:lpstr>Segoe Print</vt:lpstr>
      <vt:lpstr>楷体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予恩</cp:lastModifiedBy>
  <cp:revision>163</cp:revision>
  <dcterms:created xsi:type="dcterms:W3CDTF">2019-06-19T02:08:00Z</dcterms:created>
  <dcterms:modified xsi:type="dcterms:W3CDTF">2025-04-14T06:57:49Z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CEF3B35C0860469E92E85FDDE306E4CB_11</vt:lpwstr>
  </property>
</Properties>
</file>