
<file path=[Content_Types].xml><?xml version="1.0" encoding="utf-8"?>
<Types xmlns="http://schemas.openxmlformats.org/package/2006/content-types">
  <Default Extension="png" ContentType="image/png"/>
  <Default Extension="tiff" ContentType="image/tif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3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2.xml"/><Relationship Id="rId3" Type="http://schemas.openxmlformats.org/officeDocument/2006/relationships/image" Target="../media/image15.tiff"/><Relationship Id="rId2" Type="http://schemas.openxmlformats.org/officeDocument/2006/relationships/image" Target="../media/image14.tiff"/><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3.xml"/><Relationship Id="rId3" Type="http://schemas.openxmlformats.org/officeDocument/2006/relationships/image" Target="../media/image17.png"/><Relationship Id="rId2" Type="http://schemas.openxmlformats.org/officeDocument/2006/relationships/image" Target="../media/image16.tiff"/><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5.xml"/><Relationship Id="rId2" Type="http://schemas.openxmlformats.org/officeDocument/2006/relationships/image" Target="../media/image18.tiff"/><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6.xml"/><Relationship Id="rId2" Type="http://schemas.openxmlformats.org/officeDocument/2006/relationships/image" Target="../media/image19.tiff"/><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7.xml"/><Relationship Id="rId2" Type="http://schemas.openxmlformats.org/officeDocument/2006/relationships/image" Target="../media/image20.tiff"/><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8.xml"/><Relationship Id="rId3" Type="http://schemas.openxmlformats.org/officeDocument/2006/relationships/image" Target="../media/image22.tiff"/><Relationship Id="rId2" Type="http://schemas.openxmlformats.org/officeDocument/2006/relationships/image" Target="../media/image21.tiff"/><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9.xml"/><Relationship Id="rId3" Type="http://schemas.openxmlformats.org/officeDocument/2006/relationships/image" Target="../media/image24.tiff"/><Relationship Id="rId2" Type="http://schemas.openxmlformats.org/officeDocument/2006/relationships/image" Target="../media/image23.tiff"/><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0.xml"/><Relationship Id="rId3" Type="http://schemas.openxmlformats.org/officeDocument/2006/relationships/image" Target="../media/image26.tiff"/><Relationship Id="rId2" Type="http://schemas.openxmlformats.org/officeDocument/2006/relationships/image" Target="../media/image25.tiff"/><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1.xml"/><Relationship Id="rId3" Type="http://schemas.openxmlformats.org/officeDocument/2006/relationships/image" Target="../media/image28.png"/><Relationship Id="rId2" Type="http://schemas.openxmlformats.org/officeDocument/2006/relationships/image" Target="../media/image27.emf"/><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4.xml"/><Relationship Id="rId2" Type="http://schemas.openxmlformats.org/officeDocument/2006/relationships/image" Target="../media/image3.tiff"/><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2.xml"/><Relationship Id="rId3" Type="http://schemas.openxmlformats.org/officeDocument/2006/relationships/image" Target="../media/image30.tiff"/><Relationship Id="rId2" Type="http://schemas.openxmlformats.org/officeDocument/2006/relationships/image" Target="../media/image29.tiff"/><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3.xml"/><Relationship Id="rId2" Type="http://schemas.openxmlformats.org/officeDocument/2006/relationships/image" Target="../media/image31.tiff"/><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5.xml"/><Relationship Id="rId2" Type="http://schemas.openxmlformats.org/officeDocument/2006/relationships/image" Target="../media/image32.tiff"/><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6.xml"/><Relationship Id="rId3" Type="http://schemas.openxmlformats.org/officeDocument/2006/relationships/image" Target="../media/image34.tiff"/><Relationship Id="rId2" Type="http://schemas.openxmlformats.org/officeDocument/2006/relationships/image" Target="../media/image33.tiff"/><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7.xml"/><Relationship Id="rId3" Type="http://schemas.openxmlformats.org/officeDocument/2006/relationships/image" Target="../media/image36.tiff"/><Relationship Id="rId2" Type="http://schemas.openxmlformats.org/officeDocument/2006/relationships/image" Target="../media/image35.tiff"/><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8.xml"/><Relationship Id="rId4" Type="http://schemas.openxmlformats.org/officeDocument/2006/relationships/image" Target="../media/image39.emf"/><Relationship Id="rId3" Type="http://schemas.openxmlformats.org/officeDocument/2006/relationships/image" Target="../media/image38.tiff"/><Relationship Id="rId2" Type="http://schemas.openxmlformats.org/officeDocument/2006/relationships/image" Target="../media/image37.emf"/><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xml"/><Relationship Id="rId2" Type="http://schemas.openxmlformats.org/officeDocument/2006/relationships/image" Target="../media/image4.tiff"/><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6.xml"/><Relationship Id="rId2" Type="http://schemas.openxmlformats.org/officeDocument/2006/relationships/image" Target="../media/image5.tiff"/><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6.tiff"/><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image" Target="../media/image7.tiff"/><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70.xml"/><Relationship Id="rId5" Type="http://schemas.openxmlformats.org/officeDocument/2006/relationships/image" Target="../media/image11.tiff"/><Relationship Id="rId4" Type="http://schemas.openxmlformats.org/officeDocument/2006/relationships/image" Target="../media/image10.tiff"/><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1.xml"/><Relationship Id="rId3" Type="http://schemas.openxmlformats.org/officeDocument/2006/relationships/image" Target="../media/image13.tiff"/><Relationship Id="rId2" Type="http://schemas.openxmlformats.org/officeDocument/2006/relationships/image" Target="../media/image12.tiff"/><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3875" y="54552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248410" y="1118870"/>
            <a:ext cx="9681845"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科学家研究不同生长素浓度对某植物不同器官的作用</a:t>
            </a:r>
            <a:r>
              <a:rPr lang="en-US" altLang="zh-CN">
                <a:latin typeface="+mn-ea"/>
                <a:cs typeface="+mn-ea"/>
              </a:rPr>
              <a:t>,</a:t>
            </a:r>
            <a:r>
              <a:rPr lang="zh-CN" altLang="en-US">
                <a:latin typeface="+mn-ea"/>
                <a:cs typeface="+mn-ea"/>
              </a:rPr>
              <a:t>所得结果如图甲所示</a:t>
            </a:r>
            <a:r>
              <a:rPr lang="en-US" altLang="zh-CN">
                <a:latin typeface="+mn-ea"/>
                <a:cs typeface="+mn-ea"/>
              </a:rPr>
              <a:t>;</a:t>
            </a:r>
            <a:r>
              <a:rPr lang="zh-CN" altLang="en-US">
                <a:latin typeface="+mn-ea"/>
                <a:cs typeface="+mn-ea"/>
              </a:rPr>
              <a:t>图乙是将该植物的幼苗横放一段时间后根和茎的生长情况示意图。下列相关叙述错误的是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8261350" y="1590040"/>
            <a:ext cx="602615" cy="457200"/>
          </a:xfrm>
          <a:prstGeom prst="rect">
            <a:avLst/>
          </a:prstGeom>
          <a:noFill/>
        </p:spPr>
        <p:txBody>
          <a:bodyPr wrap="square" rtlCol="0">
            <a:noAutofit/>
          </a:bodyPr>
          <a:p>
            <a:r>
              <a:rPr lang="en-US" altLang="zh-CN">
                <a:solidFill>
                  <a:srgbClr val="FF0000"/>
                </a:solidFill>
              </a:rPr>
              <a:t>D</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1248410" y="4364990"/>
            <a:ext cx="10248900" cy="1753235"/>
          </a:xfrm>
          <a:prstGeom prst="rect">
            <a:avLst/>
          </a:prstGeom>
          <a:noFill/>
        </p:spPr>
        <p:txBody>
          <a:bodyPr wrap="square" rtlCol="0">
            <a:spAutoFit/>
          </a:bodyPr>
          <a:p>
            <a:pPr algn="l" defTabSz="266700">
              <a:lnSpc>
                <a:spcPct val="150000"/>
              </a:lnSpc>
            </a:pPr>
            <a:r>
              <a:rPr lang="en-US" altLang="zh-CN"/>
              <a:t>A.</a:t>
            </a:r>
            <a:r>
              <a:rPr lang="zh-CN" altLang="en-US"/>
              <a:t>该植物不同器官对生长素的敏感程度不同</a:t>
            </a:r>
            <a:r>
              <a:rPr lang="en-US" altLang="zh-CN"/>
              <a:t>,</a:t>
            </a:r>
            <a:r>
              <a:rPr lang="zh-CN" altLang="en-US"/>
              <a:t>根、茎、芽中茎最不敏感</a:t>
            </a:r>
            <a:endParaRPr lang="zh-CN" altLang="en-US"/>
          </a:p>
          <a:p>
            <a:pPr algn="l" defTabSz="266700">
              <a:lnSpc>
                <a:spcPct val="150000"/>
              </a:lnSpc>
            </a:pPr>
            <a:r>
              <a:rPr lang="en-US" altLang="zh-CN"/>
              <a:t>B.</a:t>
            </a:r>
            <a:r>
              <a:rPr lang="zh-CN" altLang="en-US"/>
              <a:t>图乙中</a:t>
            </a:r>
            <a:r>
              <a:rPr lang="en-US" altLang="zh-CN"/>
              <a:t>,</a:t>
            </a:r>
            <a:r>
              <a:rPr lang="zh-CN" altLang="en-US"/>
              <a:t>根</a:t>
            </a:r>
            <a:r>
              <a:rPr lang="en-US" altLang="zh-CN"/>
              <a:t>a</a:t>
            </a:r>
            <a:r>
              <a:rPr lang="zh-CN" altLang="en-US"/>
              <a:t>侧的生长素浓度应大于图甲中</a:t>
            </a:r>
            <a:r>
              <a:rPr lang="en-US" altLang="zh-CN"/>
              <a:t>A</a:t>
            </a:r>
            <a:r>
              <a:rPr lang="zh-CN" altLang="en-US"/>
              <a:t>点对应的生长素浓度</a:t>
            </a:r>
            <a:endParaRPr lang="zh-CN" altLang="en-US"/>
          </a:p>
          <a:p>
            <a:pPr algn="l" defTabSz="266700">
              <a:lnSpc>
                <a:spcPct val="150000"/>
              </a:lnSpc>
            </a:pPr>
            <a:r>
              <a:rPr lang="en-US" altLang="zh-CN"/>
              <a:t>C.</a:t>
            </a:r>
            <a:r>
              <a:rPr lang="zh-CN" altLang="en-US"/>
              <a:t>图乙中</a:t>
            </a:r>
            <a:r>
              <a:rPr lang="en-US" altLang="zh-CN"/>
              <a:t>,</a:t>
            </a:r>
            <a:r>
              <a:rPr lang="zh-CN" altLang="en-US"/>
              <a:t>茎</a:t>
            </a:r>
            <a:r>
              <a:rPr lang="en-US" altLang="zh-CN"/>
              <a:t>c</a:t>
            </a:r>
            <a:r>
              <a:rPr lang="zh-CN" altLang="en-US"/>
              <a:t>侧的生长素浓度应小于图甲中</a:t>
            </a:r>
            <a:r>
              <a:rPr lang="en-US" altLang="zh-CN"/>
              <a:t>C</a:t>
            </a:r>
            <a:r>
              <a:rPr lang="zh-CN" altLang="en-US"/>
              <a:t>点对应的生长素浓度</a:t>
            </a:r>
            <a:endParaRPr lang="zh-CN" altLang="en-US"/>
          </a:p>
          <a:p>
            <a:pPr algn="l" defTabSz="266700">
              <a:lnSpc>
                <a:spcPct val="150000"/>
              </a:lnSpc>
            </a:pPr>
            <a:r>
              <a:rPr lang="en-US" altLang="zh-CN"/>
              <a:t>D.</a:t>
            </a:r>
            <a:r>
              <a:rPr lang="zh-CN" altLang="en-US"/>
              <a:t>由图可知</a:t>
            </a:r>
            <a:r>
              <a:rPr lang="en-US" altLang="zh-CN"/>
              <a:t>,</a:t>
            </a:r>
            <a:r>
              <a:rPr lang="zh-CN" altLang="en-US"/>
              <a:t>不同浓度的生长素对该植物同一器官的生长影响均不同</a:t>
            </a:r>
            <a:endParaRPr lang="zh-CN" altLang="en-US"/>
          </a:p>
        </p:txBody>
      </p:sp>
      <p:pic>
        <p:nvPicPr>
          <p:cNvPr id="638" name="image626.jpeg"/>
          <p:cNvPicPr>
            <a:picLocks noChangeAspect="1"/>
          </p:cNvPicPr>
          <p:nvPr/>
        </p:nvPicPr>
        <p:blipFill>
          <a:blip r:embed="rId2"/>
          <a:stretch>
            <a:fillRect/>
          </a:stretch>
        </p:blipFill>
        <p:spPr>
          <a:xfrm>
            <a:off x="2131695" y="2138045"/>
            <a:ext cx="3415030" cy="1910080"/>
          </a:xfrm>
          <a:prstGeom prst="rect">
            <a:avLst/>
          </a:prstGeom>
        </p:spPr>
      </p:pic>
      <p:pic>
        <p:nvPicPr>
          <p:cNvPr id="639" name="image627.jpeg"/>
          <p:cNvPicPr>
            <a:picLocks noChangeAspect="1"/>
          </p:cNvPicPr>
          <p:nvPr/>
        </p:nvPicPr>
        <p:blipFill>
          <a:blip r:embed="rId3"/>
          <a:stretch>
            <a:fillRect/>
          </a:stretch>
        </p:blipFill>
        <p:spPr>
          <a:xfrm>
            <a:off x="7124700" y="2047240"/>
            <a:ext cx="2129790" cy="1880235"/>
          </a:xfrm>
          <a:prstGeom prst="rect">
            <a:avLst/>
          </a:prstGeom>
        </p:spPr>
      </p:pic>
      <p:sp>
        <p:nvSpPr>
          <p:cNvPr id="4" name="文本框 3"/>
          <p:cNvSpPr txBox="1"/>
          <p:nvPr/>
        </p:nvSpPr>
        <p:spPr>
          <a:xfrm>
            <a:off x="3060700" y="3996690"/>
            <a:ext cx="4064000" cy="368300"/>
          </a:xfrm>
          <a:prstGeom prst="rect">
            <a:avLst/>
          </a:prstGeom>
          <a:noFill/>
        </p:spPr>
        <p:txBody>
          <a:bodyPr wrap="square" rtlCol="0">
            <a:spAutoFit/>
          </a:bodyPr>
          <a:p>
            <a:r>
              <a:rPr lang="zh-CN" altLang="en-US"/>
              <a:t>图甲</a:t>
            </a:r>
            <a:endParaRPr lang="zh-CN" altLang="en-US"/>
          </a:p>
        </p:txBody>
      </p:sp>
      <p:sp>
        <p:nvSpPr>
          <p:cNvPr id="6" name="文本框 5"/>
          <p:cNvSpPr txBox="1"/>
          <p:nvPr/>
        </p:nvSpPr>
        <p:spPr>
          <a:xfrm>
            <a:off x="7830820" y="4048125"/>
            <a:ext cx="4064000" cy="368300"/>
          </a:xfrm>
          <a:prstGeom prst="rect">
            <a:avLst/>
          </a:prstGeom>
          <a:noFill/>
        </p:spPr>
        <p:txBody>
          <a:bodyPr wrap="square" rtlCol="0">
            <a:spAutoFit/>
          </a:bodyPr>
          <a:p>
            <a:r>
              <a:rPr lang="zh-CN" altLang="en-US"/>
              <a:t>图乙</a:t>
            </a:r>
            <a:endParaRPr lang="zh-CN" altLang="en-US"/>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248410" y="1118870"/>
            <a:ext cx="9681845"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为探究根向地生长和茎背地生长的原因</a:t>
            </a:r>
            <a:r>
              <a:rPr lang="en-US" altLang="zh-CN">
                <a:latin typeface="+mn-ea"/>
                <a:cs typeface="+mn-ea"/>
              </a:rPr>
              <a:t>,</a:t>
            </a:r>
            <a:r>
              <a:rPr lang="zh-CN" altLang="en-US">
                <a:latin typeface="+mn-ea"/>
                <a:cs typeface="+mn-ea"/>
              </a:rPr>
              <a:t>研究人员分别测定了水平放置前后豌豆幼苗的根、茎两侧生长素的含量</a:t>
            </a:r>
            <a:r>
              <a:rPr lang="en-US" altLang="zh-CN">
                <a:latin typeface="+mn-ea"/>
                <a:cs typeface="+mn-ea"/>
              </a:rPr>
              <a:t>(</a:t>
            </a:r>
            <a:r>
              <a:rPr lang="zh-CN" altLang="en-US">
                <a:latin typeface="+mn-ea"/>
                <a:cs typeface="+mn-ea"/>
              </a:rPr>
              <a:t>如图</a:t>
            </a:r>
            <a:r>
              <a:rPr lang="en-US" altLang="zh-CN">
                <a:latin typeface="+mn-ea"/>
                <a:cs typeface="+mn-ea"/>
              </a:rPr>
              <a:t>),</a:t>
            </a:r>
            <a:r>
              <a:rPr lang="zh-CN" altLang="en-US">
                <a:latin typeface="+mn-ea"/>
                <a:cs typeface="+mn-ea"/>
              </a:rPr>
              <a:t>结果如表。</a:t>
            </a:r>
            <a:r>
              <a:rPr lang="en-US" altLang="zh-CN">
                <a:latin typeface="+mn-ea"/>
                <a:cs typeface="+mn-ea"/>
              </a:rPr>
              <a:t>	</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3966845" y="3955415"/>
            <a:ext cx="602615" cy="457200"/>
          </a:xfrm>
          <a:prstGeom prst="rect">
            <a:avLst/>
          </a:prstGeom>
          <a:noFill/>
        </p:spPr>
        <p:txBody>
          <a:bodyPr wrap="square" rtlCol="0">
            <a:noAutofit/>
          </a:bodyPr>
          <a:p>
            <a:r>
              <a:rPr lang="en-US" altLang="zh-CN">
                <a:solidFill>
                  <a:srgbClr val="FF0000"/>
                </a:solidFill>
              </a:rPr>
              <a:t>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1381125" y="3862705"/>
            <a:ext cx="6559550" cy="2168525"/>
          </a:xfrm>
          <a:prstGeom prst="rect">
            <a:avLst/>
          </a:prstGeom>
          <a:noFill/>
        </p:spPr>
        <p:txBody>
          <a:bodyPr wrap="square" rtlCol="0">
            <a:spAutoFit/>
          </a:bodyPr>
          <a:p>
            <a:pPr algn="l" defTabSz="266700">
              <a:lnSpc>
                <a:spcPct val="150000"/>
              </a:lnSpc>
            </a:pPr>
            <a:r>
              <a:rPr lang="zh-CN" altLang="en-US"/>
              <a:t>下列有关分析错误的是</a:t>
            </a:r>
            <a:r>
              <a:rPr lang="en-US" altLang="zh-CN"/>
              <a:t>	(</a:t>
            </a:r>
            <a:r>
              <a:rPr lang="zh-CN" altLang="en-US"/>
              <a:t>　　</a:t>
            </a:r>
            <a:r>
              <a:rPr lang="en-US" altLang="zh-CN"/>
              <a:t>)</a:t>
            </a:r>
            <a:endParaRPr lang="en-US" altLang="zh-CN"/>
          </a:p>
          <a:p>
            <a:pPr algn="l" defTabSz="266700">
              <a:lnSpc>
                <a:spcPct val="150000"/>
              </a:lnSpc>
            </a:pPr>
            <a:r>
              <a:rPr lang="en-US" altLang="zh-CN"/>
              <a:t>A.</a:t>
            </a:r>
            <a:r>
              <a:rPr lang="zh-CN" altLang="en-US"/>
              <a:t>生长素在植物体内能进行极性运输和非极性运输</a:t>
            </a:r>
            <a:endParaRPr lang="zh-CN" altLang="en-US"/>
          </a:p>
          <a:p>
            <a:pPr algn="l" defTabSz="266700">
              <a:lnSpc>
                <a:spcPct val="150000"/>
              </a:lnSpc>
            </a:pPr>
            <a:r>
              <a:rPr lang="en-US" altLang="zh-CN"/>
              <a:t>B.A</a:t>
            </a:r>
            <a:r>
              <a:rPr lang="zh-CN" altLang="en-US"/>
              <a:t>侧和</a:t>
            </a:r>
            <a:r>
              <a:rPr lang="en-US" altLang="zh-CN"/>
              <a:t>C</a:t>
            </a:r>
            <a:r>
              <a:rPr lang="zh-CN" altLang="en-US"/>
              <a:t>侧的生长素对幼苗的生长都表现为促进作用</a:t>
            </a:r>
            <a:endParaRPr lang="zh-CN" altLang="en-US"/>
          </a:p>
          <a:p>
            <a:pPr algn="l" defTabSz="266700">
              <a:lnSpc>
                <a:spcPct val="150000"/>
              </a:lnSpc>
            </a:pPr>
            <a:r>
              <a:rPr lang="en-US" altLang="zh-CN"/>
              <a:t>C.B</a:t>
            </a:r>
            <a:r>
              <a:rPr lang="zh-CN" altLang="en-US"/>
              <a:t>侧和</a:t>
            </a:r>
            <a:r>
              <a:rPr lang="en-US" altLang="zh-CN"/>
              <a:t>D</a:t>
            </a:r>
            <a:r>
              <a:rPr lang="zh-CN" altLang="en-US"/>
              <a:t>侧的生长素对幼苗的生长都表现为抑制作用</a:t>
            </a:r>
            <a:endParaRPr lang="zh-CN" altLang="en-US"/>
          </a:p>
          <a:p>
            <a:pPr algn="l" defTabSz="266700">
              <a:lnSpc>
                <a:spcPct val="150000"/>
              </a:lnSpc>
            </a:pPr>
            <a:r>
              <a:rPr lang="en-US" altLang="zh-CN"/>
              <a:t>D.</a:t>
            </a:r>
            <a:r>
              <a:rPr lang="zh-CN" altLang="en-US"/>
              <a:t>生长素在顶端优势与根的向地生长中体现了相同的作用特点</a:t>
            </a:r>
            <a:endParaRPr lang="zh-CN" altLang="en-US"/>
          </a:p>
        </p:txBody>
      </p:sp>
      <p:pic>
        <p:nvPicPr>
          <p:cNvPr id="641" name="image629.jpeg"/>
          <p:cNvPicPr>
            <a:picLocks noChangeAspect="1"/>
          </p:cNvPicPr>
          <p:nvPr/>
        </p:nvPicPr>
        <p:blipFill>
          <a:blip r:embed="rId2"/>
          <a:stretch>
            <a:fillRect/>
          </a:stretch>
        </p:blipFill>
        <p:spPr>
          <a:xfrm>
            <a:off x="1581150" y="2355850"/>
            <a:ext cx="2988310" cy="1320800"/>
          </a:xfrm>
          <a:prstGeom prst="rect">
            <a:avLst/>
          </a:prstGeom>
        </p:spPr>
      </p:pic>
      <p:pic>
        <p:nvPicPr>
          <p:cNvPr id="4" name="图片 3"/>
          <p:cNvPicPr>
            <a:picLocks noChangeAspect="1"/>
          </p:cNvPicPr>
          <p:nvPr/>
        </p:nvPicPr>
        <p:blipFill>
          <a:blip r:embed="rId3"/>
          <a:stretch>
            <a:fillRect/>
          </a:stretch>
        </p:blipFill>
        <p:spPr>
          <a:xfrm>
            <a:off x="5777865" y="2324100"/>
            <a:ext cx="3495675" cy="135255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248410" y="1745615"/>
            <a:ext cx="9681845"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种子胎萌指的是大麦、水稻等禾本科植物的种子在即将成熟时</a:t>
            </a:r>
            <a:r>
              <a:rPr lang="en-US" altLang="zh-CN">
                <a:latin typeface="+mn-ea"/>
                <a:cs typeface="+mn-ea"/>
              </a:rPr>
              <a:t>,</a:t>
            </a:r>
            <a:r>
              <a:rPr lang="zh-CN" altLang="en-US">
                <a:latin typeface="+mn-ea"/>
                <a:cs typeface="+mn-ea"/>
              </a:rPr>
              <a:t>如果经历持续一段时间的干热之后又遇大雨</a:t>
            </a:r>
            <a:r>
              <a:rPr lang="en-US" altLang="zh-CN">
                <a:latin typeface="+mn-ea"/>
                <a:cs typeface="+mn-ea"/>
              </a:rPr>
              <a:t>,</a:t>
            </a:r>
            <a:r>
              <a:rPr lang="zh-CN" altLang="en-US">
                <a:latin typeface="+mn-ea"/>
                <a:cs typeface="+mn-ea"/>
              </a:rPr>
              <a:t>种子就容易在穗上萌发的现象。下列有关说法错误的是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发生胎萌的大麦种子</a:t>
            </a:r>
            <a:r>
              <a:rPr lang="en-US" altLang="zh-CN">
                <a:latin typeface="+mn-ea"/>
                <a:cs typeface="+mn-ea"/>
              </a:rPr>
              <a:t>,</a:t>
            </a:r>
            <a:r>
              <a:rPr lang="zh-CN" altLang="en-US">
                <a:latin typeface="+mn-ea"/>
                <a:cs typeface="+mn-ea"/>
              </a:rPr>
              <a:t>其</a:t>
            </a:r>
            <a:r>
              <a:rPr lang="en-US" altLang="zh-CN">
                <a:latin typeface="+mn-ea"/>
                <a:cs typeface="+mn-ea"/>
              </a:rPr>
              <a:t>α-</a:t>
            </a:r>
            <a:r>
              <a:rPr lang="zh-CN" altLang="en-US">
                <a:latin typeface="+mn-ea"/>
                <a:cs typeface="+mn-ea"/>
              </a:rPr>
              <a:t>淀粉酶的活性增高</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若脱落酸合成酶的基因表达增强</a:t>
            </a:r>
            <a:r>
              <a:rPr lang="en-US" altLang="zh-CN">
                <a:latin typeface="+mn-ea"/>
                <a:cs typeface="+mn-ea"/>
              </a:rPr>
              <a:t>,</a:t>
            </a:r>
            <a:r>
              <a:rPr lang="zh-CN" altLang="en-US">
                <a:latin typeface="+mn-ea"/>
                <a:cs typeface="+mn-ea"/>
              </a:rPr>
              <a:t>会引起胎萌</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若赤霉素受体基因发生缺失突变</a:t>
            </a:r>
            <a:r>
              <a:rPr lang="en-US" altLang="zh-CN">
                <a:latin typeface="+mn-ea"/>
                <a:cs typeface="+mn-ea"/>
              </a:rPr>
              <a:t>,</a:t>
            </a:r>
            <a:r>
              <a:rPr lang="zh-CN" altLang="en-US">
                <a:latin typeface="+mn-ea"/>
                <a:cs typeface="+mn-ea"/>
              </a:rPr>
              <a:t>会抑制胎萌</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采取措施防止胎萌发生或促进种子休眠可避免减产</a:t>
            </a:r>
            <a:r>
              <a:rPr lang="en-US" altLang="zh-CN">
                <a:latin typeface="+mn-ea"/>
                <a:cs typeface="+mn-ea"/>
              </a:rPr>
              <a:t>	</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8331835" y="2251710"/>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186815" y="1216025"/>
            <a:ext cx="10034270"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西红柿果实发育过程中</a:t>
            </a:r>
            <a:r>
              <a:rPr lang="en-US" altLang="zh-CN">
                <a:latin typeface="+mn-ea"/>
                <a:cs typeface="+mn-ea"/>
              </a:rPr>
              <a:t>,ARF</a:t>
            </a:r>
            <a:r>
              <a:rPr lang="zh-CN" altLang="en-US">
                <a:latin typeface="+mn-ea"/>
                <a:cs typeface="+mn-ea"/>
              </a:rPr>
              <a:t>蛋白可响应生长素信号</a:t>
            </a:r>
            <a:r>
              <a:rPr lang="en-US" altLang="zh-CN">
                <a:latin typeface="+mn-ea"/>
                <a:cs typeface="+mn-ea"/>
              </a:rPr>
              <a:t>,</a:t>
            </a:r>
            <a:r>
              <a:rPr lang="zh-CN" altLang="en-US">
                <a:latin typeface="+mn-ea"/>
                <a:cs typeface="+mn-ea"/>
              </a:rPr>
              <a:t>与特定基因结合并调节其表达。研究人员通过敲除或过表达</a:t>
            </a:r>
            <a:r>
              <a:rPr lang="en-US" altLang="zh-CN">
                <a:latin typeface="+mn-ea"/>
                <a:cs typeface="+mn-ea"/>
              </a:rPr>
              <a:t>ARF</a:t>
            </a:r>
            <a:r>
              <a:rPr lang="zh-CN" altLang="en-US">
                <a:latin typeface="+mn-ea"/>
                <a:cs typeface="+mn-ea"/>
              </a:rPr>
              <a:t>基因获得相应植株</a:t>
            </a:r>
            <a:r>
              <a:rPr lang="en-US" altLang="zh-CN">
                <a:latin typeface="+mn-ea"/>
                <a:cs typeface="+mn-ea"/>
              </a:rPr>
              <a:t>,</a:t>
            </a:r>
            <a:r>
              <a:rPr lang="zh-CN" altLang="en-US">
                <a:latin typeface="+mn-ea"/>
                <a:cs typeface="+mn-ea"/>
              </a:rPr>
              <a:t>检测了它们的乙烯含量</a:t>
            </a:r>
            <a:r>
              <a:rPr lang="en-US" altLang="zh-CN">
                <a:latin typeface="+mn-ea"/>
                <a:cs typeface="+mn-ea"/>
              </a:rPr>
              <a:t>,</a:t>
            </a:r>
            <a:r>
              <a:rPr lang="zh-CN" altLang="en-US">
                <a:latin typeface="+mn-ea"/>
                <a:cs typeface="+mn-ea"/>
              </a:rPr>
              <a:t>结果如图。下列叙述正确的是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10423525" y="1731010"/>
            <a:ext cx="602615" cy="457200"/>
          </a:xfrm>
          <a:prstGeom prst="rect">
            <a:avLst/>
          </a:prstGeom>
          <a:noFill/>
        </p:spPr>
        <p:txBody>
          <a:bodyPr wrap="square" rtlCol="0">
            <a:noAutofit/>
          </a:bodyPr>
          <a:p>
            <a:r>
              <a:rPr lang="en-US" altLang="zh-CN">
                <a:solidFill>
                  <a:srgbClr val="FF0000"/>
                </a:solidFill>
              </a:rPr>
              <a:t>D</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1248410" y="4364990"/>
            <a:ext cx="7689215" cy="1753235"/>
          </a:xfrm>
          <a:prstGeom prst="rect">
            <a:avLst/>
          </a:prstGeom>
          <a:noFill/>
        </p:spPr>
        <p:txBody>
          <a:bodyPr wrap="square" rtlCol="0">
            <a:spAutoFit/>
          </a:bodyPr>
          <a:p>
            <a:pPr algn="l" defTabSz="266700">
              <a:lnSpc>
                <a:spcPct val="150000"/>
              </a:lnSpc>
            </a:pPr>
            <a:r>
              <a:rPr lang="en-US" altLang="zh-CN"/>
              <a:t>A.</a:t>
            </a:r>
            <a:r>
              <a:rPr lang="zh-CN" altLang="en-US"/>
              <a:t>果实发育所需的生长素主要来自顶芽</a:t>
            </a:r>
            <a:endParaRPr lang="zh-CN" altLang="en-US"/>
          </a:p>
          <a:p>
            <a:pPr algn="l" defTabSz="266700">
              <a:lnSpc>
                <a:spcPct val="150000"/>
              </a:lnSpc>
            </a:pPr>
            <a:r>
              <a:rPr lang="en-US" altLang="zh-CN"/>
              <a:t>B.</a:t>
            </a:r>
            <a:r>
              <a:rPr lang="zh-CN" altLang="en-US"/>
              <a:t>敲除</a:t>
            </a:r>
            <a:r>
              <a:rPr lang="en-US" altLang="zh-CN"/>
              <a:t>ARF</a:t>
            </a:r>
            <a:r>
              <a:rPr lang="zh-CN" altLang="en-US"/>
              <a:t>西红柿植株果实成熟应晚于野生型</a:t>
            </a:r>
            <a:endParaRPr lang="zh-CN" altLang="en-US"/>
          </a:p>
          <a:p>
            <a:pPr algn="l" defTabSz="266700">
              <a:lnSpc>
                <a:spcPct val="150000"/>
              </a:lnSpc>
            </a:pPr>
            <a:r>
              <a:rPr lang="en-US" altLang="zh-CN"/>
              <a:t>C.</a:t>
            </a:r>
            <a:r>
              <a:rPr lang="zh-CN" altLang="en-US"/>
              <a:t>生长素与乙烯对西红柿果实成熟起协同作用</a:t>
            </a:r>
            <a:endParaRPr lang="zh-CN" altLang="en-US"/>
          </a:p>
          <a:p>
            <a:pPr algn="l" defTabSz="266700">
              <a:lnSpc>
                <a:spcPct val="150000"/>
              </a:lnSpc>
            </a:pPr>
            <a:r>
              <a:rPr lang="en-US" altLang="zh-CN"/>
              <a:t>D.ARF</a:t>
            </a:r>
            <a:r>
              <a:rPr lang="zh-CN" altLang="en-US"/>
              <a:t>蛋白的作用机理是通过与特定基因的结合影响其转录过程</a:t>
            </a:r>
            <a:endParaRPr lang="zh-CN" altLang="en-US"/>
          </a:p>
        </p:txBody>
      </p:sp>
      <p:pic>
        <p:nvPicPr>
          <p:cNvPr id="649" name="image637.jpeg"/>
          <p:cNvPicPr>
            <a:picLocks noChangeAspect="1"/>
          </p:cNvPicPr>
          <p:nvPr/>
        </p:nvPicPr>
        <p:blipFill>
          <a:blip r:embed="rId2"/>
          <a:stretch>
            <a:fillRect/>
          </a:stretch>
        </p:blipFill>
        <p:spPr>
          <a:xfrm>
            <a:off x="4322445" y="2401570"/>
            <a:ext cx="2886710" cy="196342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248410" y="1118870"/>
            <a:ext cx="9681845"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研究人员测量云南重楼种子萌发不同阶段吲哚乙酸</a:t>
            </a:r>
            <a:r>
              <a:rPr lang="en-US" altLang="zh-CN">
                <a:latin typeface="+mn-ea"/>
                <a:cs typeface="+mn-ea"/>
              </a:rPr>
              <a:t>(IAA)</a:t>
            </a:r>
            <a:r>
              <a:rPr lang="zh-CN" altLang="en-US">
                <a:latin typeface="+mn-ea"/>
                <a:cs typeface="+mn-ea"/>
              </a:rPr>
              <a:t>、脱落酸</a:t>
            </a:r>
            <a:r>
              <a:rPr lang="en-US" altLang="zh-CN">
                <a:latin typeface="+mn-ea"/>
                <a:cs typeface="+mn-ea"/>
              </a:rPr>
              <a:t>(ABA)</a:t>
            </a:r>
            <a:r>
              <a:rPr lang="zh-CN" altLang="en-US">
                <a:latin typeface="+mn-ea"/>
                <a:cs typeface="+mn-ea"/>
              </a:rPr>
              <a:t>、水杨酸</a:t>
            </a:r>
            <a:r>
              <a:rPr lang="en-US" altLang="zh-CN">
                <a:latin typeface="+mn-ea"/>
                <a:cs typeface="+mn-ea"/>
              </a:rPr>
              <a:t>(SA)</a:t>
            </a:r>
            <a:r>
              <a:rPr lang="zh-CN" altLang="en-US">
                <a:latin typeface="+mn-ea"/>
                <a:cs typeface="+mn-ea"/>
              </a:rPr>
              <a:t>三种内源激素的比例</a:t>
            </a:r>
            <a:r>
              <a:rPr lang="en-US" altLang="zh-CN">
                <a:latin typeface="+mn-ea"/>
                <a:cs typeface="+mn-ea"/>
              </a:rPr>
              <a:t>,</a:t>
            </a:r>
            <a:r>
              <a:rPr lang="zh-CN" altLang="en-US">
                <a:latin typeface="+mn-ea"/>
                <a:cs typeface="+mn-ea"/>
              </a:rPr>
              <a:t>结果如图所示。下列说法正确的是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6221730" y="1589405"/>
            <a:ext cx="602615" cy="457200"/>
          </a:xfrm>
          <a:prstGeom prst="rect">
            <a:avLst/>
          </a:prstGeom>
          <a:noFill/>
        </p:spPr>
        <p:txBody>
          <a:bodyPr wrap="square" rtlCol="0">
            <a:noAutofit/>
          </a:bodyPr>
          <a:p>
            <a:r>
              <a:rPr lang="en-US" altLang="zh-CN">
                <a:solidFill>
                  <a:srgbClr val="FF0000"/>
                </a:solidFill>
              </a:rPr>
              <a:t>A</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1248410" y="4364990"/>
            <a:ext cx="6559550" cy="1753235"/>
          </a:xfrm>
          <a:prstGeom prst="rect">
            <a:avLst/>
          </a:prstGeom>
          <a:noFill/>
        </p:spPr>
        <p:txBody>
          <a:bodyPr wrap="square" rtlCol="0">
            <a:spAutoFit/>
          </a:bodyPr>
          <a:p>
            <a:pPr algn="l" defTabSz="266700">
              <a:lnSpc>
                <a:spcPct val="150000"/>
              </a:lnSpc>
            </a:pPr>
            <a:r>
              <a:rPr lang="en-US" altLang="zh-CN"/>
              <a:t>A.IAA</a:t>
            </a:r>
            <a:r>
              <a:rPr lang="zh-CN" altLang="en-US"/>
              <a:t>、</a:t>
            </a:r>
            <a:r>
              <a:rPr lang="en-US" altLang="zh-CN"/>
              <a:t>ABA</a:t>
            </a:r>
            <a:r>
              <a:rPr lang="zh-CN" altLang="en-US"/>
              <a:t>、</a:t>
            </a:r>
            <a:r>
              <a:rPr lang="en-US" altLang="zh-CN"/>
              <a:t>SA</a:t>
            </a:r>
            <a:r>
              <a:rPr lang="zh-CN" altLang="en-US"/>
              <a:t>都是植物体内合成的微量有机物</a:t>
            </a:r>
            <a:endParaRPr lang="zh-CN" altLang="en-US"/>
          </a:p>
          <a:p>
            <a:pPr algn="l" defTabSz="266700">
              <a:lnSpc>
                <a:spcPct val="150000"/>
              </a:lnSpc>
            </a:pPr>
            <a:r>
              <a:rPr lang="en-US" altLang="zh-CN"/>
              <a:t>B.</a:t>
            </a:r>
            <a:r>
              <a:rPr lang="zh-CN" altLang="en-US"/>
              <a:t>从休眠到萌发阶段</a:t>
            </a:r>
            <a:r>
              <a:rPr lang="en-US" altLang="zh-CN"/>
              <a:t>,</a:t>
            </a:r>
            <a:r>
              <a:rPr lang="zh-CN" altLang="en-US"/>
              <a:t>植物体内</a:t>
            </a:r>
            <a:r>
              <a:rPr lang="en-US" altLang="zh-CN"/>
              <a:t>SA</a:t>
            </a:r>
            <a:r>
              <a:rPr lang="zh-CN" altLang="en-US"/>
              <a:t>的相对含量一直在增加</a:t>
            </a:r>
            <a:endParaRPr lang="zh-CN" altLang="en-US"/>
          </a:p>
          <a:p>
            <a:pPr algn="l" defTabSz="266700">
              <a:lnSpc>
                <a:spcPct val="150000"/>
              </a:lnSpc>
            </a:pPr>
            <a:r>
              <a:rPr lang="en-US" altLang="zh-CN"/>
              <a:t>C.ABA</a:t>
            </a:r>
            <a:r>
              <a:rPr lang="zh-CN" altLang="en-US"/>
              <a:t>相对含量的增加有利于解除种子休眠</a:t>
            </a:r>
            <a:endParaRPr lang="zh-CN" altLang="en-US"/>
          </a:p>
          <a:p>
            <a:pPr algn="l" defTabSz="266700">
              <a:lnSpc>
                <a:spcPct val="150000"/>
              </a:lnSpc>
            </a:pPr>
            <a:r>
              <a:rPr lang="en-US" altLang="zh-CN"/>
              <a:t>D.IAA</a:t>
            </a:r>
            <a:r>
              <a:rPr lang="zh-CN" altLang="en-US"/>
              <a:t>和</a:t>
            </a:r>
            <a:r>
              <a:rPr lang="en-US" altLang="zh-CN"/>
              <a:t>ABA</a:t>
            </a:r>
            <a:r>
              <a:rPr lang="zh-CN" altLang="en-US"/>
              <a:t>在促进植物生长方面表现出协同作用</a:t>
            </a:r>
            <a:endParaRPr lang="zh-CN" altLang="en-US"/>
          </a:p>
        </p:txBody>
      </p:sp>
      <p:pic>
        <p:nvPicPr>
          <p:cNvPr id="657" name="image645.jpeg"/>
          <p:cNvPicPr>
            <a:picLocks noChangeAspect="1"/>
          </p:cNvPicPr>
          <p:nvPr/>
        </p:nvPicPr>
        <p:blipFill>
          <a:blip r:embed="rId2"/>
          <a:stretch>
            <a:fillRect/>
          </a:stretch>
        </p:blipFill>
        <p:spPr>
          <a:xfrm>
            <a:off x="4340225" y="2318385"/>
            <a:ext cx="2975610" cy="195135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248410" y="1118870"/>
            <a:ext cx="9681845"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我国是水稻生产强国</a:t>
            </a:r>
            <a:r>
              <a:rPr lang="en-US" altLang="zh-CN">
                <a:latin typeface="+mn-ea"/>
                <a:cs typeface="+mn-ea"/>
              </a:rPr>
              <a:t>,</a:t>
            </a:r>
            <a:r>
              <a:rPr lang="zh-CN" altLang="en-US">
                <a:latin typeface="+mn-ea"/>
                <a:cs typeface="+mn-ea"/>
              </a:rPr>
              <a:t>广东省水稻育种专家通过矮化育种</a:t>
            </a:r>
            <a:r>
              <a:rPr lang="en-US" altLang="zh-CN">
                <a:latin typeface="+mn-ea"/>
                <a:cs typeface="+mn-ea"/>
              </a:rPr>
              <a:t>,</a:t>
            </a:r>
            <a:r>
              <a:rPr lang="zh-CN" altLang="en-US">
                <a:latin typeface="+mn-ea"/>
                <a:cs typeface="+mn-ea"/>
              </a:rPr>
              <a:t>把高秆水稻培育成矮秆水稻</a:t>
            </a:r>
            <a:r>
              <a:rPr lang="en-US" altLang="zh-CN">
                <a:latin typeface="+mn-ea"/>
                <a:cs typeface="+mn-ea"/>
              </a:rPr>
              <a:t>,</a:t>
            </a:r>
            <a:r>
              <a:rPr lang="zh-CN" altLang="en-US">
                <a:latin typeface="+mn-ea"/>
                <a:cs typeface="+mn-ea"/>
              </a:rPr>
              <a:t>使水稻产量翻倍。如图为水稻部分调控信号通路</a:t>
            </a:r>
            <a:r>
              <a:rPr lang="en-US" altLang="zh-CN">
                <a:latin typeface="+mn-ea"/>
                <a:cs typeface="+mn-ea"/>
              </a:rPr>
              <a:t>,DELLA</a:t>
            </a:r>
            <a:r>
              <a:rPr lang="zh-CN" altLang="en-US">
                <a:latin typeface="+mn-ea"/>
                <a:cs typeface="+mn-ea"/>
              </a:rPr>
              <a:t>蛋白作为核心因子协调</a:t>
            </a:r>
            <a:r>
              <a:rPr lang="en-US" altLang="zh-CN">
                <a:latin typeface="+mn-ea"/>
                <a:cs typeface="+mn-ea"/>
              </a:rPr>
              <a:t>GA(</a:t>
            </a:r>
            <a:r>
              <a:rPr lang="zh-CN" altLang="en-US">
                <a:latin typeface="+mn-ea"/>
                <a:cs typeface="+mn-ea"/>
              </a:rPr>
              <a:t>赤霉素</a:t>
            </a:r>
            <a:r>
              <a:rPr lang="en-US" altLang="zh-CN">
                <a:latin typeface="+mn-ea"/>
                <a:cs typeface="+mn-ea"/>
              </a:rPr>
              <a:t>)</a:t>
            </a:r>
            <a:r>
              <a:rPr lang="zh-CN" altLang="en-US">
                <a:latin typeface="+mn-ea"/>
                <a:cs typeface="+mn-ea"/>
              </a:rPr>
              <a:t>信号与其他植物激素</a:t>
            </a:r>
            <a:r>
              <a:rPr lang="en-US" altLang="zh-CN">
                <a:latin typeface="+mn-ea"/>
                <a:cs typeface="+mn-ea"/>
              </a:rPr>
              <a:t>(IAA</a:t>
            </a:r>
            <a:r>
              <a:rPr lang="zh-CN" altLang="en-US">
                <a:latin typeface="+mn-ea"/>
                <a:cs typeface="+mn-ea"/>
              </a:rPr>
              <a:t>为吲哚乙酸</a:t>
            </a:r>
            <a:r>
              <a:rPr lang="en-US" altLang="zh-CN">
                <a:latin typeface="+mn-ea"/>
                <a:cs typeface="+mn-ea"/>
              </a:rPr>
              <a:t>,ABA</a:t>
            </a:r>
            <a:r>
              <a:rPr lang="zh-CN" altLang="en-US">
                <a:latin typeface="+mn-ea"/>
                <a:cs typeface="+mn-ea"/>
              </a:rPr>
              <a:t>为脱落酸</a:t>
            </a:r>
            <a:r>
              <a:rPr lang="en-US" altLang="zh-CN">
                <a:latin typeface="+mn-ea"/>
                <a:cs typeface="+mn-ea"/>
              </a:rPr>
              <a:t>)</a:t>
            </a:r>
            <a:r>
              <a:rPr lang="zh-CN" altLang="en-US">
                <a:latin typeface="+mn-ea"/>
                <a:cs typeface="+mn-ea"/>
              </a:rPr>
              <a:t>信号共同调控植物株高生长</a:t>
            </a:r>
            <a:r>
              <a:rPr lang="en-US" altLang="zh-CN">
                <a:latin typeface="+mn-ea"/>
                <a:cs typeface="+mn-ea"/>
              </a:rPr>
              <a:t>,ARF</a:t>
            </a:r>
            <a:r>
              <a:rPr lang="zh-CN" altLang="en-US">
                <a:latin typeface="+mn-ea"/>
                <a:cs typeface="+mn-ea"/>
              </a:rPr>
              <a:t>和</a:t>
            </a:r>
            <a:r>
              <a:rPr lang="en-US" altLang="zh-CN">
                <a:latin typeface="+mn-ea"/>
                <a:cs typeface="+mn-ea"/>
              </a:rPr>
              <a:t>ABI</a:t>
            </a:r>
            <a:r>
              <a:rPr lang="zh-CN" altLang="en-US">
                <a:latin typeface="+mn-ea"/>
                <a:cs typeface="+mn-ea"/>
              </a:rPr>
              <a:t>均为相应激素的信号转导因子。下列叙述错误的是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4942205" y="2439670"/>
            <a:ext cx="602615" cy="457200"/>
          </a:xfrm>
          <a:prstGeom prst="rect">
            <a:avLst/>
          </a:prstGeom>
          <a:noFill/>
        </p:spPr>
        <p:txBody>
          <a:bodyPr wrap="square" rtlCol="0">
            <a:noAutofit/>
          </a:bodyPr>
          <a:p>
            <a:r>
              <a:rPr lang="en-US" altLang="zh-CN">
                <a:solidFill>
                  <a:srgbClr val="FF0000"/>
                </a:solidFill>
              </a:rPr>
              <a:t>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5314950" y="3535045"/>
            <a:ext cx="6559550" cy="1753235"/>
          </a:xfrm>
          <a:prstGeom prst="rect">
            <a:avLst/>
          </a:prstGeom>
          <a:noFill/>
        </p:spPr>
        <p:txBody>
          <a:bodyPr wrap="square" rtlCol="0">
            <a:spAutoFit/>
          </a:bodyPr>
          <a:p>
            <a:pPr algn="l" defTabSz="266700">
              <a:lnSpc>
                <a:spcPct val="150000"/>
              </a:lnSpc>
            </a:pPr>
            <a:r>
              <a:rPr lang="en-US" altLang="zh-CN"/>
              <a:t>A.</a:t>
            </a:r>
            <a:r>
              <a:rPr lang="zh-CN" altLang="en-US"/>
              <a:t>水稻植株的矮化</a:t>
            </a:r>
            <a:r>
              <a:rPr lang="en-US" altLang="zh-CN"/>
              <a:t>,</a:t>
            </a:r>
            <a:r>
              <a:rPr lang="zh-CN" altLang="en-US"/>
              <a:t>有助于提高作物抗倒伏性和产量</a:t>
            </a:r>
            <a:endParaRPr lang="zh-CN" altLang="en-US"/>
          </a:p>
          <a:p>
            <a:pPr algn="l" defTabSz="266700">
              <a:lnSpc>
                <a:spcPct val="150000"/>
              </a:lnSpc>
            </a:pPr>
            <a:r>
              <a:rPr lang="en-US" altLang="zh-CN"/>
              <a:t>B.IAA</a:t>
            </a:r>
            <a:r>
              <a:rPr lang="zh-CN" altLang="en-US"/>
              <a:t>分泌减少可能刺激</a:t>
            </a:r>
            <a:r>
              <a:rPr lang="en-US" altLang="zh-CN"/>
              <a:t>GA</a:t>
            </a:r>
            <a:r>
              <a:rPr lang="zh-CN" altLang="en-US"/>
              <a:t>分泌减少</a:t>
            </a:r>
            <a:r>
              <a:rPr lang="en-US" altLang="zh-CN"/>
              <a:t>,</a:t>
            </a:r>
            <a:r>
              <a:rPr lang="zh-CN" altLang="en-US"/>
              <a:t>导致植株矮小</a:t>
            </a:r>
            <a:endParaRPr lang="zh-CN" altLang="en-US"/>
          </a:p>
          <a:p>
            <a:pPr algn="l" defTabSz="266700">
              <a:lnSpc>
                <a:spcPct val="150000"/>
              </a:lnSpc>
            </a:pPr>
            <a:r>
              <a:rPr lang="en-US" altLang="zh-CN"/>
              <a:t>C.</a:t>
            </a:r>
            <a:r>
              <a:rPr lang="zh-CN" altLang="en-US"/>
              <a:t>赤霉素与脱落酸在调节水稻株高中起协同作用</a:t>
            </a:r>
            <a:endParaRPr lang="zh-CN" altLang="en-US"/>
          </a:p>
          <a:p>
            <a:pPr algn="l" defTabSz="266700">
              <a:lnSpc>
                <a:spcPct val="150000"/>
              </a:lnSpc>
            </a:pPr>
            <a:r>
              <a:rPr lang="en-US" altLang="zh-CN"/>
              <a:t>D.</a:t>
            </a:r>
            <a:r>
              <a:rPr lang="zh-CN" altLang="en-US"/>
              <a:t>以上三种激素在植物体中合成的部位不完全相同</a:t>
            </a:r>
            <a:endParaRPr lang="zh-CN" altLang="en-US"/>
          </a:p>
        </p:txBody>
      </p:sp>
      <p:pic>
        <p:nvPicPr>
          <p:cNvPr id="658" name="image646.jpeg"/>
          <p:cNvPicPr>
            <a:picLocks noChangeAspect="1"/>
          </p:cNvPicPr>
          <p:nvPr/>
        </p:nvPicPr>
        <p:blipFill>
          <a:blip r:embed="rId2"/>
          <a:stretch>
            <a:fillRect/>
          </a:stretch>
        </p:blipFill>
        <p:spPr>
          <a:xfrm>
            <a:off x="1405255" y="3073400"/>
            <a:ext cx="3220720" cy="252666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560705" y="1003935"/>
            <a:ext cx="11269980"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干旱是限制农作物生长的主要因素之一。研究人员以小麦为材料</a:t>
            </a:r>
            <a:r>
              <a:rPr lang="en-US" altLang="zh-CN">
                <a:latin typeface="+mn-ea"/>
                <a:cs typeface="+mn-ea"/>
              </a:rPr>
              <a:t>,</a:t>
            </a:r>
            <a:r>
              <a:rPr lang="zh-CN" altLang="en-US">
                <a:latin typeface="+mn-ea"/>
                <a:cs typeface="+mn-ea"/>
              </a:rPr>
              <a:t>探究外源独脚金内酯</a:t>
            </a:r>
            <a:r>
              <a:rPr lang="en-US" altLang="zh-CN">
                <a:latin typeface="+mn-ea"/>
                <a:cs typeface="+mn-ea"/>
              </a:rPr>
              <a:t>(GR24)</a:t>
            </a:r>
            <a:r>
              <a:rPr lang="zh-CN" altLang="en-US">
                <a:latin typeface="+mn-ea"/>
                <a:cs typeface="+mn-ea"/>
              </a:rPr>
              <a:t>对干旱胁迫下小麦幼苗生长的影响</a:t>
            </a:r>
            <a:r>
              <a:rPr lang="en-US" altLang="zh-CN">
                <a:latin typeface="+mn-ea"/>
                <a:cs typeface="+mn-ea"/>
              </a:rPr>
              <a:t>,</a:t>
            </a:r>
            <a:r>
              <a:rPr lang="zh-CN" altLang="en-US">
                <a:latin typeface="+mn-ea"/>
                <a:cs typeface="+mn-ea"/>
              </a:rPr>
              <a:t>部分实验结果如图所示</a:t>
            </a:r>
            <a:r>
              <a:rPr lang="en-US" altLang="zh-CN">
                <a:latin typeface="+mn-ea"/>
                <a:cs typeface="+mn-ea"/>
              </a:rPr>
              <a:t>,</a:t>
            </a:r>
            <a:r>
              <a:rPr lang="zh-CN" altLang="en-US">
                <a:latin typeface="+mn-ea"/>
                <a:cs typeface="+mn-ea"/>
              </a:rPr>
              <a:t>其中</a:t>
            </a:r>
            <a:r>
              <a:rPr lang="en-US" altLang="zh-CN">
                <a:latin typeface="+mn-ea"/>
                <a:cs typeface="+mn-ea"/>
              </a:rPr>
              <a:t>CK</a:t>
            </a:r>
            <a:r>
              <a:rPr lang="zh-CN" altLang="en-US">
                <a:latin typeface="+mn-ea"/>
                <a:cs typeface="+mn-ea"/>
              </a:rPr>
              <a:t>组</a:t>
            </a:r>
            <a:r>
              <a:rPr lang="en-US" altLang="zh-CN">
                <a:latin typeface="+mn-ea"/>
                <a:cs typeface="+mn-ea"/>
              </a:rPr>
              <a:t>(</a:t>
            </a:r>
            <a:r>
              <a:rPr lang="zh-CN" altLang="en-US">
                <a:latin typeface="+mn-ea"/>
                <a:cs typeface="+mn-ea"/>
              </a:rPr>
              <a:t>即对照组</a:t>
            </a:r>
            <a:r>
              <a:rPr lang="en-US" altLang="zh-CN">
                <a:latin typeface="+mn-ea"/>
                <a:cs typeface="+mn-ea"/>
              </a:rPr>
              <a:t>)</a:t>
            </a:r>
            <a:r>
              <a:rPr lang="zh-CN" altLang="en-US">
                <a:latin typeface="+mn-ea"/>
                <a:cs typeface="+mn-ea"/>
              </a:rPr>
              <a:t>为</a:t>
            </a:r>
            <a:r>
              <a:rPr lang="en-US" altLang="zh-CN">
                <a:latin typeface="+mn-ea"/>
                <a:cs typeface="+mn-ea"/>
              </a:rPr>
              <a:t>Hoagland</a:t>
            </a:r>
            <a:r>
              <a:rPr lang="zh-CN" altLang="en-US">
                <a:latin typeface="+mn-ea"/>
                <a:cs typeface="+mn-ea"/>
              </a:rPr>
              <a:t>营养液培养</a:t>
            </a:r>
            <a:r>
              <a:rPr lang="en-US" altLang="zh-CN">
                <a:latin typeface="+mn-ea"/>
                <a:cs typeface="+mn-ea"/>
              </a:rPr>
              <a:t>,SL</a:t>
            </a:r>
            <a:r>
              <a:rPr lang="zh-CN" altLang="en-US">
                <a:latin typeface="+mn-ea"/>
                <a:cs typeface="+mn-ea"/>
              </a:rPr>
              <a:t>组为</a:t>
            </a:r>
            <a:r>
              <a:rPr lang="en-US" altLang="zh-CN">
                <a:latin typeface="+mn-ea"/>
                <a:cs typeface="+mn-ea"/>
              </a:rPr>
              <a:t>Hoagland</a:t>
            </a:r>
            <a:r>
              <a:rPr lang="zh-CN" altLang="en-US">
                <a:latin typeface="+mn-ea"/>
                <a:cs typeface="+mn-ea"/>
              </a:rPr>
              <a:t>营养液</a:t>
            </a:r>
            <a:r>
              <a:rPr lang="en-US" altLang="zh-CN">
                <a:latin typeface="+mn-ea"/>
                <a:cs typeface="+mn-ea"/>
              </a:rPr>
              <a:t>+GR24</a:t>
            </a:r>
            <a:r>
              <a:rPr lang="zh-CN" altLang="en-US">
                <a:latin typeface="+mn-ea"/>
                <a:cs typeface="+mn-ea"/>
              </a:rPr>
              <a:t>培养</a:t>
            </a:r>
            <a:r>
              <a:rPr lang="en-US" altLang="zh-CN">
                <a:latin typeface="+mn-ea"/>
                <a:cs typeface="+mn-ea"/>
              </a:rPr>
              <a:t>,P</a:t>
            </a:r>
            <a:r>
              <a:rPr lang="zh-CN" altLang="en-US">
                <a:latin typeface="+mn-ea"/>
                <a:cs typeface="+mn-ea"/>
              </a:rPr>
              <a:t>组为</a:t>
            </a:r>
            <a:r>
              <a:rPr lang="en-US" altLang="zh-CN">
                <a:latin typeface="+mn-ea"/>
                <a:cs typeface="+mn-ea"/>
              </a:rPr>
              <a:t>Hoagland</a:t>
            </a:r>
            <a:r>
              <a:rPr lang="zh-CN" altLang="en-US">
                <a:latin typeface="+mn-ea"/>
                <a:cs typeface="+mn-ea"/>
              </a:rPr>
              <a:t>营养液</a:t>
            </a:r>
            <a:r>
              <a:rPr lang="en-US" altLang="zh-CN">
                <a:latin typeface="+mn-ea"/>
                <a:cs typeface="+mn-ea"/>
              </a:rPr>
              <a:t>+</a:t>
            </a:r>
            <a:r>
              <a:rPr lang="zh-CN" altLang="en-US">
                <a:latin typeface="+mn-ea"/>
                <a:cs typeface="+mn-ea"/>
              </a:rPr>
              <a:t>干旱胁迫培养</a:t>
            </a:r>
            <a:r>
              <a:rPr lang="en-US" altLang="zh-CN">
                <a:latin typeface="+mn-ea"/>
                <a:cs typeface="+mn-ea"/>
              </a:rPr>
              <a:t>,PS</a:t>
            </a:r>
            <a:r>
              <a:rPr lang="zh-CN" altLang="en-US">
                <a:latin typeface="+mn-ea"/>
                <a:cs typeface="+mn-ea"/>
              </a:rPr>
              <a:t>组为</a:t>
            </a:r>
            <a:r>
              <a:rPr lang="en-US" altLang="zh-CN">
                <a:latin typeface="+mn-ea"/>
                <a:cs typeface="+mn-ea"/>
              </a:rPr>
              <a:t>“?”</a:t>
            </a:r>
            <a:r>
              <a:rPr lang="zh-CN" altLang="en-US">
                <a:latin typeface="+mn-ea"/>
                <a:cs typeface="+mn-ea"/>
              </a:rPr>
              <a:t>培养</a:t>
            </a:r>
            <a:r>
              <a:rPr lang="en-US" altLang="zh-CN">
                <a:latin typeface="+mn-ea"/>
                <a:cs typeface="+mn-ea"/>
              </a:rPr>
              <a:t>;</a:t>
            </a:r>
            <a:r>
              <a:rPr lang="zh-CN" altLang="en-US">
                <a:latin typeface="+mn-ea"/>
                <a:cs typeface="+mn-ea"/>
              </a:rPr>
              <a:t>其他条件相同且适宜。以下分析错误的是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1005840" y="2309495"/>
            <a:ext cx="602615" cy="457200"/>
          </a:xfrm>
          <a:prstGeom prst="rect">
            <a:avLst/>
          </a:prstGeom>
          <a:noFill/>
        </p:spPr>
        <p:txBody>
          <a:bodyPr wrap="square" rtlCol="0">
            <a:noAutofit/>
          </a:bodyPr>
          <a:p>
            <a:r>
              <a:rPr lang="en-US" altLang="zh-CN">
                <a:solidFill>
                  <a:srgbClr val="FF0000"/>
                </a:solidFill>
              </a:rPr>
              <a:t>D</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687705" y="4356735"/>
            <a:ext cx="6559550" cy="1753235"/>
          </a:xfrm>
          <a:prstGeom prst="rect">
            <a:avLst/>
          </a:prstGeom>
          <a:noFill/>
        </p:spPr>
        <p:txBody>
          <a:bodyPr wrap="square" rtlCol="0">
            <a:spAutoFit/>
          </a:bodyPr>
          <a:p>
            <a:pPr algn="l" defTabSz="266700">
              <a:lnSpc>
                <a:spcPct val="150000"/>
              </a:lnSpc>
            </a:pPr>
            <a:r>
              <a:rPr lang="en-US" altLang="zh-CN"/>
              <a:t>A.PS</a:t>
            </a:r>
            <a:r>
              <a:rPr lang="zh-CN" altLang="en-US"/>
              <a:t>组的</a:t>
            </a:r>
            <a:r>
              <a:rPr lang="en-US" altLang="zh-CN"/>
              <a:t>“?”</a:t>
            </a:r>
            <a:r>
              <a:rPr lang="zh-CN" altLang="en-US"/>
              <a:t>培养条件是</a:t>
            </a:r>
            <a:r>
              <a:rPr lang="en-US" altLang="zh-CN"/>
              <a:t>Hoagland</a:t>
            </a:r>
            <a:r>
              <a:rPr lang="zh-CN" altLang="en-US"/>
              <a:t>营养液</a:t>
            </a:r>
            <a:r>
              <a:rPr lang="en-US" altLang="zh-CN"/>
              <a:t>+</a:t>
            </a:r>
            <a:r>
              <a:rPr lang="zh-CN" altLang="en-US"/>
              <a:t>干旱胁迫</a:t>
            </a:r>
            <a:r>
              <a:rPr lang="en-US" altLang="zh-CN"/>
              <a:t>+GR24</a:t>
            </a:r>
            <a:r>
              <a:rPr lang="zh-CN" altLang="en-US"/>
              <a:t>培养</a:t>
            </a:r>
            <a:endParaRPr lang="zh-CN" altLang="en-US"/>
          </a:p>
          <a:p>
            <a:pPr algn="l" defTabSz="266700">
              <a:lnSpc>
                <a:spcPct val="150000"/>
              </a:lnSpc>
            </a:pPr>
            <a:r>
              <a:rPr lang="en-US" altLang="zh-CN"/>
              <a:t>B.GR24</a:t>
            </a:r>
            <a:r>
              <a:rPr lang="zh-CN" altLang="en-US"/>
              <a:t>可缓解干旱引起小麦叶片的叶绿素含量下降</a:t>
            </a:r>
            <a:endParaRPr lang="zh-CN" altLang="en-US"/>
          </a:p>
          <a:p>
            <a:pPr algn="l" defTabSz="266700">
              <a:lnSpc>
                <a:spcPct val="150000"/>
              </a:lnSpc>
            </a:pPr>
            <a:r>
              <a:rPr lang="en-US" altLang="zh-CN"/>
              <a:t>C.GR24</a:t>
            </a:r>
            <a:r>
              <a:rPr lang="zh-CN" altLang="en-US"/>
              <a:t>可能使小麦叶片的气孔部分关闭缓解叶片含水量的减少</a:t>
            </a:r>
            <a:endParaRPr lang="zh-CN" altLang="en-US"/>
          </a:p>
          <a:p>
            <a:pPr algn="l" defTabSz="266700">
              <a:lnSpc>
                <a:spcPct val="150000"/>
              </a:lnSpc>
            </a:pPr>
            <a:r>
              <a:rPr lang="en-US" altLang="zh-CN"/>
              <a:t>D.</a:t>
            </a:r>
            <a:r>
              <a:rPr lang="zh-CN" altLang="en-US"/>
              <a:t>在生产实践中可应用适当浓度</a:t>
            </a:r>
            <a:r>
              <a:rPr lang="en-US" altLang="zh-CN"/>
              <a:t>GR24</a:t>
            </a:r>
            <a:r>
              <a:rPr lang="zh-CN" altLang="en-US"/>
              <a:t>提高小麦幼苗生产量</a:t>
            </a:r>
            <a:endParaRPr lang="zh-CN" altLang="en-US"/>
          </a:p>
        </p:txBody>
      </p:sp>
      <p:pic>
        <p:nvPicPr>
          <p:cNvPr id="659" name="image647.jpeg"/>
          <p:cNvPicPr>
            <a:picLocks noChangeAspect="1"/>
          </p:cNvPicPr>
          <p:nvPr/>
        </p:nvPicPr>
        <p:blipFill>
          <a:blip r:embed="rId2"/>
          <a:stretch>
            <a:fillRect/>
          </a:stretch>
        </p:blipFill>
        <p:spPr>
          <a:xfrm>
            <a:off x="3354070" y="2385695"/>
            <a:ext cx="2226310" cy="1679575"/>
          </a:xfrm>
          <a:prstGeom prst="rect">
            <a:avLst/>
          </a:prstGeom>
        </p:spPr>
      </p:pic>
      <p:pic>
        <p:nvPicPr>
          <p:cNvPr id="660" name="image648.jpeg"/>
          <p:cNvPicPr>
            <a:picLocks noChangeAspect="1"/>
          </p:cNvPicPr>
          <p:nvPr/>
        </p:nvPicPr>
        <p:blipFill>
          <a:blip r:embed="rId3"/>
          <a:stretch>
            <a:fillRect/>
          </a:stretch>
        </p:blipFill>
        <p:spPr>
          <a:xfrm>
            <a:off x="6856730" y="2385695"/>
            <a:ext cx="2304415" cy="1679575"/>
          </a:xfrm>
          <a:prstGeom prst="rect">
            <a:avLst/>
          </a:prstGeom>
        </p:spPr>
      </p:pic>
      <p:sp>
        <p:nvSpPr>
          <p:cNvPr id="4" name="文本框 3"/>
          <p:cNvSpPr txBox="1"/>
          <p:nvPr/>
        </p:nvSpPr>
        <p:spPr>
          <a:xfrm>
            <a:off x="4309745" y="4125595"/>
            <a:ext cx="4064000" cy="368300"/>
          </a:xfrm>
          <a:prstGeom prst="rect">
            <a:avLst/>
          </a:prstGeom>
          <a:noFill/>
        </p:spPr>
        <p:txBody>
          <a:bodyPr wrap="square" rtlCol="0">
            <a:spAutoFit/>
          </a:bodyPr>
          <a:p>
            <a:r>
              <a:rPr lang="zh-CN" altLang="en-US"/>
              <a:t>甲</a:t>
            </a:r>
            <a:endParaRPr lang="zh-CN" altLang="en-US"/>
          </a:p>
        </p:txBody>
      </p:sp>
      <p:sp>
        <p:nvSpPr>
          <p:cNvPr id="6" name="文本框 5"/>
          <p:cNvSpPr txBox="1"/>
          <p:nvPr/>
        </p:nvSpPr>
        <p:spPr>
          <a:xfrm>
            <a:off x="7978140" y="4150360"/>
            <a:ext cx="4064000" cy="368300"/>
          </a:xfrm>
          <a:prstGeom prst="rect">
            <a:avLst/>
          </a:prstGeom>
          <a:noFill/>
        </p:spPr>
        <p:txBody>
          <a:bodyPr wrap="square" rtlCol="0">
            <a:spAutoFit/>
          </a:bodyPr>
          <a:p>
            <a:r>
              <a:rPr lang="zh-CN" altLang="en-US"/>
              <a:t>乙</a:t>
            </a:r>
            <a:endParaRPr lang="zh-CN" altLang="en-US"/>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118870"/>
            <a:ext cx="11036300"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水果在长途运输过程中为防止腐烂变质</a:t>
            </a:r>
            <a:r>
              <a:rPr lang="en-US" altLang="zh-CN">
                <a:latin typeface="+mn-ea"/>
                <a:cs typeface="+mn-ea"/>
              </a:rPr>
              <a:t>,</a:t>
            </a:r>
            <a:r>
              <a:rPr lang="zh-CN" altLang="en-US">
                <a:latin typeface="+mn-ea"/>
                <a:cs typeface="+mn-ea"/>
              </a:rPr>
              <a:t>常常需要保鲜以延长它的储藏期</a:t>
            </a:r>
            <a:r>
              <a:rPr lang="en-US" altLang="zh-CN">
                <a:latin typeface="+mn-ea"/>
                <a:cs typeface="+mn-ea"/>
              </a:rPr>
              <a:t>,</a:t>
            </a:r>
            <a:r>
              <a:rPr lang="zh-CN" altLang="en-US">
                <a:latin typeface="+mn-ea"/>
                <a:cs typeface="+mn-ea"/>
              </a:rPr>
              <a:t>利用保鲜剂是最常见的方法。为了探究保鲜剂</a:t>
            </a:r>
            <a:r>
              <a:rPr lang="en-US" altLang="zh-CN">
                <a:latin typeface="+mn-ea"/>
                <a:cs typeface="+mn-ea"/>
              </a:rPr>
              <a:t>1-MCP</a:t>
            </a:r>
            <a:r>
              <a:rPr lang="zh-CN" altLang="en-US">
                <a:latin typeface="+mn-ea"/>
                <a:cs typeface="+mn-ea"/>
              </a:rPr>
              <a:t>的作用原理</a:t>
            </a:r>
            <a:r>
              <a:rPr lang="en-US" altLang="zh-CN">
                <a:latin typeface="+mn-ea"/>
                <a:cs typeface="+mn-ea"/>
              </a:rPr>
              <a:t>,</a:t>
            </a:r>
            <a:r>
              <a:rPr lang="zh-CN" altLang="en-US">
                <a:latin typeface="+mn-ea"/>
                <a:cs typeface="+mn-ea"/>
              </a:rPr>
              <a:t>科学家做了相关实验</a:t>
            </a:r>
            <a:r>
              <a:rPr lang="en-US" altLang="zh-CN">
                <a:latin typeface="+mn-ea"/>
                <a:cs typeface="+mn-ea"/>
              </a:rPr>
              <a:t>,</a:t>
            </a:r>
            <a:r>
              <a:rPr lang="zh-CN" altLang="en-US">
                <a:latin typeface="+mn-ea"/>
                <a:cs typeface="+mn-ea"/>
              </a:rPr>
              <a:t>实验结果如图甲、乙所示</a:t>
            </a:r>
            <a:r>
              <a:rPr lang="en-US" altLang="zh-CN">
                <a:latin typeface="+mn-ea"/>
                <a:cs typeface="+mn-ea"/>
              </a:rPr>
              <a:t>,</a:t>
            </a:r>
            <a:r>
              <a:rPr lang="zh-CN" altLang="en-US">
                <a:latin typeface="+mn-ea"/>
                <a:cs typeface="+mn-ea"/>
              </a:rPr>
              <a:t>图甲为</a:t>
            </a:r>
            <a:r>
              <a:rPr lang="en-US" altLang="zh-CN">
                <a:latin typeface="+mn-ea"/>
                <a:cs typeface="+mn-ea"/>
              </a:rPr>
              <a:t>1-MCP</a:t>
            </a:r>
            <a:r>
              <a:rPr lang="zh-CN" altLang="en-US">
                <a:latin typeface="+mn-ea"/>
                <a:cs typeface="+mn-ea"/>
              </a:rPr>
              <a:t>对柿子果实呼吸速率的影响</a:t>
            </a:r>
            <a:r>
              <a:rPr lang="en-US" altLang="zh-CN">
                <a:latin typeface="+mn-ea"/>
                <a:cs typeface="+mn-ea"/>
              </a:rPr>
              <a:t>,</a:t>
            </a:r>
            <a:r>
              <a:rPr lang="zh-CN" altLang="en-US">
                <a:latin typeface="+mn-ea"/>
                <a:cs typeface="+mn-ea"/>
              </a:rPr>
              <a:t>图乙为</a:t>
            </a:r>
            <a:r>
              <a:rPr lang="en-US" altLang="zh-CN">
                <a:latin typeface="+mn-ea"/>
                <a:cs typeface="+mn-ea"/>
              </a:rPr>
              <a:t>1-MCP</a:t>
            </a:r>
            <a:r>
              <a:rPr lang="zh-CN" altLang="en-US">
                <a:latin typeface="+mn-ea"/>
                <a:cs typeface="+mn-ea"/>
              </a:rPr>
              <a:t>对柿子果实乙烯产量的影响。下列说法合理的是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8322945" y="2047240"/>
            <a:ext cx="602615" cy="457200"/>
          </a:xfrm>
          <a:prstGeom prst="rect">
            <a:avLst/>
          </a:prstGeom>
          <a:noFill/>
        </p:spPr>
        <p:txBody>
          <a:bodyPr wrap="square" rtlCol="0">
            <a:noAutofit/>
          </a:bodyPr>
          <a:p>
            <a:r>
              <a:rPr lang="en-US" altLang="zh-CN">
                <a:solidFill>
                  <a:srgbClr val="FF0000"/>
                </a:solidFill>
              </a:rPr>
              <a:t>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895985" y="4259580"/>
            <a:ext cx="10248900" cy="1753235"/>
          </a:xfrm>
          <a:prstGeom prst="rect">
            <a:avLst/>
          </a:prstGeom>
          <a:noFill/>
        </p:spPr>
        <p:txBody>
          <a:bodyPr wrap="square" rtlCol="0">
            <a:spAutoFit/>
          </a:bodyPr>
          <a:p>
            <a:pPr algn="l" defTabSz="266700">
              <a:lnSpc>
                <a:spcPct val="150000"/>
              </a:lnSpc>
            </a:pPr>
            <a:r>
              <a:rPr lang="en-US" altLang="zh-CN"/>
              <a:t>A.1-MCP</a:t>
            </a:r>
            <a:r>
              <a:rPr lang="zh-CN" altLang="en-US"/>
              <a:t>可对植物的生长发育过程进行调节</a:t>
            </a:r>
            <a:r>
              <a:rPr lang="en-US" altLang="zh-CN"/>
              <a:t>,</a:t>
            </a:r>
            <a:r>
              <a:rPr lang="zh-CN" altLang="en-US"/>
              <a:t>它是植物激素</a:t>
            </a:r>
            <a:endParaRPr lang="zh-CN" altLang="en-US"/>
          </a:p>
          <a:p>
            <a:pPr algn="l" defTabSz="266700">
              <a:lnSpc>
                <a:spcPct val="150000"/>
              </a:lnSpc>
            </a:pPr>
            <a:r>
              <a:rPr lang="en-US" altLang="zh-CN"/>
              <a:t>B.</a:t>
            </a:r>
            <a:r>
              <a:rPr lang="zh-CN" altLang="en-US"/>
              <a:t>柿子在运输过程中需要保持低温、干燥、无氧的环境</a:t>
            </a:r>
            <a:r>
              <a:rPr lang="en-US" altLang="zh-CN"/>
              <a:t>,</a:t>
            </a:r>
            <a:r>
              <a:rPr lang="zh-CN" altLang="en-US"/>
              <a:t>以延长保存时间</a:t>
            </a:r>
            <a:endParaRPr lang="zh-CN" altLang="en-US"/>
          </a:p>
          <a:p>
            <a:pPr algn="l" defTabSz="266700">
              <a:lnSpc>
                <a:spcPct val="150000"/>
              </a:lnSpc>
            </a:pPr>
            <a:r>
              <a:rPr lang="en-US" altLang="zh-CN"/>
              <a:t>C.</a:t>
            </a:r>
            <a:r>
              <a:rPr lang="zh-CN" altLang="en-US"/>
              <a:t>柿子采摘后</a:t>
            </a:r>
            <a:r>
              <a:rPr lang="en-US" altLang="zh-CN"/>
              <a:t>,</a:t>
            </a:r>
            <a:r>
              <a:rPr lang="zh-CN" altLang="en-US"/>
              <a:t>呼吸速率的加快、乙烯的分泌增加均不利于其长期储存</a:t>
            </a:r>
            <a:endParaRPr lang="zh-CN" altLang="en-US"/>
          </a:p>
          <a:p>
            <a:pPr algn="l" defTabSz="266700">
              <a:lnSpc>
                <a:spcPct val="150000"/>
              </a:lnSpc>
            </a:pPr>
            <a:r>
              <a:rPr lang="en-US" altLang="zh-CN"/>
              <a:t>D.</a:t>
            </a:r>
            <a:r>
              <a:rPr lang="zh-CN" altLang="en-US"/>
              <a:t>由图乙可推测</a:t>
            </a:r>
            <a:r>
              <a:rPr lang="en-US" altLang="zh-CN"/>
              <a:t>,1-MCP</a:t>
            </a:r>
            <a:r>
              <a:rPr lang="zh-CN" altLang="en-US"/>
              <a:t>的作用原理可能是与乙烯竞争受体</a:t>
            </a:r>
            <a:r>
              <a:rPr lang="en-US" altLang="zh-CN"/>
              <a:t>,</a:t>
            </a:r>
            <a:r>
              <a:rPr lang="zh-CN" altLang="en-US"/>
              <a:t>抑制乙烯发挥效应</a:t>
            </a:r>
            <a:endParaRPr lang="zh-CN" altLang="en-US"/>
          </a:p>
        </p:txBody>
      </p:sp>
      <p:sp>
        <p:nvSpPr>
          <p:cNvPr id="4" name="文本框 3"/>
          <p:cNvSpPr txBox="1"/>
          <p:nvPr/>
        </p:nvSpPr>
        <p:spPr>
          <a:xfrm>
            <a:off x="3325495" y="3996690"/>
            <a:ext cx="4064000" cy="368300"/>
          </a:xfrm>
          <a:prstGeom prst="rect">
            <a:avLst/>
          </a:prstGeom>
          <a:noFill/>
        </p:spPr>
        <p:txBody>
          <a:bodyPr wrap="square" rtlCol="0">
            <a:spAutoFit/>
          </a:bodyPr>
          <a:p>
            <a:r>
              <a:rPr lang="zh-CN" altLang="en-US"/>
              <a:t>甲</a:t>
            </a:r>
            <a:endParaRPr lang="zh-CN" altLang="en-US"/>
          </a:p>
        </p:txBody>
      </p:sp>
      <p:sp>
        <p:nvSpPr>
          <p:cNvPr id="6" name="文本框 5"/>
          <p:cNvSpPr txBox="1"/>
          <p:nvPr/>
        </p:nvSpPr>
        <p:spPr>
          <a:xfrm>
            <a:off x="7830820" y="4048125"/>
            <a:ext cx="4064000" cy="368300"/>
          </a:xfrm>
          <a:prstGeom prst="rect">
            <a:avLst/>
          </a:prstGeom>
          <a:noFill/>
        </p:spPr>
        <p:txBody>
          <a:bodyPr wrap="square" rtlCol="0">
            <a:spAutoFit/>
          </a:bodyPr>
          <a:p>
            <a:r>
              <a:rPr lang="zh-CN" altLang="en-US"/>
              <a:t>乙</a:t>
            </a:r>
            <a:endParaRPr lang="zh-CN" altLang="en-US"/>
          </a:p>
        </p:txBody>
      </p:sp>
      <p:pic>
        <p:nvPicPr>
          <p:cNvPr id="669" name="image657.jpeg"/>
          <p:cNvPicPr>
            <a:picLocks noChangeAspect="1"/>
          </p:cNvPicPr>
          <p:nvPr/>
        </p:nvPicPr>
        <p:blipFill>
          <a:blip r:embed="rId2"/>
          <a:stretch>
            <a:fillRect/>
          </a:stretch>
        </p:blipFill>
        <p:spPr>
          <a:xfrm>
            <a:off x="2462530" y="2445385"/>
            <a:ext cx="2036445" cy="1551305"/>
          </a:xfrm>
          <a:prstGeom prst="rect">
            <a:avLst/>
          </a:prstGeom>
        </p:spPr>
      </p:pic>
      <p:pic>
        <p:nvPicPr>
          <p:cNvPr id="670" name="image658.jpeg"/>
          <p:cNvPicPr>
            <a:picLocks noChangeAspect="1"/>
          </p:cNvPicPr>
          <p:nvPr/>
        </p:nvPicPr>
        <p:blipFill>
          <a:blip r:embed="rId3"/>
          <a:stretch>
            <a:fillRect/>
          </a:stretch>
        </p:blipFill>
        <p:spPr>
          <a:xfrm>
            <a:off x="7124700" y="2446020"/>
            <a:ext cx="1766570" cy="155067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824865" y="1118870"/>
            <a:ext cx="10643870" cy="1892935"/>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a:t>
            </a:r>
            <a:r>
              <a:rPr lang="zh-CN" altLang="en-US">
                <a:latin typeface="+mn-ea"/>
                <a:cs typeface="+mn-ea"/>
              </a:rPr>
              <a:t>多选</a:t>
            </a:r>
            <a:r>
              <a:rPr lang="en-US" altLang="zh-CN">
                <a:latin typeface="+mn-ea"/>
                <a:cs typeface="+mn-ea"/>
              </a:rPr>
              <a:t>)</a:t>
            </a:r>
            <a:r>
              <a:rPr lang="zh-CN" altLang="en-US">
                <a:latin typeface="+mn-ea"/>
                <a:cs typeface="+mn-ea"/>
              </a:rPr>
              <a:t>蓝莓根的生长受激素和营养物质的影响</a:t>
            </a:r>
            <a:r>
              <a:rPr lang="en-US" altLang="zh-CN">
                <a:latin typeface="+mn-ea"/>
                <a:cs typeface="+mn-ea"/>
              </a:rPr>
              <a:t>,</a:t>
            </a:r>
            <a:r>
              <a:rPr lang="zh-CN" altLang="en-US">
                <a:latin typeface="+mn-ea"/>
                <a:cs typeface="+mn-ea"/>
              </a:rPr>
              <a:t>科研人员以蓝莓为实验材料进行以下实验</a:t>
            </a:r>
            <a:r>
              <a:rPr lang="en-US" altLang="zh-CN">
                <a:latin typeface="+mn-ea"/>
                <a:cs typeface="+mn-ea"/>
              </a:rPr>
              <a:t>:</a:t>
            </a:r>
            <a:r>
              <a:rPr lang="zh-CN" altLang="en-US">
                <a:latin typeface="+mn-ea"/>
                <a:cs typeface="+mn-ea"/>
              </a:rPr>
              <a:t>实验一研究了不同浓度的吲哚丁酸</a:t>
            </a:r>
            <a:r>
              <a:rPr lang="en-US" altLang="zh-CN">
                <a:latin typeface="+mn-ea"/>
                <a:cs typeface="+mn-ea"/>
              </a:rPr>
              <a:t>(IBA)</a:t>
            </a:r>
            <a:r>
              <a:rPr lang="zh-CN" altLang="en-US">
                <a:latin typeface="+mn-ea"/>
                <a:cs typeface="+mn-ea"/>
              </a:rPr>
              <a:t>对蓝莓幼苗根系生长的影响</a:t>
            </a:r>
            <a:r>
              <a:rPr lang="en-US" altLang="zh-CN">
                <a:latin typeface="+mn-ea"/>
                <a:cs typeface="+mn-ea"/>
              </a:rPr>
              <a:t>,</a:t>
            </a:r>
            <a:r>
              <a:rPr lang="zh-CN" altLang="en-US">
                <a:latin typeface="+mn-ea"/>
                <a:cs typeface="+mn-ea"/>
              </a:rPr>
              <a:t>实验结果如图</a:t>
            </a:r>
            <a:r>
              <a:rPr lang="en-US" altLang="zh-CN">
                <a:latin typeface="+mn-ea"/>
                <a:cs typeface="+mn-ea"/>
              </a:rPr>
              <a:t>1</a:t>
            </a:r>
            <a:r>
              <a:rPr lang="zh-CN" altLang="en-US">
                <a:latin typeface="+mn-ea"/>
                <a:cs typeface="+mn-ea"/>
              </a:rPr>
              <a:t>所示。实验二用</a:t>
            </a:r>
            <a:r>
              <a:rPr lang="en-US" altLang="zh-CN">
                <a:latin typeface="+mn-ea"/>
                <a:cs typeface="+mn-ea"/>
              </a:rPr>
              <a:t>14CO2</a:t>
            </a:r>
            <a:r>
              <a:rPr lang="zh-CN" altLang="en-US">
                <a:latin typeface="+mn-ea"/>
                <a:cs typeface="+mn-ea"/>
              </a:rPr>
              <a:t>培养叶片</a:t>
            </a:r>
            <a:r>
              <a:rPr lang="en-US" altLang="zh-CN">
                <a:latin typeface="+mn-ea"/>
                <a:cs typeface="+mn-ea"/>
              </a:rPr>
              <a:t>,</a:t>
            </a:r>
            <a:r>
              <a:rPr lang="zh-CN" altLang="en-US">
                <a:latin typeface="+mn-ea"/>
                <a:cs typeface="+mn-ea"/>
              </a:rPr>
              <a:t>分别测定不同浓度</a:t>
            </a:r>
            <a:r>
              <a:rPr lang="en-US" altLang="zh-CN">
                <a:latin typeface="+mn-ea"/>
                <a:cs typeface="+mn-ea"/>
              </a:rPr>
              <a:t>IBA</a:t>
            </a:r>
            <a:r>
              <a:rPr lang="zh-CN" altLang="en-US">
                <a:latin typeface="+mn-ea"/>
                <a:cs typeface="+mn-ea"/>
              </a:rPr>
              <a:t>处理下主根和侧根的放射性相对强度</a:t>
            </a:r>
            <a:r>
              <a:rPr lang="en-US" altLang="zh-CN">
                <a:latin typeface="+mn-ea"/>
                <a:cs typeface="+mn-ea"/>
              </a:rPr>
              <a:t>,</a:t>
            </a:r>
            <a:r>
              <a:rPr lang="zh-CN" altLang="en-US">
                <a:latin typeface="+mn-ea"/>
                <a:cs typeface="+mn-ea"/>
              </a:rPr>
              <a:t>结果如图</a:t>
            </a:r>
            <a:r>
              <a:rPr lang="en-US" altLang="zh-CN">
                <a:latin typeface="+mn-ea"/>
                <a:cs typeface="+mn-ea"/>
              </a:rPr>
              <a:t>2</a:t>
            </a:r>
            <a:r>
              <a:rPr lang="zh-CN" altLang="en-US">
                <a:latin typeface="+mn-ea"/>
                <a:cs typeface="+mn-ea"/>
              </a:rPr>
              <a:t>所示</a:t>
            </a:r>
            <a:r>
              <a:rPr lang="en-US" altLang="zh-CN">
                <a:latin typeface="+mn-ea"/>
                <a:cs typeface="+mn-ea"/>
              </a:rPr>
              <a:t>(CO2</a:t>
            </a:r>
            <a:r>
              <a:rPr lang="zh-CN" altLang="en-US">
                <a:latin typeface="+mn-ea"/>
                <a:cs typeface="+mn-ea"/>
              </a:rPr>
              <a:t>进入叶肉细胞后</a:t>
            </a:r>
            <a:r>
              <a:rPr lang="en-US" altLang="zh-CN">
                <a:latin typeface="+mn-ea"/>
                <a:cs typeface="+mn-ea"/>
              </a:rPr>
              <a:t>,</a:t>
            </a:r>
            <a:r>
              <a:rPr lang="zh-CN" altLang="en-US">
                <a:latin typeface="+mn-ea"/>
                <a:cs typeface="+mn-ea"/>
              </a:rPr>
              <a:t>最终转化成糖类等营养物质</a:t>
            </a:r>
            <a:r>
              <a:rPr lang="en-US" altLang="zh-CN">
                <a:latin typeface="+mn-ea"/>
                <a:cs typeface="+mn-ea"/>
              </a:rPr>
              <a:t>)</a:t>
            </a:r>
            <a:r>
              <a:rPr lang="zh-CN" altLang="en-US">
                <a:latin typeface="+mn-ea"/>
                <a:cs typeface="+mn-ea"/>
              </a:rPr>
              <a:t>。下列说法错误的是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5021580" y="2463800"/>
            <a:ext cx="602615" cy="457200"/>
          </a:xfrm>
          <a:prstGeom prst="rect">
            <a:avLst/>
          </a:prstGeom>
          <a:noFill/>
        </p:spPr>
        <p:txBody>
          <a:bodyPr wrap="square" rtlCol="0">
            <a:noAutofit/>
          </a:bodyPr>
          <a:p>
            <a:r>
              <a:rPr lang="en-US" altLang="zh-CN">
                <a:solidFill>
                  <a:srgbClr val="FF0000"/>
                </a:solidFill>
              </a:rPr>
              <a:t>AC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6032500" y="3243580"/>
            <a:ext cx="5777865" cy="2168525"/>
          </a:xfrm>
          <a:prstGeom prst="rect">
            <a:avLst/>
          </a:prstGeom>
          <a:noFill/>
        </p:spPr>
        <p:txBody>
          <a:bodyPr wrap="square" rtlCol="0">
            <a:spAutoFit/>
          </a:bodyPr>
          <a:p>
            <a:pPr algn="l" defTabSz="266700">
              <a:lnSpc>
                <a:spcPct val="150000"/>
              </a:lnSpc>
            </a:pPr>
            <a:r>
              <a:rPr lang="en-US" altLang="zh-CN"/>
              <a:t>A.IBA</a:t>
            </a:r>
            <a:r>
              <a:rPr lang="zh-CN" altLang="en-US"/>
              <a:t>的极性运输</a:t>
            </a:r>
            <a:r>
              <a:rPr lang="en-US" altLang="zh-CN"/>
              <a:t>,</a:t>
            </a:r>
            <a:r>
              <a:rPr lang="zh-CN" altLang="en-US"/>
              <a:t>不会受氧气浓度的影响</a:t>
            </a:r>
            <a:endParaRPr lang="zh-CN" altLang="en-US"/>
          </a:p>
          <a:p>
            <a:pPr algn="l" defTabSz="266700">
              <a:lnSpc>
                <a:spcPct val="150000"/>
              </a:lnSpc>
            </a:pPr>
            <a:r>
              <a:rPr lang="en-US" altLang="zh-CN"/>
              <a:t>B.</a:t>
            </a:r>
            <a:r>
              <a:rPr lang="zh-CN" altLang="en-US"/>
              <a:t>单侧光和重力均不影响生长素的极性运输</a:t>
            </a:r>
            <a:endParaRPr lang="zh-CN" altLang="en-US"/>
          </a:p>
          <a:p>
            <a:pPr algn="l" defTabSz="266700">
              <a:lnSpc>
                <a:spcPct val="150000"/>
              </a:lnSpc>
            </a:pPr>
            <a:r>
              <a:rPr lang="en-US" altLang="zh-CN"/>
              <a:t>C.</a:t>
            </a:r>
            <a:r>
              <a:rPr lang="zh-CN" altLang="en-US"/>
              <a:t>根据实验结果分析</a:t>
            </a:r>
            <a:r>
              <a:rPr lang="en-US" altLang="zh-CN"/>
              <a:t>,IBA</a:t>
            </a:r>
            <a:r>
              <a:rPr lang="zh-CN" altLang="en-US"/>
              <a:t>不能消除根的顶端优势</a:t>
            </a:r>
            <a:endParaRPr lang="zh-CN" altLang="en-US"/>
          </a:p>
          <a:p>
            <a:pPr algn="l" defTabSz="266700">
              <a:lnSpc>
                <a:spcPct val="150000"/>
              </a:lnSpc>
            </a:pPr>
            <a:r>
              <a:rPr lang="en-US" altLang="zh-CN"/>
              <a:t>D.IBA</a:t>
            </a:r>
            <a:r>
              <a:rPr lang="zh-CN" altLang="en-US"/>
              <a:t>影响侧根生长的机制可能是</a:t>
            </a:r>
            <a:r>
              <a:rPr lang="en-US" altLang="zh-CN"/>
              <a:t>IBA</a:t>
            </a:r>
            <a:r>
              <a:rPr lang="zh-CN" altLang="en-US"/>
              <a:t>能促进光合作用产物更多地分配到侧根</a:t>
            </a:r>
            <a:endParaRPr lang="zh-CN" altLang="en-US"/>
          </a:p>
        </p:txBody>
      </p:sp>
      <p:pic>
        <p:nvPicPr>
          <p:cNvPr id="672" name="image660.jpeg"/>
          <p:cNvPicPr>
            <a:picLocks noChangeAspect="1"/>
          </p:cNvPicPr>
          <p:nvPr/>
        </p:nvPicPr>
        <p:blipFill>
          <a:blip r:embed="rId2"/>
          <a:stretch>
            <a:fillRect/>
          </a:stretch>
        </p:blipFill>
        <p:spPr>
          <a:xfrm>
            <a:off x="951230" y="3243580"/>
            <a:ext cx="2084070" cy="1685290"/>
          </a:xfrm>
          <a:prstGeom prst="rect">
            <a:avLst/>
          </a:prstGeom>
        </p:spPr>
      </p:pic>
      <p:pic>
        <p:nvPicPr>
          <p:cNvPr id="673" name="image661.jpeg"/>
          <p:cNvPicPr>
            <a:picLocks noChangeAspect="1"/>
          </p:cNvPicPr>
          <p:nvPr/>
        </p:nvPicPr>
        <p:blipFill>
          <a:blip r:embed="rId3"/>
          <a:stretch>
            <a:fillRect/>
          </a:stretch>
        </p:blipFill>
        <p:spPr>
          <a:xfrm>
            <a:off x="3625850" y="3243580"/>
            <a:ext cx="1934845" cy="1874520"/>
          </a:xfrm>
          <a:prstGeom prst="rect">
            <a:avLst/>
          </a:prstGeom>
        </p:spPr>
      </p:pic>
      <p:sp>
        <p:nvSpPr>
          <p:cNvPr id="4" name="文本框 3"/>
          <p:cNvSpPr txBox="1"/>
          <p:nvPr/>
        </p:nvSpPr>
        <p:spPr>
          <a:xfrm>
            <a:off x="1672590" y="5118100"/>
            <a:ext cx="4064000" cy="368300"/>
          </a:xfrm>
          <a:prstGeom prst="rect">
            <a:avLst/>
          </a:prstGeom>
          <a:noFill/>
        </p:spPr>
        <p:txBody>
          <a:bodyPr wrap="square" rtlCol="0">
            <a:spAutoFit/>
          </a:bodyPr>
          <a:p>
            <a:r>
              <a:rPr lang="zh-CN" altLang="en-US"/>
              <a:t>图</a:t>
            </a:r>
            <a:r>
              <a:rPr lang="en-US" altLang="zh-CN"/>
              <a:t>1</a:t>
            </a:r>
            <a:endParaRPr lang="en-US" altLang="zh-CN"/>
          </a:p>
        </p:txBody>
      </p:sp>
      <p:sp>
        <p:nvSpPr>
          <p:cNvPr id="6" name="文本框 5"/>
          <p:cNvSpPr txBox="1"/>
          <p:nvPr/>
        </p:nvSpPr>
        <p:spPr>
          <a:xfrm>
            <a:off x="4320540" y="5118100"/>
            <a:ext cx="4064000" cy="368300"/>
          </a:xfrm>
          <a:prstGeom prst="rect">
            <a:avLst/>
          </a:prstGeom>
          <a:noFill/>
        </p:spPr>
        <p:txBody>
          <a:bodyPr wrap="square" rtlCol="0">
            <a:spAutoFit/>
          </a:bodyPr>
          <a:p>
            <a:r>
              <a:rPr lang="zh-CN" altLang="en-US"/>
              <a:t>图</a:t>
            </a:r>
            <a:r>
              <a:rPr lang="en-US" altLang="zh-CN"/>
              <a:t>2</a:t>
            </a:r>
            <a:endParaRPr lang="en-US" altLang="zh-CN"/>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248410" y="1118870"/>
            <a:ext cx="9681845"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研究人员以甜瓜为材料</a:t>
            </a:r>
            <a:r>
              <a:rPr lang="en-US" altLang="zh-CN">
                <a:latin typeface="+mn-ea"/>
                <a:cs typeface="+mn-ea"/>
              </a:rPr>
              <a:t>,</a:t>
            </a:r>
            <a:r>
              <a:rPr lang="zh-CN" altLang="en-US">
                <a:latin typeface="+mn-ea"/>
                <a:cs typeface="+mn-ea"/>
              </a:rPr>
              <a:t>探究植物生长调节剂</a:t>
            </a:r>
            <a:r>
              <a:rPr lang="en-US" altLang="zh-CN">
                <a:latin typeface="+mn-ea"/>
                <a:cs typeface="+mn-ea"/>
              </a:rPr>
              <a:t>6-BA</a:t>
            </a:r>
            <a:r>
              <a:rPr lang="zh-CN" altLang="en-US">
                <a:latin typeface="+mn-ea"/>
                <a:cs typeface="+mn-ea"/>
              </a:rPr>
              <a:t>、赤霉素和水杨酸对甜瓜种子萌发的发芽率的影响情况</a:t>
            </a:r>
            <a:r>
              <a:rPr lang="en-US" altLang="zh-CN">
                <a:latin typeface="+mn-ea"/>
                <a:cs typeface="+mn-ea"/>
              </a:rPr>
              <a:t>,</a:t>
            </a:r>
            <a:r>
              <a:rPr lang="zh-CN" altLang="en-US">
                <a:latin typeface="+mn-ea"/>
                <a:cs typeface="+mn-ea"/>
              </a:rPr>
              <a:t>实验结果如表所示</a:t>
            </a:r>
            <a:r>
              <a:rPr lang="en-US" altLang="zh-CN">
                <a:latin typeface="+mn-ea"/>
                <a:cs typeface="+mn-ea"/>
              </a:rPr>
              <a:t>,</a:t>
            </a:r>
            <a:r>
              <a:rPr lang="zh-CN" altLang="en-US">
                <a:latin typeface="+mn-ea"/>
                <a:cs typeface="+mn-ea"/>
              </a:rPr>
              <a:t>其中发芽率</a:t>
            </a:r>
            <a:r>
              <a:rPr lang="en-US" altLang="zh-CN">
                <a:latin typeface="+mn-ea"/>
                <a:cs typeface="+mn-ea"/>
              </a:rPr>
              <a:t>=            </a:t>
            </a:r>
            <a:r>
              <a:rPr lang="en-US" altLang="en-US">
                <a:latin typeface="+mn-ea"/>
                <a:cs typeface="+mn-ea"/>
              </a:rPr>
              <a:t>×</a:t>
            </a:r>
            <a:r>
              <a:rPr lang="en-US" altLang="zh-CN">
                <a:latin typeface="+mn-ea"/>
                <a:cs typeface="+mn-ea"/>
              </a:rPr>
              <a:t>100%</a:t>
            </a:r>
            <a:r>
              <a:rPr lang="zh-CN" altLang="en-US">
                <a:latin typeface="+mn-ea"/>
                <a:cs typeface="+mn-ea"/>
              </a:rPr>
              <a:t>。</a:t>
            </a:r>
            <a:r>
              <a:rPr lang="en-US" altLang="zh-CN">
                <a:latin typeface="+mn-ea"/>
                <a:cs typeface="+mn-ea"/>
              </a:rPr>
              <a:t>	</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1248410" y="3897630"/>
            <a:ext cx="9806940" cy="2168525"/>
          </a:xfrm>
          <a:prstGeom prst="rect">
            <a:avLst/>
          </a:prstGeom>
          <a:noFill/>
        </p:spPr>
        <p:txBody>
          <a:bodyPr wrap="square" rtlCol="0">
            <a:spAutoFit/>
          </a:bodyPr>
          <a:p>
            <a:pPr algn="l" defTabSz="266700">
              <a:lnSpc>
                <a:spcPct val="150000"/>
              </a:lnSpc>
            </a:pPr>
            <a:r>
              <a:rPr lang="zh-CN" altLang="en-US"/>
              <a:t>下列叙述错误的是</a:t>
            </a:r>
            <a:r>
              <a:rPr lang="en-US" altLang="zh-CN"/>
              <a:t>	(</a:t>
            </a:r>
            <a:r>
              <a:rPr lang="zh-CN" altLang="en-US"/>
              <a:t>　　</a:t>
            </a:r>
            <a:r>
              <a:rPr lang="en-US" altLang="zh-CN"/>
              <a:t>)</a:t>
            </a:r>
            <a:endParaRPr lang="en-US" altLang="zh-CN"/>
          </a:p>
          <a:p>
            <a:pPr algn="l" defTabSz="266700">
              <a:lnSpc>
                <a:spcPct val="150000"/>
              </a:lnSpc>
            </a:pPr>
            <a:r>
              <a:rPr lang="en-US" altLang="zh-CN"/>
              <a:t>A.</a:t>
            </a:r>
            <a:r>
              <a:rPr lang="zh-CN" altLang="en-US"/>
              <a:t>表中适宜浓度的三种物质处理对甜瓜种子的发芽均有促进作用</a:t>
            </a:r>
            <a:endParaRPr lang="zh-CN" altLang="en-US"/>
          </a:p>
          <a:p>
            <a:pPr algn="l" defTabSz="266700">
              <a:lnSpc>
                <a:spcPct val="150000"/>
              </a:lnSpc>
            </a:pPr>
            <a:r>
              <a:rPr lang="en-US" altLang="zh-CN"/>
              <a:t>B.6-BA</a:t>
            </a:r>
            <a:r>
              <a:rPr lang="zh-CN" altLang="en-US"/>
              <a:t>和赤霉素对甜瓜种子发芽率的影响体现了二者作用具有低浓度促进、高浓度抑制的特点</a:t>
            </a:r>
            <a:endParaRPr lang="zh-CN" altLang="en-US"/>
          </a:p>
          <a:p>
            <a:pPr algn="l" defTabSz="266700">
              <a:lnSpc>
                <a:spcPct val="150000"/>
              </a:lnSpc>
            </a:pPr>
            <a:r>
              <a:rPr lang="en-US" altLang="zh-CN"/>
              <a:t>C.</a:t>
            </a:r>
            <a:r>
              <a:rPr lang="zh-CN" altLang="en-US"/>
              <a:t>无法判断水杨酸促进甜瓜种子发芽的最适浓度所在范围</a:t>
            </a:r>
            <a:endParaRPr lang="zh-CN" altLang="en-US"/>
          </a:p>
          <a:p>
            <a:pPr algn="l" defTabSz="266700">
              <a:lnSpc>
                <a:spcPct val="150000"/>
              </a:lnSpc>
            </a:pPr>
            <a:r>
              <a:rPr lang="en-US" altLang="zh-CN"/>
              <a:t>D.</a:t>
            </a:r>
            <a:r>
              <a:rPr lang="zh-CN" altLang="en-US"/>
              <a:t>植物生长调节剂促进种子萌发可能是通过促进相关酶的合成实现的</a:t>
            </a:r>
            <a:endParaRPr lang="zh-CN" altLang="en-US"/>
          </a:p>
        </p:txBody>
      </p:sp>
      <p:pic>
        <p:nvPicPr>
          <p:cNvPr id="4" name="图片 3"/>
          <p:cNvPicPr>
            <a:picLocks noChangeAspect="1"/>
          </p:cNvPicPr>
          <p:nvPr/>
        </p:nvPicPr>
        <p:blipFill>
          <a:blip r:embed="rId2"/>
          <a:stretch>
            <a:fillRect/>
          </a:stretch>
        </p:blipFill>
        <p:spPr>
          <a:xfrm>
            <a:off x="3528695" y="1567180"/>
            <a:ext cx="5276850" cy="600075"/>
          </a:xfrm>
          <a:prstGeom prst="rect">
            <a:avLst/>
          </a:prstGeom>
        </p:spPr>
      </p:pic>
      <p:pic>
        <p:nvPicPr>
          <p:cNvPr id="6" name="图片 5"/>
          <p:cNvPicPr>
            <a:picLocks noChangeAspect="1"/>
          </p:cNvPicPr>
          <p:nvPr/>
        </p:nvPicPr>
        <p:blipFill>
          <a:blip r:embed="rId3"/>
          <a:stretch>
            <a:fillRect/>
          </a:stretch>
        </p:blipFill>
        <p:spPr>
          <a:xfrm>
            <a:off x="4154805" y="2220595"/>
            <a:ext cx="2612390" cy="1768475"/>
          </a:xfrm>
          <a:prstGeom prst="rect">
            <a:avLst/>
          </a:prstGeom>
        </p:spPr>
      </p:pic>
      <p:sp>
        <p:nvSpPr>
          <p:cNvPr id="7" name="文本框 6"/>
          <p:cNvSpPr txBox="1"/>
          <p:nvPr/>
        </p:nvSpPr>
        <p:spPr>
          <a:xfrm>
            <a:off x="3274695" y="3989070"/>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248410" y="1118870"/>
            <a:ext cx="9681845"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如图为温特研究植物向光性的实验设计</a:t>
            </a:r>
            <a:r>
              <a:rPr lang="en-US" altLang="zh-CN">
                <a:latin typeface="+mn-ea"/>
                <a:cs typeface="+mn-ea"/>
              </a:rPr>
              <a:t>,</a:t>
            </a:r>
            <a:r>
              <a:rPr lang="en-US" altLang="en-US">
                <a:latin typeface="+mn-ea"/>
                <a:cs typeface="+mn-ea"/>
              </a:rPr>
              <a:t>①</a:t>
            </a:r>
            <a:r>
              <a:rPr lang="en-US" altLang="zh-CN">
                <a:latin typeface="+mn-ea"/>
                <a:cs typeface="+mn-ea"/>
              </a:rPr>
              <a:t>~</a:t>
            </a:r>
            <a:r>
              <a:rPr lang="en-US" altLang="en-US">
                <a:latin typeface="+mn-ea"/>
                <a:cs typeface="+mn-ea"/>
              </a:rPr>
              <a:t>⑥</a:t>
            </a:r>
            <a:r>
              <a:rPr lang="zh-CN" altLang="en-US">
                <a:latin typeface="+mn-ea"/>
                <a:cs typeface="+mn-ea"/>
              </a:rPr>
              <a:t>组是在黑暗环境中对切去尖端的胚芽鞘进行的不同处理。下列有关分析错误的是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4942205" y="1651635"/>
            <a:ext cx="602615" cy="457200"/>
          </a:xfrm>
          <a:prstGeom prst="rect">
            <a:avLst/>
          </a:prstGeom>
          <a:noFill/>
        </p:spPr>
        <p:txBody>
          <a:bodyPr wrap="square" rtlCol="0">
            <a:noAutofit/>
          </a:bodyPr>
          <a:p>
            <a:r>
              <a:rPr lang="en-US" altLang="zh-CN">
                <a:solidFill>
                  <a:srgbClr val="FF0000"/>
                </a:solidFill>
              </a:rPr>
              <a:t>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1248410" y="4364990"/>
            <a:ext cx="6559550" cy="1753235"/>
          </a:xfrm>
          <a:prstGeom prst="rect">
            <a:avLst/>
          </a:prstGeom>
          <a:noFill/>
        </p:spPr>
        <p:txBody>
          <a:bodyPr wrap="square" rtlCol="0">
            <a:spAutoFit/>
          </a:bodyPr>
          <a:p>
            <a:pPr algn="l" defTabSz="266700">
              <a:lnSpc>
                <a:spcPct val="150000"/>
              </a:lnSpc>
            </a:pPr>
            <a:r>
              <a:rPr lang="en-US" altLang="zh-CN"/>
              <a:t>A.</a:t>
            </a:r>
            <a:r>
              <a:rPr lang="zh-CN" altLang="en-US"/>
              <a:t>温特猜想尖端产生的化学物质可以扩散到琼脂块中</a:t>
            </a:r>
            <a:endParaRPr lang="zh-CN" altLang="en-US"/>
          </a:p>
          <a:p>
            <a:pPr algn="l" defTabSz="266700">
              <a:lnSpc>
                <a:spcPct val="150000"/>
              </a:lnSpc>
            </a:pPr>
            <a:r>
              <a:rPr lang="en-US" altLang="zh-CN"/>
              <a:t>B.</a:t>
            </a:r>
            <a:r>
              <a:rPr lang="zh-CN" altLang="en-US"/>
              <a:t>若在单侧光照射下进行该实验</a:t>
            </a:r>
            <a:r>
              <a:rPr lang="en-US" altLang="zh-CN"/>
              <a:t>,</a:t>
            </a:r>
            <a:r>
              <a:rPr lang="zh-CN" altLang="en-US"/>
              <a:t>能得到相同的实验结果</a:t>
            </a:r>
            <a:endParaRPr lang="zh-CN" altLang="en-US"/>
          </a:p>
          <a:p>
            <a:pPr algn="l" defTabSz="266700">
              <a:lnSpc>
                <a:spcPct val="150000"/>
              </a:lnSpc>
            </a:pPr>
            <a:r>
              <a:rPr lang="en-US" altLang="zh-CN"/>
              <a:t>C.</a:t>
            </a:r>
            <a:r>
              <a:rPr lang="en-US" altLang="en-US"/>
              <a:t>①</a:t>
            </a:r>
            <a:r>
              <a:rPr lang="zh-CN" altLang="en-US"/>
              <a:t>和</a:t>
            </a:r>
            <a:r>
              <a:rPr lang="en-US" altLang="en-US"/>
              <a:t>②</a:t>
            </a:r>
            <a:r>
              <a:rPr lang="zh-CN" altLang="en-US"/>
              <a:t>对比可以证明尖端产生的物质能够促进胚芽鞘的生长</a:t>
            </a:r>
            <a:endParaRPr lang="zh-CN" altLang="en-US"/>
          </a:p>
          <a:p>
            <a:pPr algn="l" defTabSz="266700">
              <a:lnSpc>
                <a:spcPct val="150000"/>
              </a:lnSpc>
            </a:pPr>
            <a:r>
              <a:rPr lang="en-US" altLang="zh-CN"/>
              <a:t>D.</a:t>
            </a:r>
            <a:r>
              <a:rPr lang="zh-CN" altLang="en-US"/>
              <a:t>设置</a:t>
            </a:r>
            <a:r>
              <a:rPr lang="en-US" altLang="en-US"/>
              <a:t>⑤</a:t>
            </a:r>
            <a:r>
              <a:rPr lang="zh-CN" altLang="en-US"/>
              <a:t>和</a:t>
            </a:r>
            <a:r>
              <a:rPr lang="en-US" altLang="en-US"/>
              <a:t>⑥</a:t>
            </a:r>
            <a:r>
              <a:rPr lang="zh-CN" altLang="en-US"/>
              <a:t>组的目的是排除琼脂块对胚芽鞘生长的影响</a:t>
            </a:r>
            <a:endParaRPr lang="zh-CN" altLang="en-US"/>
          </a:p>
        </p:txBody>
      </p:sp>
      <p:pic>
        <p:nvPicPr>
          <p:cNvPr id="601" name="image589.jpeg"/>
          <p:cNvPicPr>
            <a:picLocks noChangeAspect="1"/>
          </p:cNvPicPr>
          <p:nvPr/>
        </p:nvPicPr>
        <p:blipFill>
          <a:blip r:embed="rId2"/>
          <a:stretch>
            <a:fillRect/>
          </a:stretch>
        </p:blipFill>
        <p:spPr>
          <a:xfrm>
            <a:off x="4432300" y="2065655"/>
            <a:ext cx="2734310" cy="22993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118870"/>
            <a:ext cx="11036300"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有人提出一种假说</a:t>
            </a:r>
            <a:r>
              <a:rPr lang="en-US" altLang="zh-CN">
                <a:latin typeface="+mn-ea"/>
                <a:cs typeface="+mn-ea"/>
              </a:rPr>
              <a:t>,</a:t>
            </a:r>
            <a:r>
              <a:rPr lang="zh-CN" altLang="en-US">
                <a:latin typeface="+mn-ea"/>
                <a:cs typeface="+mn-ea"/>
              </a:rPr>
              <a:t>植物向光性是由于单侧光使</a:t>
            </a:r>
            <a:r>
              <a:rPr lang="en-US" altLang="zh-CN">
                <a:latin typeface="+mn-ea"/>
                <a:cs typeface="+mn-ea"/>
              </a:rPr>
              <a:t>MBOA(</a:t>
            </a:r>
            <a:r>
              <a:rPr lang="zh-CN" altLang="en-US">
                <a:latin typeface="+mn-ea"/>
                <a:cs typeface="+mn-ea"/>
              </a:rPr>
              <a:t>植物自身产生的一种抑制生长的物质</a:t>
            </a:r>
            <a:r>
              <a:rPr lang="en-US" altLang="zh-CN">
                <a:latin typeface="+mn-ea"/>
                <a:cs typeface="+mn-ea"/>
              </a:rPr>
              <a:t>)</a:t>
            </a:r>
            <a:r>
              <a:rPr lang="zh-CN" altLang="en-US">
                <a:latin typeface="+mn-ea"/>
                <a:cs typeface="+mn-ea"/>
              </a:rPr>
              <a:t>分布不均匀引起的。为了验证此假说</a:t>
            </a:r>
            <a:r>
              <a:rPr lang="en-US" altLang="zh-CN">
                <a:latin typeface="+mn-ea"/>
                <a:cs typeface="+mn-ea"/>
              </a:rPr>
              <a:t>,</a:t>
            </a:r>
            <a:r>
              <a:rPr lang="zh-CN" altLang="en-US">
                <a:latin typeface="+mn-ea"/>
                <a:cs typeface="+mn-ea"/>
              </a:rPr>
              <a:t>研究人员利用玉米胚芽鞘尖端和图</a:t>
            </a:r>
            <a:r>
              <a:rPr lang="en-US" altLang="zh-CN">
                <a:latin typeface="+mn-ea"/>
                <a:cs typeface="+mn-ea"/>
              </a:rPr>
              <a:t>1</a:t>
            </a:r>
            <a:r>
              <a:rPr lang="zh-CN" altLang="en-US">
                <a:latin typeface="+mn-ea"/>
                <a:cs typeface="+mn-ea"/>
              </a:rPr>
              <a:t>所示装置进行实验</a:t>
            </a:r>
            <a:r>
              <a:rPr lang="en-US" altLang="zh-CN">
                <a:latin typeface="+mn-ea"/>
                <a:cs typeface="+mn-ea"/>
              </a:rPr>
              <a:t>,</a:t>
            </a:r>
            <a:r>
              <a:rPr lang="zh-CN" altLang="en-US">
                <a:latin typeface="+mn-ea"/>
                <a:cs typeface="+mn-ea"/>
              </a:rPr>
              <a:t>测得甲、乙、丙、丁四个琼脂块中</a:t>
            </a:r>
            <a:r>
              <a:rPr lang="en-US" altLang="zh-CN">
                <a:latin typeface="+mn-ea"/>
                <a:cs typeface="+mn-ea"/>
              </a:rPr>
              <a:t>MBOA</a:t>
            </a:r>
            <a:r>
              <a:rPr lang="zh-CN" altLang="en-US">
                <a:latin typeface="+mn-ea"/>
                <a:cs typeface="+mn-ea"/>
              </a:rPr>
              <a:t>浓度变化如图</a:t>
            </a:r>
            <a:r>
              <a:rPr lang="en-US" altLang="zh-CN">
                <a:latin typeface="+mn-ea"/>
                <a:cs typeface="+mn-ea"/>
              </a:rPr>
              <a:t>2</a:t>
            </a:r>
            <a:r>
              <a:rPr lang="zh-CN" altLang="en-US">
                <a:latin typeface="+mn-ea"/>
                <a:cs typeface="+mn-ea"/>
              </a:rPr>
              <a:t>所示。下列选项错误的是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5904230" y="2047240"/>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792480" y="3996690"/>
            <a:ext cx="10827385" cy="2168525"/>
          </a:xfrm>
          <a:prstGeom prst="rect">
            <a:avLst/>
          </a:prstGeom>
          <a:noFill/>
        </p:spPr>
        <p:txBody>
          <a:bodyPr wrap="square" rtlCol="0">
            <a:spAutoFit/>
          </a:bodyPr>
          <a:p>
            <a:pPr algn="l" defTabSz="266700">
              <a:lnSpc>
                <a:spcPct val="150000"/>
              </a:lnSpc>
            </a:pPr>
            <a:r>
              <a:rPr lang="en-US" altLang="zh-CN"/>
              <a:t>A.</a:t>
            </a:r>
            <a:r>
              <a:rPr lang="zh-CN" altLang="en-US"/>
              <a:t>根据实验结果推测</a:t>
            </a:r>
            <a:r>
              <a:rPr lang="en-US" altLang="zh-CN"/>
              <a:t>,</a:t>
            </a:r>
            <a:r>
              <a:rPr lang="zh-CN" altLang="en-US"/>
              <a:t>光照对玉米胚芽鞘产生</a:t>
            </a:r>
            <a:r>
              <a:rPr lang="en-US" altLang="zh-CN"/>
              <a:t>MBOA</a:t>
            </a:r>
            <a:r>
              <a:rPr lang="zh-CN" altLang="en-US"/>
              <a:t>具有促进作用</a:t>
            </a:r>
            <a:endParaRPr lang="zh-CN" altLang="en-US"/>
          </a:p>
          <a:p>
            <a:pPr algn="l" defTabSz="266700">
              <a:lnSpc>
                <a:spcPct val="150000"/>
              </a:lnSpc>
            </a:pPr>
            <a:r>
              <a:rPr lang="en-US" altLang="zh-CN"/>
              <a:t>B.</a:t>
            </a:r>
            <a:r>
              <a:rPr lang="zh-CN" altLang="en-US"/>
              <a:t>该实验能证明</a:t>
            </a:r>
            <a:r>
              <a:rPr lang="en-US" altLang="zh-CN"/>
              <a:t>MBOA</a:t>
            </a:r>
            <a:r>
              <a:rPr lang="zh-CN" altLang="en-US"/>
              <a:t>在胚芽鞘尖端发生了横向运输</a:t>
            </a:r>
            <a:endParaRPr lang="zh-CN" altLang="en-US"/>
          </a:p>
          <a:p>
            <a:pPr algn="l" defTabSz="266700">
              <a:lnSpc>
                <a:spcPct val="150000"/>
              </a:lnSpc>
            </a:pPr>
            <a:r>
              <a:rPr lang="en-US" altLang="zh-CN"/>
              <a:t>C.</a:t>
            </a:r>
            <a:r>
              <a:rPr lang="zh-CN" altLang="en-US"/>
              <a:t>玉米胚芽鞘中产生的</a:t>
            </a:r>
            <a:r>
              <a:rPr lang="en-US" altLang="zh-CN"/>
              <a:t>MBOA</a:t>
            </a:r>
            <a:r>
              <a:rPr lang="zh-CN" altLang="en-US"/>
              <a:t>在琼脂块中的含量甲</a:t>
            </a:r>
            <a:r>
              <a:rPr lang="en-US" altLang="zh-CN"/>
              <a:t>+</a:t>
            </a:r>
            <a:r>
              <a:rPr lang="zh-CN" altLang="en-US"/>
              <a:t>乙</a:t>
            </a:r>
            <a:r>
              <a:rPr lang="en-US" altLang="zh-CN"/>
              <a:t>&gt;</a:t>
            </a:r>
            <a:r>
              <a:rPr lang="zh-CN" altLang="en-US"/>
              <a:t>丙</a:t>
            </a:r>
            <a:r>
              <a:rPr lang="en-US" altLang="zh-CN"/>
              <a:t>+</a:t>
            </a:r>
            <a:r>
              <a:rPr lang="zh-CN" altLang="en-US"/>
              <a:t>丁</a:t>
            </a:r>
            <a:endParaRPr lang="zh-CN" altLang="en-US"/>
          </a:p>
          <a:p>
            <a:pPr algn="l" defTabSz="266700">
              <a:lnSpc>
                <a:spcPct val="150000"/>
              </a:lnSpc>
            </a:pPr>
            <a:r>
              <a:rPr lang="en-US" altLang="zh-CN"/>
              <a:t>D.</a:t>
            </a:r>
            <a:r>
              <a:rPr lang="zh-CN" altLang="en-US"/>
              <a:t>该实验可证明胚芽鞘的向光弯曲生长是由于向光侧</a:t>
            </a:r>
            <a:r>
              <a:rPr lang="en-US" altLang="zh-CN"/>
              <a:t>MBOA</a:t>
            </a:r>
            <a:r>
              <a:rPr lang="zh-CN" altLang="en-US"/>
              <a:t>高于背光侧</a:t>
            </a:r>
            <a:r>
              <a:rPr lang="en-US" altLang="zh-CN"/>
              <a:t>,</a:t>
            </a:r>
            <a:r>
              <a:rPr lang="zh-CN" altLang="en-US"/>
              <a:t>导致向光侧生长的抑制作用强于背光侧</a:t>
            </a:r>
            <a:r>
              <a:rPr lang="en-US" altLang="zh-CN"/>
              <a:t>,</a:t>
            </a:r>
            <a:r>
              <a:rPr lang="zh-CN" altLang="en-US"/>
              <a:t>背光侧生长得快</a:t>
            </a:r>
            <a:endParaRPr lang="zh-CN" altLang="en-US"/>
          </a:p>
        </p:txBody>
      </p:sp>
      <p:sp>
        <p:nvSpPr>
          <p:cNvPr id="4" name="文本框 3"/>
          <p:cNvSpPr txBox="1"/>
          <p:nvPr/>
        </p:nvSpPr>
        <p:spPr>
          <a:xfrm>
            <a:off x="3325495" y="3844290"/>
            <a:ext cx="4064000" cy="368300"/>
          </a:xfrm>
          <a:prstGeom prst="rect">
            <a:avLst/>
          </a:prstGeom>
          <a:noFill/>
        </p:spPr>
        <p:txBody>
          <a:bodyPr wrap="square" rtlCol="0">
            <a:spAutoFit/>
          </a:bodyPr>
          <a:p>
            <a:r>
              <a:rPr lang="zh-CN" altLang="en-US"/>
              <a:t>图</a:t>
            </a:r>
            <a:r>
              <a:rPr lang="en-US" altLang="zh-CN"/>
              <a:t>1</a:t>
            </a:r>
            <a:endParaRPr lang="en-US" altLang="zh-CN"/>
          </a:p>
        </p:txBody>
      </p:sp>
      <p:sp>
        <p:nvSpPr>
          <p:cNvPr id="6" name="文本框 5"/>
          <p:cNvSpPr txBox="1"/>
          <p:nvPr/>
        </p:nvSpPr>
        <p:spPr>
          <a:xfrm>
            <a:off x="7830820" y="3853815"/>
            <a:ext cx="4064000" cy="368300"/>
          </a:xfrm>
          <a:prstGeom prst="rect">
            <a:avLst/>
          </a:prstGeom>
          <a:noFill/>
        </p:spPr>
        <p:txBody>
          <a:bodyPr wrap="square" rtlCol="0">
            <a:spAutoFit/>
          </a:bodyPr>
          <a:p>
            <a:r>
              <a:rPr lang="zh-CN" altLang="en-US"/>
              <a:t>图</a:t>
            </a:r>
            <a:r>
              <a:rPr lang="en-US" altLang="zh-CN"/>
              <a:t>2</a:t>
            </a:r>
            <a:endParaRPr lang="en-US" altLang="zh-CN"/>
          </a:p>
        </p:txBody>
      </p:sp>
      <p:pic>
        <p:nvPicPr>
          <p:cNvPr id="681" name="image669.jpeg"/>
          <p:cNvPicPr>
            <a:picLocks noChangeAspect="1"/>
          </p:cNvPicPr>
          <p:nvPr/>
        </p:nvPicPr>
        <p:blipFill>
          <a:blip r:embed="rId2"/>
          <a:stretch>
            <a:fillRect/>
          </a:stretch>
        </p:blipFill>
        <p:spPr>
          <a:xfrm>
            <a:off x="2099945" y="2504440"/>
            <a:ext cx="2974340" cy="1292860"/>
          </a:xfrm>
          <a:prstGeom prst="rect">
            <a:avLst/>
          </a:prstGeom>
        </p:spPr>
      </p:pic>
      <p:pic>
        <p:nvPicPr>
          <p:cNvPr id="682" name="image670.jpeg"/>
          <p:cNvPicPr>
            <a:picLocks noChangeAspect="1"/>
          </p:cNvPicPr>
          <p:nvPr/>
        </p:nvPicPr>
        <p:blipFill>
          <a:blip r:embed="rId3"/>
          <a:stretch>
            <a:fillRect/>
          </a:stretch>
        </p:blipFill>
        <p:spPr>
          <a:xfrm>
            <a:off x="6833870" y="2374900"/>
            <a:ext cx="2373630" cy="147891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520065" y="1048385"/>
            <a:ext cx="11336020"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《落花生》是中国现代一部叙事散文作品</a:t>
            </a:r>
            <a:r>
              <a:rPr lang="en-US" altLang="zh-CN">
                <a:latin typeface="+mn-ea"/>
                <a:cs typeface="+mn-ea"/>
              </a:rPr>
              <a:t>,</a:t>
            </a:r>
            <a:r>
              <a:rPr lang="zh-CN" altLang="en-US">
                <a:latin typeface="+mn-ea"/>
                <a:cs typeface="+mn-ea"/>
              </a:rPr>
              <a:t>文中提到的</a:t>
            </a:r>
            <a:r>
              <a:rPr lang="en-US" altLang="zh-CN">
                <a:latin typeface="+mn-ea"/>
                <a:cs typeface="+mn-ea"/>
              </a:rPr>
              <a:t>“</a:t>
            </a:r>
            <a:r>
              <a:rPr lang="zh-CN" altLang="en-US">
                <a:latin typeface="+mn-ea"/>
                <a:cs typeface="+mn-ea"/>
              </a:rPr>
              <a:t>落花生</a:t>
            </a:r>
            <a:r>
              <a:rPr lang="en-US" altLang="zh-CN">
                <a:latin typeface="+mn-ea"/>
                <a:cs typeface="+mn-ea"/>
              </a:rPr>
              <a:t>”</a:t>
            </a:r>
            <a:r>
              <a:rPr lang="zh-CN" altLang="en-US">
                <a:latin typeface="+mn-ea"/>
                <a:cs typeface="+mn-ea"/>
              </a:rPr>
              <a:t>可以分为果针入土和荚果膨大两个阶段。果针入土</a:t>
            </a:r>
            <a:r>
              <a:rPr lang="en-US" altLang="zh-CN">
                <a:latin typeface="+mn-ea"/>
                <a:cs typeface="+mn-ea"/>
              </a:rPr>
              <a:t>:</a:t>
            </a:r>
            <a:r>
              <a:rPr lang="zh-CN" altLang="en-US">
                <a:latin typeface="+mn-ea"/>
                <a:cs typeface="+mn-ea"/>
              </a:rPr>
              <a:t>花生开花受精后</a:t>
            </a:r>
            <a:r>
              <a:rPr lang="en-US" altLang="zh-CN">
                <a:latin typeface="+mn-ea"/>
                <a:cs typeface="+mn-ea"/>
              </a:rPr>
              <a:t>,</a:t>
            </a:r>
            <a:r>
              <a:rPr lang="zh-CN" altLang="en-US">
                <a:latin typeface="+mn-ea"/>
                <a:cs typeface="+mn-ea"/>
              </a:rPr>
              <a:t>形成向地生长的果针</a:t>
            </a:r>
            <a:r>
              <a:rPr lang="en-US" altLang="zh-CN">
                <a:latin typeface="+mn-ea"/>
                <a:cs typeface="+mn-ea"/>
              </a:rPr>
              <a:t>,</a:t>
            </a:r>
            <a:r>
              <a:rPr lang="zh-CN" altLang="en-US">
                <a:latin typeface="+mn-ea"/>
                <a:cs typeface="+mn-ea"/>
              </a:rPr>
              <a:t>随着果针的伸长生长</a:t>
            </a:r>
            <a:r>
              <a:rPr lang="en-US" altLang="zh-CN">
                <a:latin typeface="+mn-ea"/>
                <a:cs typeface="+mn-ea"/>
              </a:rPr>
              <a:t>,</a:t>
            </a:r>
            <a:r>
              <a:rPr lang="zh-CN" altLang="en-US">
                <a:latin typeface="+mn-ea"/>
                <a:cs typeface="+mn-ea"/>
              </a:rPr>
              <a:t>推动果针顶端的子房入土</a:t>
            </a:r>
            <a:r>
              <a:rPr lang="en-US" altLang="zh-CN">
                <a:latin typeface="+mn-ea"/>
                <a:cs typeface="+mn-ea"/>
              </a:rPr>
              <a:t>,</a:t>
            </a:r>
            <a:r>
              <a:rPr lang="zh-CN" altLang="en-US">
                <a:latin typeface="+mn-ea"/>
                <a:cs typeface="+mn-ea"/>
              </a:rPr>
              <a:t>它扎入土中</a:t>
            </a:r>
            <a:r>
              <a:rPr lang="en-US" altLang="zh-CN">
                <a:latin typeface="+mn-ea"/>
                <a:cs typeface="+mn-ea"/>
              </a:rPr>
              <a:t>3~10</a:t>
            </a:r>
            <a:r>
              <a:rPr lang="zh-CN" altLang="en-US">
                <a:latin typeface="+mn-ea"/>
                <a:cs typeface="+mn-ea"/>
              </a:rPr>
              <a:t>厘米后才停止伸长。荚果膨大</a:t>
            </a:r>
            <a:r>
              <a:rPr lang="en-US" altLang="zh-CN">
                <a:latin typeface="+mn-ea"/>
                <a:cs typeface="+mn-ea"/>
              </a:rPr>
              <a:t>:</a:t>
            </a:r>
            <a:r>
              <a:rPr lang="zh-CN" altLang="en-US">
                <a:latin typeface="+mn-ea"/>
                <a:cs typeface="+mn-ea"/>
              </a:rPr>
              <a:t>在正常生长的花生植株上</a:t>
            </a:r>
            <a:r>
              <a:rPr lang="en-US" altLang="zh-CN">
                <a:latin typeface="+mn-ea"/>
                <a:cs typeface="+mn-ea"/>
              </a:rPr>
              <a:t>,</a:t>
            </a:r>
            <a:r>
              <a:rPr lang="zh-CN" altLang="en-US">
                <a:latin typeface="+mn-ea"/>
                <a:cs typeface="+mn-ea"/>
              </a:rPr>
              <a:t>随着果针的伸长</a:t>
            </a:r>
            <a:r>
              <a:rPr lang="en-US" altLang="zh-CN">
                <a:latin typeface="+mn-ea"/>
                <a:cs typeface="+mn-ea"/>
              </a:rPr>
              <a:t>,</a:t>
            </a:r>
            <a:r>
              <a:rPr lang="zh-CN" altLang="en-US">
                <a:latin typeface="+mn-ea"/>
                <a:cs typeface="+mn-ea"/>
              </a:rPr>
              <a:t>受精子房被推入土壤中</a:t>
            </a:r>
            <a:r>
              <a:rPr lang="en-US" altLang="zh-CN">
                <a:latin typeface="+mn-ea"/>
                <a:cs typeface="+mn-ea"/>
              </a:rPr>
              <a:t>,</a:t>
            </a:r>
            <a:r>
              <a:rPr lang="zh-CN" altLang="en-US">
                <a:latin typeface="+mn-ea"/>
                <a:cs typeface="+mn-ea"/>
              </a:rPr>
              <a:t>发育成荚果。果针入土和荚果膨大通常受植物激素的调节。请回答下列问题</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(1)</a:t>
            </a:r>
            <a:r>
              <a:rPr lang="zh-CN" altLang="en-US">
                <a:latin typeface="+mn-ea"/>
                <a:cs typeface="+mn-ea"/>
              </a:rPr>
              <a:t>果针入土阶段内源植物激素</a:t>
            </a:r>
            <a:r>
              <a:rPr lang="zh-CN" altLang="en-US" u="sng">
                <a:solidFill>
                  <a:schemeClr val="tx1"/>
                </a:solidFill>
                <a:uFillTx/>
                <a:latin typeface="+中文正文" charset="0"/>
                <a:cs typeface="+mn-ea"/>
              </a:rPr>
              <a:t>　　　　</a:t>
            </a:r>
            <a:r>
              <a:rPr lang="zh-CN" altLang="en-US">
                <a:latin typeface="+mn-ea"/>
                <a:cs typeface="+mn-ea"/>
              </a:rPr>
              <a:t>和</a:t>
            </a:r>
            <a:r>
              <a:rPr lang="zh-CN" altLang="en-US" u="sng">
                <a:uFillTx/>
                <a:latin typeface="+中文正文" charset="0"/>
                <a:cs typeface="+mn-ea"/>
              </a:rPr>
              <a:t>　　　　</a:t>
            </a:r>
            <a:r>
              <a:rPr lang="zh-CN" altLang="en-US">
                <a:latin typeface="+mn-ea"/>
                <a:cs typeface="+mn-ea"/>
              </a:rPr>
              <a:t>的协同作用促进了果针的伸长生长。激素作为</a:t>
            </a:r>
            <a:r>
              <a:rPr lang="zh-CN" altLang="en-US" u="sng">
                <a:uFillTx/>
                <a:latin typeface="+中文正文" charset="0"/>
                <a:cs typeface="+mn-ea"/>
              </a:rPr>
              <a:t>　　　　</a:t>
            </a:r>
            <a:r>
              <a:rPr lang="zh-CN" altLang="en-US">
                <a:latin typeface="+mn-ea"/>
                <a:cs typeface="+mn-ea"/>
              </a:rPr>
              <a:t>分子</a:t>
            </a:r>
            <a:r>
              <a:rPr lang="en-US" altLang="zh-CN">
                <a:latin typeface="+mn-ea"/>
                <a:cs typeface="+mn-ea"/>
              </a:rPr>
              <a:t>,</a:t>
            </a:r>
            <a:r>
              <a:rPr lang="zh-CN" altLang="en-US">
                <a:latin typeface="+mn-ea"/>
                <a:cs typeface="+mn-ea"/>
              </a:rPr>
              <a:t>会影响细胞的</a:t>
            </a:r>
            <a:r>
              <a:rPr lang="zh-CN" altLang="en-US" u="sng">
                <a:uFillTx/>
                <a:latin typeface="+中文正文" charset="0"/>
                <a:cs typeface="+mn-ea"/>
              </a:rPr>
              <a:t>　　　</a:t>
            </a:r>
            <a:r>
              <a:rPr lang="en-US" altLang="zh-CN" u="sng">
                <a:uFillTx/>
                <a:latin typeface="+中文正文" charset="0"/>
                <a:cs typeface="+mn-ea"/>
              </a:rPr>
              <a:t>   </a:t>
            </a:r>
            <a:r>
              <a:rPr lang="zh-CN" altLang="en-US" u="sng">
                <a:uFillTx/>
                <a:latin typeface="+中文正文" charset="0"/>
                <a:cs typeface="+mn-ea"/>
              </a:rPr>
              <a:t>　</a:t>
            </a:r>
            <a:r>
              <a:rPr lang="en-US" altLang="zh-CN">
                <a:latin typeface="+mn-ea"/>
                <a:cs typeface="+mn-ea"/>
              </a:rPr>
              <a:t>,</a:t>
            </a:r>
            <a:r>
              <a:rPr lang="zh-CN" altLang="en-US">
                <a:latin typeface="+mn-ea"/>
                <a:cs typeface="+mn-ea"/>
              </a:rPr>
              <a:t>从而起到调节作用。</a:t>
            </a:r>
            <a:r>
              <a:rPr lang="en-US" altLang="en-US">
                <a:latin typeface="+mn-ea"/>
                <a:cs typeface="+mn-ea"/>
              </a:rPr>
              <a:t> </a:t>
            </a:r>
            <a:endParaRPr lang="en-US" altLang="en-US">
              <a:latin typeface="+mn-ea"/>
              <a:cs typeface="+mn-ea"/>
            </a:endParaRPr>
          </a:p>
          <a:p>
            <a:pPr indent="0" defTabSz="266700" fontAlgn="auto">
              <a:lnSpc>
                <a:spcPct val="150000"/>
              </a:lnSpc>
              <a:spcBef>
                <a:spcPct val="0"/>
              </a:spcBef>
              <a:spcAft>
                <a:spcPct val="0"/>
              </a:spcAft>
            </a:pPr>
            <a:r>
              <a:rPr lang="en-US" altLang="zh-CN">
                <a:latin typeface="+mn-ea"/>
                <a:cs typeface="+mn-ea"/>
              </a:rPr>
              <a:t>(2)</a:t>
            </a:r>
            <a:r>
              <a:rPr lang="zh-CN" altLang="en-US">
                <a:latin typeface="+mn-ea"/>
                <a:cs typeface="+mn-ea"/>
              </a:rPr>
              <a:t>将离体的花生果针水平放置</a:t>
            </a:r>
            <a:r>
              <a:rPr lang="en-US" altLang="zh-CN">
                <a:latin typeface="+mn-ea"/>
                <a:cs typeface="+mn-ea"/>
              </a:rPr>
              <a:t>,</a:t>
            </a:r>
            <a:r>
              <a:rPr lang="zh-CN" altLang="en-US">
                <a:latin typeface="+mn-ea"/>
                <a:cs typeface="+mn-ea"/>
              </a:rPr>
              <a:t>一段时间后果针向地弯曲生长</a:t>
            </a:r>
            <a:r>
              <a:rPr lang="en-US" altLang="zh-CN">
                <a:latin typeface="+mn-ea"/>
                <a:cs typeface="+mn-ea"/>
              </a:rPr>
              <a:t>,</a:t>
            </a:r>
            <a:r>
              <a:rPr lang="zh-CN" altLang="en-US">
                <a:latin typeface="+mn-ea"/>
                <a:cs typeface="+mn-ea"/>
              </a:rPr>
              <a:t>检测弯曲过程前后果针内生长素含量基本不变</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zh-CN" altLang="en-US">
                <a:latin typeface="+mn-ea"/>
                <a:cs typeface="+mn-ea"/>
              </a:rPr>
              <a:t>这</a:t>
            </a:r>
            <a:r>
              <a:rPr lang="zh-CN" altLang="en-US" u="sng">
                <a:uFillTx/>
                <a:latin typeface="+中文正文" charset="0"/>
                <a:cs typeface="+mn-ea"/>
              </a:rPr>
              <a:t>　</a:t>
            </a:r>
            <a:r>
              <a:rPr lang="en-US" altLang="zh-CN" u="sng">
                <a:uFillTx/>
                <a:latin typeface="+中文正文" charset="0"/>
                <a:cs typeface="+mn-ea"/>
              </a:rPr>
              <a:t> </a:t>
            </a:r>
            <a:r>
              <a:rPr lang="zh-CN" altLang="en-US" u="sng">
                <a:uFillTx/>
                <a:latin typeface="+中文正文" charset="0"/>
                <a:cs typeface="+mn-ea"/>
              </a:rPr>
              <a:t>　</a:t>
            </a:r>
            <a:r>
              <a:rPr lang="en-US" altLang="zh-CN">
                <a:latin typeface="+mn-ea"/>
                <a:cs typeface="+mn-ea"/>
              </a:rPr>
              <a:t>(</a:t>
            </a:r>
            <a:r>
              <a:rPr lang="zh-CN" altLang="en-US">
                <a:latin typeface="+mn-ea"/>
                <a:cs typeface="+mn-ea"/>
              </a:rPr>
              <a:t>填</a:t>
            </a:r>
            <a:r>
              <a:rPr lang="en-US" altLang="zh-CN">
                <a:latin typeface="+mn-ea"/>
                <a:cs typeface="+mn-ea"/>
              </a:rPr>
              <a:t>“</a:t>
            </a:r>
            <a:r>
              <a:rPr lang="zh-CN" altLang="en-US">
                <a:latin typeface="+mn-ea"/>
                <a:cs typeface="+mn-ea"/>
              </a:rPr>
              <a:t>能</a:t>
            </a:r>
            <a:r>
              <a:rPr lang="en-US" altLang="zh-CN">
                <a:latin typeface="+mn-ea"/>
                <a:cs typeface="+mn-ea"/>
              </a:rPr>
              <a:t>”</a:t>
            </a:r>
            <a:r>
              <a:rPr lang="zh-CN" altLang="en-US">
                <a:latin typeface="+mn-ea"/>
                <a:cs typeface="+mn-ea"/>
              </a:rPr>
              <a:t>或</a:t>
            </a:r>
            <a:r>
              <a:rPr lang="en-US" altLang="zh-CN">
                <a:latin typeface="+mn-ea"/>
                <a:cs typeface="+mn-ea"/>
              </a:rPr>
              <a:t>“</a:t>
            </a:r>
            <a:r>
              <a:rPr lang="zh-CN" altLang="en-US">
                <a:latin typeface="+mn-ea"/>
                <a:cs typeface="+mn-ea"/>
              </a:rPr>
              <a:t>不能</a:t>
            </a:r>
            <a:r>
              <a:rPr lang="en-US" altLang="zh-CN">
                <a:latin typeface="+mn-ea"/>
                <a:cs typeface="+mn-ea"/>
              </a:rPr>
              <a:t>”)</a:t>
            </a:r>
            <a:r>
              <a:rPr lang="zh-CN" altLang="en-US">
                <a:latin typeface="+mn-ea"/>
                <a:cs typeface="+mn-ea"/>
              </a:rPr>
              <a:t>说明生长素在果针弯曲生长中不发挥作用</a:t>
            </a:r>
            <a:r>
              <a:rPr lang="en-US" altLang="zh-CN">
                <a:latin typeface="+mn-ea"/>
                <a:cs typeface="+mn-ea"/>
              </a:rPr>
              <a:t>,</a:t>
            </a:r>
            <a:r>
              <a:rPr lang="zh-CN" altLang="en-US">
                <a:latin typeface="+mn-ea"/>
                <a:cs typeface="+mn-ea"/>
              </a:rPr>
              <a:t>原因是</a:t>
            </a:r>
            <a:r>
              <a:rPr lang="zh-CN" altLang="en-US" u="sng">
                <a:uFillTx/>
                <a:latin typeface="+中文正文" charset="0"/>
                <a:cs typeface="+mn-ea"/>
              </a:rPr>
              <a:t>	</a:t>
            </a:r>
            <a:r>
              <a:rPr lang="en-US" altLang="zh-CN" u="sng">
                <a:uFillTx/>
                <a:latin typeface="+中文正文" charset="0"/>
                <a:cs typeface="+mn-ea"/>
              </a:rPr>
              <a:t>                             </a:t>
            </a:r>
            <a:r>
              <a:rPr lang="zh-CN" altLang="en-US" u="sng">
                <a:uFillTx/>
                <a:latin typeface="+中文正文" charset="0"/>
                <a:cs typeface="+mn-ea"/>
              </a:rPr>
              <a:t>　 </a:t>
            </a:r>
            <a:r>
              <a:rPr lang="zh-CN" altLang="en-US">
                <a:latin typeface="+mn-ea"/>
                <a:cs typeface="+mn-ea"/>
              </a:rPr>
              <a:t>。</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u="sng">
              <a:uFillTx/>
              <a:latin typeface="+中文正文" charset="0"/>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7" name="文本框 6"/>
          <p:cNvSpPr txBox="1"/>
          <p:nvPr/>
        </p:nvSpPr>
        <p:spPr>
          <a:xfrm>
            <a:off x="520065" y="4464685"/>
            <a:ext cx="7825105" cy="1637665"/>
          </a:xfrm>
          <a:prstGeom prst="rect">
            <a:avLst/>
          </a:prstGeom>
          <a:noFill/>
        </p:spPr>
        <p:txBody>
          <a:bodyPr wrap="square" rtlCol="0">
            <a:noAutofit/>
          </a:bodyPr>
          <a:p>
            <a:pPr indent="0" defTabSz="266700" fontAlgn="auto">
              <a:lnSpc>
                <a:spcPct val="150000"/>
              </a:lnSpc>
              <a:spcBef>
                <a:spcPct val="0"/>
              </a:spcBef>
              <a:spcAft>
                <a:spcPct val="0"/>
              </a:spcAft>
            </a:pPr>
            <a:r>
              <a:rPr lang="en-US" altLang="zh-CN">
                <a:latin typeface="+mn-ea"/>
                <a:cs typeface="+mn-ea"/>
                <a:sym typeface="+mn-ea"/>
              </a:rPr>
              <a:t>(3)</a:t>
            </a:r>
            <a:r>
              <a:rPr lang="zh-CN" altLang="en-US">
                <a:latin typeface="+mn-ea"/>
                <a:cs typeface="+mn-ea"/>
                <a:sym typeface="+mn-ea"/>
              </a:rPr>
              <a:t>用不同浓度的生长素处理离体的果针</a:t>
            </a:r>
            <a:r>
              <a:rPr lang="en-US" altLang="zh-CN">
                <a:latin typeface="+mn-ea"/>
                <a:cs typeface="+mn-ea"/>
                <a:sym typeface="+mn-ea"/>
              </a:rPr>
              <a:t>,</a:t>
            </a:r>
            <a:r>
              <a:rPr lang="zh-CN" altLang="en-US">
                <a:latin typeface="+mn-ea"/>
                <a:cs typeface="+mn-ea"/>
                <a:sym typeface="+mn-ea"/>
              </a:rPr>
              <a:t>一段时间后检测果针长度</a:t>
            </a:r>
            <a:r>
              <a:rPr lang="en-US" altLang="zh-CN">
                <a:latin typeface="+mn-ea"/>
                <a:cs typeface="+mn-ea"/>
                <a:sym typeface="+mn-ea"/>
              </a:rPr>
              <a:t>,</a:t>
            </a:r>
            <a:r>
              <a:rPr lang="zh-CN" altLang="en-US">
                <a:latin typeface="+mn-ea"/>
                <a:cs typeface="+mn-ea"/>
                <a:sym typeface="+mn-ea"/>
              </a:rPr>
              <a:t>结果如图。</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sym typeface="+mn-ea"/>
              </a:rPr>
              <a:t>实验结果</a:t>
            </a:r>
            <a:r>
              <a:rPr lang="zh-CN" altLang="en-US" u="sng">
                <a:solidFill>
                  <a:schemeClr val="tx1"/>
                </a:solidFill>
                <a:uFillTx/>
                <a:latin typeface="+中文正文" charset="0"/>
                <a:cs typeface="+mn-ea"/>
                <a:sym typeface="+mn-ea"/>
              </a:rPr>
              <a:t>　　</a:t>
            </a:r>
            <a:r>
              <a:rPr lang="en-US" altLang="zh-CN" u="sng">
                <a:solidFill>
                  <a:schemeClr val="tx1"/>
                </a:solidFill>
                <a:uFillTx/>
                <a:latin typeface="+中文正文" charset="0"/>
                <a:cs typeface="+mn-ea"/>
                <a:sym typeface="+mn-ea"/>
              </a:rPr>
              <a:t> </a:t>
            </a:r>
            <a:r>
              <a:rPr lang="en-US" altLang="zh-CN">
                <a:latin typeface="+mn-ea"/>
                <a:cs typeface="+mn-ea"/>
                <a:sym typeface="+mn-ea"/>
              </a:rPr>
              <a:t>(</a:t>
            </a:r>
            <a:r>
              <a:rPr lang="zh-CN" altLang="en-US">
                <a:latin typeface="+mn-ea"/>
                <a:cs typeface="+mn-ea"/>
                <a:sym typeface="+mn-ea"/>
              </a:rPr>
              <a:t>填</a:t>
            </a:r>
            <a:r>
              <a:rPr lang="en-US" altLang="zh-CN">
                <a:latin typeface="+mn-ea"/>
                <a:cs typeface="+mn-ea"/>
                <a:sym typeface="+mn-ea"/>
              </a:rPr>
              <a:t>“</a:t>
            </a:r>
            <a:r>
              <a:rPr lang="zh-CN" altLang="en-US">
                <a:latin typeface="+mn-ea"/>
                <a:cs typeface="+mn-ea"/>
                <a:sym typeface="+mn-ea"/>
              </a:rPr>
              <a:t>能</a:t>
            </a:r>
            <a:r>
              <a:rPr lang="en-US" altLang="zh-CN">
                <a:latin typeface="+mn-ea"/>
                <a:cs typeface="+mn-ea"/>
                <a:sym typeface="+mn-ea"/>
              </a:rPr>
              <a:t>”</a:t>
            </a:r>
            <a:r>
              <a:rPr lang="zh-CN" altLang="en-US">
                <a:latin typeface="+mn-ea"/>
                <a:cs typeface="+mn-ea"/>
                <a:sym typeface="+mn-ea"/>
              </a:rPr>
              <a:t>或</a:t>
            </a:r>
            <a:r>
              <a:rPr lang="en-US" altLang="zh-CN">
                <a:latin typeface="+mn-ea"/>
                <a:cs typeface="+mn-ea"/>
                <a:sym typeface="+mn-ea"/>
              </a:rPr>
              <a:t>“</a:t>
            </a:r>
            <a:r>
              <a:rPr lang="zh-CN" altLang="en-US">
                <a:latin typeface="+mn-ea"/>
                <a:cs typeface="+mn-ea"/>
                <a:sym typeface="+mn-ea"/>
              </a:rPr>
              <a:t>不能</a:t>
            </a:r>
            <a:r>
              <a:rPr lang="en-US" altLang="zh-CN">
                <a:latin typeface="+mn-ea"/>
                <a:cs typeface="+mn-ea"/>
                <a:sym typeface="+mn-ea"/>
              </a:rPr>
              <a:t>”)</a:t>
            </a:r>
            <a:r>
              <a:rPr lang="zh-CN" altLang="en-US">
                <a:latin typeface="+mn-ea"/>
                <a:cs typeface="+mn-ea"/>
                <a:sym typeface="+mn-ea"/>
              </a:rPr>
              <a:t>说明生长素对花生果针生长具有低浓度促进、高浓度抑制的作用</a:t>
            </a:r>
            <a:r>
              <a:rPr lang="en-US" altLang="zh-CN">
                <a:latin typeface="+mn-ea"/>
                <a:cs typeface="+mn-ea"/>
                <a:sym typeface="+mn-ea"/>
              </a:rPr>
              <a:t>,</a:t>
            </a:r>
            <a:r>
              <a:rPr lang="zh-CN" altLang="en-US">
                <a:latin typeface="+mn-ea"/>
                <a:cs typeface="+mn-ea"/>
                <a:sym typeface="+mn-ea"/>
              </a:rPr>
              <a:t>原因是</a:t>
            </a:r>
            <a:r>
              <a:rPr lang="zh-CN" altLang="en-US" u="sng">
                <a:uFillTx/>
                <a:latin typeface="+中文正文" charset="0"/>
                <a:cs typeface="+mn-ea"/>
                <a:sym typeface="+mn-ea"/>
              </a:rPr>
              <a:t>	</a:t>
            </a:r>
            <a:r>
              <a:rPr lang="en-US" altLang="zh-CN" u="sng">
                <a:uFillTx/>
                <a:latin typeface="+中文正文" charset="0"/>
                <a:cs typeface="+mn-ea"/>
                <a:sym typeface="+mn-ea"/>
              </a:rPr>
              <a:t>                                      </a:t>
            </a:r>
            <a:r>
              <a:rPr lang="zh-CN" altLang="en-US" u="sng">
                <a:uFillTx/>
                <a:latin typeface="+中文正文" charset="0"/>
                <a:cs typeface="+mn-ea"/>
                <a:sym typeface="+mn-ea"/>
              </a:rPr>
              <a:t>　 </a:t>
            </a:r>
            <a:r>
              <a:rPr lang="zh-CN" altLang="en-US">
                <a:latin typeface="+mn-ea"/>
                <a:cs typeface="+mn-ea"/>
                <a:sym typeface="+mn-ea"/>
              </a:rPr>
              <a:t>。</a:t>
            </a:r>
            <a:r>
              <a:rPr lang="en-US" altLang="en-US">
                <a:latin typeface="+mn-ea"/>
                <a:cs typeface="+mn-ea"/>
                <a:sym typeface="+mn-ea"/>
              </a:rPr>
              <a:t> </a:t>
            </a:r>
            <a:endParaRPr lang="zh-CN" altLang="en-US"/>
          </a:p>
        </p:txBody>
      </p:sp>
      <p:pic>
        <p:nvPicPr>
          <p:cNvPr id="8" name="image672.jpeg"/>
          <p:cNvPicPr>
            <a:picLocks noChangeAspect="1"/>
          </p:cNvPicPr>
          <p:nvPr/>
        </p:nvPicPr>
        <p:blipFill>
          <a:blip r:embed="rId2"/>
          <a:stretch>
            <a:fillRect/>
          </a:stretch>
        </p:blipFill>
        <p:spPr>
          <a:xfrm>
            <a:off x="8529955" y="4723765"/>
            <a:ext cx="3192145" cy="1624965"/>
          </a:xfrm>
          <a:prstGeom prst="rect">
            <a:avLst/>
          </a:prstGeom>
        </p:spPr>
      </p:pic>
      <p:sp>
        <p:nvSpPr>
          <p:cNvPr id="10" name="文本框 9"/>
          <p:cNvSpPr txBox="1"/>
          <p:nvPr/>
        </p:nvSpPr>
        <p:spPr>
          <a:xfrm>
            <a:off x="3608705" y="2753360"/>
            <a:ext cx="1236980" cy="379095"/>
          </a:xfrm>
          <a:prstGeom prst="rect">
            <a:avLst/>
          </a:prstGeom>
          <a:noFill/>
        </p:spPr>
        <p:txBody>
          <a:bodyPr wrap="square" rtlCol="0">
            <a:noAutofit/>
          </a:bodyPr>
          <a:p>
            <a:r>
              <a:rPr lang="zh-CN" altLang="en-US">
                <a:solidFill>
                  <a:srgbClr val="FF0000"/>
                </a:solidFill>
              </a:rPr>
              <a:t>生长素</a:t>
            </a:r>
            <a:endParaRPr lang="zh-CN" altLang="en-US">
              <a:solidFill>
                <a:srgbClr val="FF0000"/>
              </a:solidFill>
            </a:endParaRPr>
          </a:p>
        </p:txBody>
      </p:sp>
      <p:sp>
        <p:nvSpPr>
          <p:cNvPr id="11" name="文本框 10"/>
          <p:cNvSpPr txBox="1"/>
          <p:nvPr/>
        </p:nvSpPr>
        <p:spPr>
          <a:xfrm>
            <a:off x="4792345" y="2753360"/>
            <a:ext cx="964565" cy="457200"/>
          </a:xfrm>
          <a:prstGeom prst="rect">
            <a:avLst/>
          </a:prstGeom>
          <a:noFill/>
        </p:spPr>
        <p:txBody>
          <a:bodyPr wrap="square" rtlCol="0">
            <a:noAutofit/>
          </a:bodyPr>
          <a:p>
            <a:r>
              <a:rPr lang="zh-CN" altLang="en-US">
                <a:solidFill>
                  <a:srgbClr val="FF0000"/>
                </a:solidFill>
              </a:rPr>
              <a:t>赤霉素</a:t>
            </a:r>
            <a:endParaRPr lang="en-US" altLang="zh-CN">
              <a:solidFill>
                <a:srgbClr val="FF0000"/>
              </a:solidFill>
            </a:endParaRPr>
          </a:p>
        </p:txBody>
      </p:sp>
      <p:sp>
        <p:nvSpPr>
          <p:cNvPr id="12" name="文本框 11"/>
          <p:cNvSpPr txBox="1"/>
          <p:nvPr/>
        </p:nvSpPr>
        <p:spPr>
          <a:xfrm>
            <a:off x="10335895" y="2753360"/>
            <a:ext cx="770255" cy="457200"/>
          </a:xfrm>
          <a:prstGeom prst="rect">
            <a:avLst/>
          </a:prstGeom>
          <a:noFill/>
        </p:spPr>
        <p:txBody>
          <a:bodyPr wrap="square" rtlCol="0">
            <a:noAutofit/>
          </a:bodyPr>
          <a:p>
            <a:r>
              <a:rPr lang="zh-CN" altLang="en-US">
                <a:solidFill>
                  <a:srgbClr val="FF0000"/>
                </a:solidFill>
              </a:rPr>
              <a:t>信息</a:t>
            </a:r>
            <a:endParaRPr lang="zh-CN" altLang="en-US">
              <a:solidFill>
                <a:srgbClr val="FF0000"/>
              </a:solidFill>
            </a:endParaRPr>
          </a:p>
        </p:txBody>
      </p:sp>
      <p:sp>
        <p:nvSpPr>
          <p:cNvPr id="13" name="文本框 12"/>
          <p:cNvSpPr txBox="1"/>
          <p:nvPr/>
        </p:nvSpPr>
        <p:spPr>
          <a:xfrm>
            <a:off x="2020570" y="3210560"/>
            <a:ext cx="1588135" cy="457200"/>
          </a:xfrm>
          <a:prstGeom prst="rect">
            <a:avLst/>
          </a:prstGeom>
          <a:noFill/>
        </p:spPr>
        <p:txBody>
          <a:bodyPr wrap="square" rtlCol="0">
            <a:noAutofit/>
          </a:bodyPr>
          <a:p>
            <a:r>
              <a:rPr lang="zh-CN" altLang="en-US">
                <a:solidFill>
                  <a:srgbClr val="FF0000"/>
                </a:solidFill>
              </a:rPr>
              <a:t>基因表达</a:t>
            </a:r>
            <a:endParaRPr lang="en-US" altLang="zh-CN">
              <a:solidFill>
                <a:srgbClr val="FF0000"/>
              </a:solidFill>
            </a:endParaRPr>
          </a:p>
        </p:txBody>
      </p:sp>
      <p:sp>
        <p:nvSpPr>
          <p:cNvPr id="14" name="文本框 13"/>
          <p:cNvSpPr txBox="1"/>
          <p:nvPr/>
        </p:nvSpPr>
        <p:spPr>
          <a:xfrm>
            <a:off x="786765" y="4007485"/>
            <a:ext cx="849630" cy="457200"/>
          </a:xfrm>
          <a:prstGeom prst="rect">
            <a:avLst/>
          </a:prstGeom>
          <a:noFill/>
        </p:spPr>
        <p:txBody>
          <a:bodyPr wrap="square" rtlCol="0">
            <a:noAutofit/>
          </a:bodyPr>
          <a:p>
            <a:r>
              <a:rPr lang="zh-CN" altLang="en-US">
                <a:solidFill>
                  <a:srgbClr val="FF0000"/>
                </a:solidFill>
              </a:rPr>
              <a:t>不能</a:t>
            </a:r>
            <a:endParaRPr lang="en-US" altLang="zh-CN">
              <a:solidFill>
                <a:srgbClr val="FF0000"/>
              </a:solidFill>
            </a:endParaRPr>
          </a:p>
        </p:txBody>
      </p:sp>
      <p:sp>
        <p:nvSpPr>
          <p:cNvPr id="15" name="文本框 14"/>
          <p:cNvSpPr txBox="1"/>
          <p:nvPr/>
        </p:nvSpPr>
        <p:spPr>
          <a:xfrm>
            <a:off x="8412480" y="4007485"/>
            <a:ext cx="3443605" cy="457200"/>
          </a:xfrm>
          <a:prstGeom prst="rect">
            <a:avLst/>
          </a:prstGeom>
          <a:noFill/>
        </p:spPr>
        <p:txBody>
          <a:bodyPr wrap="square" rtlCol="0">
            <a:noAutofit/>
          </a:bodyPr>
          <a:p>
            <a:r>
              <a:rPr lang="zh-CN" altLang="en-US">
                <a:solidFill>
                  <a:srgbClr val="FF0000"/>
                </a:solidFill>
              </a:rPr>
              <a:t>果针的向地弯曲生长可能是生长素分布不均匀造成的</a:t>
            </a:r>
            <a:endParaRPr lang="zh-CN" altLang="en-US">
              <a:solidFill>
                <a:srgbClr val="FF0000"/>
              </a:solidFill>
            </a:endParaRPr>
          </a:p>
        </p:txBody>
      </p:sp>
      <p:sp>
        <p:nvSpPr>
          <p:cNvPr id="16" name="文本框 15"/>
          <p:cNvSpPr txBox="1"/>
          <p:nvPr/>
        </p:nvSpPr>
        <p:spPr>
          <a:xfrm>
            <a:off x="1433195" y="4963160"/>
            <a:ext cx="867410" cy="457200"/>
          </a:xfrm>
          <a:prstGeom prst="rect">
            <a:avLst/>
          </a:prstGeom>
          <a:noFill/>
        </p:spPr>
        <p:txBody>
          <a:bodyPr wrap="square" rtlCol="0">
            <a:noAutofit/>
          </a:bodyPr>
          <a:p>
            <a:r>
              <a:rPr lang="zh-CN" altLang="en-US">
                <a:solidFill>
                  <a:srgbClr val="FF0000"/>
                </a:solidFill>
              </a:rPr>
              <a:t>不能</a:t>
            </a:r>
            <a:endParaRPr lang="zh-CN" altLang="en-US">
              <a:solidFill>
                <a:srgbClr val="FF0000"/>
              </a:solidFill>
            </a:endParaRPr>
          </a:p>
        </p:txBody>
      </p:sp>
      <p:sp>
        <p:nvSpPr>
          <p:cNvPr id="17" name="文本框 16"/>
          <p:cNvSpPr txBox="1"/>
          <p:nvPr/>
        </p:nvSpPr>
        <p:spPr>
          <a:xfrm>
            <a:off x="3805555" y="5420360"/>
            <a:ext cx="4433570" cy="457200"/>
          </a:xfrm>
          <a:prstGeom prst="rect">
            <a:avLst/>
          </a:prstGeom>
          <a:noFill/>
        </p:spPr>
        <p:txBody>
          <a:bodyPr wrap="square" rtlCol="0">
            <a:noAutofit/>
          </a:bodyPr>
          <a:p>
            <a:r>
              <a:rPr lang="zh-CN" altLang="en-US">
                <a:solidFill>
                  <a:srgbClr val="FF0000"/>
                </a:solidFill>
              </a:rPr>
              <a:t>生长素处理组果针长度均大于</a:t>
            </a:r>
            <a:r>
              <a:rPr lang="en-US" altLang="zh-CN">
                <a:solidFill>
                  <a:srgbClr val="FF0000"/>
                </a:solidFill>
              </a:rPr>
              <a:t>0</a:t>
            </a:r>
            <a:r>
              <a:rPr lang="zh-CN" altLang="en-US">
                <a:solidFill>
                  <a:srgbClr val="FF0000"/>
                </a:solidFill>
              </a:rPr>
              <a:t>浓度组</a:t>
            </a:r>
            <a:r>
              <a:rPr lang="en-US" altLang="zh-CN">
                <a:solidFill>
                  <a:srgbClr val="FF0000"/>
                </a:solidFill>
              </a:rPr>
              <a:t>,</a:t>
            </a:r>
            <a:r>
              <a:rPr lang="zh-CN" altLang="en-US">
                <a:solidFill>
                  <a:srgbClr val="FF0000"/>
                </a:solidFill>
              </a:rPr>
              <a:t>只能说明生长素对果针的伸长具有促进作用</a:t>
            </a:r>
            <a:r>
              <a:rPr lang="en-US" altLang="zh-CN">
                <a:solidFill>
                  <a:srgbClr val="FF0000"/>
                </a:solidFill>
              </a:rPr>
              <a:t>,</a:t>
            </a:r>
            <a:r>
              <a:rPr lang="zh-CN" altLang="en-US">
                <a:solidFill>
                  <a:srgbClr val="FF0000"/>
                </a:solidFill>
              </a:rPr>
              <a:t>不能说明有抑制作用</a:t>
            </a:r>
            <a:endParaRPr lang="zh-CN" altLang="en-US">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828675" y="1644650"/>
            <a:ext cx="10534015" cy="1892935"/>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(4)</a:t>
            </a:r>
            <a:r>
              <a:rPr lang="zh-CN" altLang="en-US">
                <a:latin typeface="+mn-ea"/>
                <a:cs typeface="+mn-ea"/>
              </a:rPr>
              <a:t>研究发现若人为阻止果针入土</a:t>
            </a:r>
            <a:r>
              <a:rPr lang="en-US" altLang="zh-CN">
                <a:latin typeface="+mn-ea"/>
                <a:cs typeface="+mn-ea"/>
              </a:rPr>
              <a:t>,</a:t>
            </a:r>
            <a:r>
              <a:rPr lang="zh-CN" altLang="en-US">
                <a:latin typeface="+mn-ea"/>
                <a:cs typeface="+mn-ea"/>
              </a:rPr>
              <a:t>果针将不能膨大形成荚果。为了解释这一现象</a:t>
            </a:r>
            <a:r>
              <a:rPr lang="en-US" altLang="zh-CN">
                <a:latin typeface="+mn-ea"/>
                <a:cs typeface="+mn-ea"/>
              </a:rPr>
              <a:t>,</a:t>
            </a:r>
            <a:r>
              <a:rPr lang="zh-CN" altLang="en-US">
                <a:latin typeface="+mn-ea"/>
                <a:cs typeface="+mn-ea"/>
              </a:rPr>
              <a:t>科学家提出了两种假设。</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假设一</a:t>
            </a:r>
            <a:r>
              <a:rPr lang="en-US" altLang="zh-CN">
                <a:latin typeface="+mn-ea"/>
                <a:cs typeface="+mn-ea"/>
              </a:rPr>
              <a:t>:</a:t>
            </a:r>
            <a:r>
              <a:rPr lang="zh-CN" altLang="en-US">
                <a:latin typeface="+mn-ea"/>
                <a:cs typeface="+mn-ea"/>
              </a:rPr>
              <a:t>光照抑制荚果膨大。</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假设二</a:t>
            </a:r>
            <a:r>
              <a:rPr lang="en-US" altLang="zh-CN">
                <a:latin typeface="+mn-ea"/>
                <a:cs typeface="+mn-ea"/>
              </a:rPr>
              <a:t>:</a:t>
            </a:r>
            <a:r>
              <a:rPr lang="zh-CN" altLang="en-US">
                <a:latin typeface="+mn-ea"/>
                <a:cs typeface="+mn-ea"/>
              </a:rPr>
              <a:t>受到土壤挤压这一机械刺激后</a:t>
            </a:r>
            <a:r>
              <a:rPr lang="en-US" altLang="zh-CN">
                <a:latin typeface="+mn-ea"/>
                <a:cs typeface="+mn-ea"/>
              </a:rPr>
              <a:t>,</a:t>
            </a:r>
            <a:r>
              <a:rPr lang="zh-CN" altLang="en-US">
                <a:latin typeface="+mn-ea"/>
                <a:cs typeface="+mn-ea"/>
              </a:rPr>
              <a:t>荚果才能膨大。</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为了验证哪种假设合理</a:t>
            </a:r>
            <a:r>
              <a:rPr lang="en-US" altLang="zh-CN">
                <a:latin typeface="+mn-ea"/>
                <a:cs typeface="+mn-ea"/>
              </a:rPr>
              <a:t>,</a:t>
            </a:r>
            <a:r>
              <a:rPr lang="zh-CN" altLang="en-US">
                <a:latin typeface="+mn-ea"/>
                <a:cs typeface="+mn-ea"/>
              </a:rPr>
              <a:t>研究人员选用悬空生长且生长状态一致的果针为材料</a:t>
            </a:r>
            <a:r>
              <a:rPr lang="en-US" altLang="zh-CN">
                <a:latin typeface="+mn-ea"/>
                <a:cs typeface="+mn-ea"/>
              </a:rPr>
              <a:t>,</a:t>
            </a:r>
            <a:r>
              <a:rPr lang="zh-CN" altLang="en-US">
                <a:latin typeface="+mn-ea"/>
                <a:cs typeface="+mn-ea"/>
              </a:rPr>
              <a:t>分别进行如下处理</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黑暗处理</a:t>
            </a:r>
            <a:r>
              <a:rPr lang="en-US" altLang="zh-CN">
                <a:latin typeface="+mn-ea"/>
                <a:cs typeface="+mn-ea"/>
              </a:rPr>
              <a:t>:</a:t>
            </a:r>
            <a:r>
              <a:rPr lang="zh-CN" altLang="en-US">
                <a:latin typeface="+mn-ea"/>
                <a:cs typeface="+mn-ea"/>
              </a:rPr>
              <a:t>将果针用锡箔纸包裹</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机械刺激</a:t>
            </a:r>
            <a:r>
              <a:rPr lang="en-US" altLang="zh-CN">
                <a:latin typeface="+mn-ea"/>
                <a:cs typeface="+mn-ea"/>
              </a:rPr>
              <a:t>:</a:t>
            </a:r>
            <a:r>
              <a:rPr lang="zh-CN" altLang="en-US">
                <a:latin typeface="+mn-ea"/>
                <a:cs typeface="+mn-ea"/>
              </a:rPr>
              <a:t>用镊子每天对果针尖端轻轻夹捏</a:t>
            </a:r>
            <a:r>
              <a:rPr lang="en-US" altLang="zh-CN">
                <a:latin typeface="+mn-ea"/>
                <a:cs typeface="+mn-ea"/>
              </a:rPr>
              <a:t>10</a:t>
            </a:r>
            <a:r>
              <a:rPr lang="zh-CN" altLang="en-US">
                <a:latin typeface="+mn-ea"/>
                <a:cs typeface="+mn-ea"/>
              </a:rPr>
              <a:t>次</a:t>
            </a:r>
            <a:r>
              <a:rPr lang="en-US" altLang="zh-CN">
                <a:latin typeface="+mn-ea"/>
                <a:cs typeface="+mn-ea"/>
              </a:rPr>
              <a:t>,</a:t>
            </a:r>
            <a:r>
              <a:rPr lang="zh-CN" altLang="en-US">
                <a:latin typeface="+mn-ea"/>
                <a:cs typeface="+mn-ea"/>
              </a:rPr>
              <a:t>但不损伤植物组织</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黑暗处理</a:t>
            </a:r>
            <a:r>
              <a:rPr lang="en-US" altLang="zh-CN">
                <a:latin typeface="+mn-ea"/>
                <a:cs typeface="+mn-ea"/>
              </a:rPr>
              <a:t>+</a:t>
            </a:r>
            <a:r>
              <a:rPr lang="zh-CN" altLang="en-US">
                <a:latin typeface="+mn-ea"/>
                <a:cs typeface="+mn-ea"/>
              </a:rPr>
              <a:t>机械刺激。</a:t>
            </a:r>
            <a:endParaRPr lang="zh-CN" altLang="en-US">
              <a:latin typeface="+mn-ea"/>
              <a:cs typeface="+mn-ea"/>
            </a:endParaRPr>
          </a:p>
          <a:p>
            <a:pPr indent="0" defTabSz="266700" fontAlgn="auto">
              <a:lnSpc>
                <a:spcPct val="150000"/>
              </a:lnSpc>
              <a:spcBef>
                <a:spcPct val="0"/>
              </a:spcBef>
              <a:spcAft>
                <a:spcPct val="0"/>
              </a:spcAft>
            </a:pPr>
            <a:r>
              <a:rPr lang="en-US" altLang="en-US">
                <a:latin typeface="+mn-ea"/>
                <a:cs typeface="+mn-ea"/>
              </a:rPr>
              <a:t>①</a:t>
            </a:r>
            <a:r>
              <a:rPr lang="zh-CN" altLang="en-US">
                <a:latin typeface="+mn-ea"/>
                <a:cs typeface="+mn-ea"/>
              </a:rPr>
              <a:t>在其余培养条件均相同且适宜的条件下</a:t>
            </a:r>
            <a:r>
              <a:rPr lang="en-US" altLang="zh-CN">
                <a:latin typeface="+mn-ea"/>
                <a:cs typeface="+mn-ea"/>
              </a:rPr>
              <a:t>,</a:t>
            </a:r>
            <a:r>
              <a:rPr lang="zh-CN" altLang="en-US">
                <a:latin typeface="+mn-ea"/>
                <a:cs typeface="+mn-ea"/>
              </a:rPr>
              <a:t>需要测定并记录</a:t>
            </a:r>
            <a:r>
              <a:rPr lang="zh-CN" altLang="en-US" u="sng">
                <a:uFillTx/>
                <a:latin typeface="+中文正文" charset="0"/>
                <a:cs typeface="+mn-ea"/>
              </a:rPr>
              <a:t>　　　　　</a:t>
            </a:r>
            <a:r>
              <a:rPr lang="en-US" altLang="zh-CN" u="sng">
                <a:uFillTx/>
                <a:latin typeface="+中文正文" charset="0"/>
                <a:cs typeface="+mn-ea"/>
              </a:rPr>
              <a:t>      </a:t>
            </a:r>
            <a:r>
              <a:rPr lang="zh-CN" altLang="en-US" u="sng">
                <a:uFillTx/>
                <a:latin typeface="+中文正文" charset="0"/>
                <a:cs typeface="+mn-ea"/>
              </a:rPr>
              <a:t>　　　　</a:t>
            </a:r>
            <a:r>
              <a:rPr lang="zh-CN" altLang="en-US">
                <a:latin typeface="+mn-ea"/>
                <a:cs typeface="+mn-ea"/>
              </a:rPr>
              <a:t>。</a:t>
            </a:r>
            <a:r>
              <a:rPr lang="en-US" altLang="en-US">
                <a:latin typeface="+mn-ea"/>
                <a:cs typeface="+mn-ea"/>
              </a:rPr>
              <a:t> </a:t>
            </a:r>
            <a:endParaRPr lang="en-US" altLang="en-US">
              <a:latin typeface="+mn-ea"/>
              <a:cs typeface="+mn-ea"/>
            </a:endParaRPr>
          </a:p>
          <a:p>
            <a:pPr indent="0" defTabSz="266700" fontAlgn="auto">
              <a:lnSpc>
                <a:spcPct val="150000"/>
              </a:lnSpc>
              <a:spcBef>
                <a:spcPct val="0"/>
              </a:spcBef>
              <a:spcAft>
                <a:spcPct val="0"/>
              </a:spcAft>
            </a:pPr>
            <a:r>
              <a:rPr lang="en-US" altLang="en-US">
                <a:latin typeface="+mn-ea"/>
                <a:cs typeface="+mn-ea"/>
              </a:rPr>
              <a:t>②</a:t>
            </a:r>
            <a:r>
              <a:rPr lang="zh-CN" altLang="en-US">
                <a:latin typeface="+mn-ea"/>
                <a:cs typeface="+mn-ea"/>
              </a:rPr>
              <a:t>请评价并完善本实验</a:t>
            </a:r>
            <a:r>
              <a:rPr lang="en-US" altLang="zh-CN">
                <a:latin typeface="+mn-ea"/>
                <a:cs typeface="+mn-ea"/>
              </a:rPr>
              <a:t>:</a:t>
            </a:r>
            <a:r>
              <a:rPr lang="zh-CN" altLang="en-US" u="sng">
                <a:uFillTx/>
                <a:latin typeface="+中文正文" charset="0"/>
                <a:cs typeface="+mn-ea"/>
              </a:rPr>
              <a:t>	</a:t>
            </a:r>
            <a:r>
              <a:rPr lang="en-US" altLang="zh-CN" u="sng">
                <a:uFillTx/>
                <a:latin typeface="+中文正文" charset="0"/>
                <a:cs typeface="+mn-ea"/>
              </a:rPr>
              <a:t>                                                                                    </a:t>
            </a:r>
            <a:r>
              <a:rPr lang="zh-CN" altLang="en-US" u="sng">
                <a:uFillTx/>
                <a:latin typeface="+中文正文" charset="0"/>
                <a:cs typeface="+mn-ea"/>
              </a:rPr>
              <a:t>　</a:t>
            </a:r>
            <a:r>
              <a:rPr lang="zh-CN" altLang="en-US">
                <a:latin typeface="+mn-ea"/>
                <a:cs typeface="+mn-ea"/>
              </a:rPr>
              <a:t>。</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16" name="文本框 15"/>
          <p:cNvSpPr txBox="1"/>
          <p:nvPr/>
        </p:nvSpPr>
        <p:spPr>
          <a:xfrm>
            <a:off x="6684645" y="4601210"/>
            <a:ext cx="2553335" cy="457200"/>
          </a:xfrm>
          <a:prstGeom prst="rect">
            <a:avLst/>
          </a:prstGeom>
          <a:noFill/>
        </p:spPr>
        <p:txBody>
          <a:bodyPr wrap="square" rtlCol="0">
            <a:noAutofit/>
          </a:bodyPr>
          <a:p>
            <a:r>
              <a:rPr lang="zh-CN" altLang="en-US">
                <a:solidFill>
                  <a:srgbClr val="FF0000"/>
                </a:solidFill>
              </a:rPr>
              <a:t>荚果的大小、质量等</a:t>
            </a:r>
            <a:endParaRPr lang="zh-CN" altLang="en-US">
              <a:solidFill>
                <a:srgbClr val="FF0000"/>
              </a:solidFill>
            </a:endParaRPr>
          </a:p>
        </p:txBody>
      </p:sp>
      <p:sp>
        <p:nvSpPr>
          <p:cNvPr id="6" name="文本框 5"/>
          <p:cNvSpPr txBox="1"/>
          <p:nvPr/>
        </p:nvSpPr>
        <p:spPr>
          <a:xfrm>
            <a:off x="3296285" y="4987925"/>
            <a:ext cx="8066405" cy="457200"/>
          </a:xfrm>
          <a:prstGeom prst="rect">
            <a:avLst/>
          </a:prstGeom>
          <a:noFill/>
        </p:spPr>
        <p:txBody>
          <a:bodyPr wrap="square" rtlCol="0">
            <a:noAutofit/>
          </a:bodyPr>
          <a:p>
            <a:r>
              <a:rPr lang="zh-CN" altLang="en-US">
                <a:solidFill>
                  <a:srgbClr val="FF0000"/>
                </a:solidFill>
              </a:rPr>
              <a:t>缺少空白对照</a:t>
            </a:r>
            <a:r>
              <a:rPr lang="en-US" altLang="zh-CN">
                <a:solidFill>
                  <a:srgbClr val="FF0000"/>
                </a:solidFill>
              </a:rPr>
              <a:t>,</a:t>
            </a:r>
            <a:r>
              <a:rPr lang="zh-CN" altLang="en-US">
                <a:solidFill>
                  <a:srgbClr val="FF0000"/>
                </a:solidFill>
              </a:rPr>
              <a:t>需要增加一个空白对照组</a:t>
            </a:r>
            <a:r>
              <a:rPr lang="en-US" altLang="zh-CN">
                <a:solidFill>
                  <a:srgbClr val="FF0000"/>
                </a:solidFill>
              </a:rPr>
              <a:t>,</a:t>
            </a:r>
            <a:r>
              <a:rPr lang="zh-CN" altLang="en-US">
                <a:solidFill>
                  <a:srgbClr val="FF0000"/>
                </a:solidFill>
              </a:rPr>
              <a:t>让其果针自然伸长入土</a:t>
            </a:r>
            <a:endParaRPr lang="zh-CN" altLang="en-US">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118870"/>
            <a:ext cx="11036300" cy="1892935"/>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a:t>
            </a:r>
            <a:r>
              <a:rPr lang="zh-CN" altLang="en-US">
                <a:latin typeface="+mn-ea"/>
                <a:cs typeface="+mn-ea"/>
              </a:rPr>
              <a:t>多选</a:t>
            </a:r>
            <a:r>
              <a:rPr lang="en-US" altLang="zh-CN">
                <a:latin typeface="+mn-ea"/>
                <a:cs typeface="+mn-ea"/>
              </a:rPr>
              <a:t>)</a:t>
            </a:r>
            <a:r>
              <a:rPr lang="zh-CN" altLang="en-US">
                <a:latin typeface="+mn-ea"/>
                <a:cs typeface="+mn-ea"/>
              </a:rPr>
              <a:t>清华大学研究团队的最新成果解析了</a:t>
            </a:r>
            <a:r>
              <a:rPr lang="en-US" altLang="zh-CN">
                <a:latin typeface="+mn-ea"/>
                <a:cs typeface="+mn-ea"/>
              </a:rPr>
              <a:t>“</a:t>
            </a:r>
            <a:r>
              <a:rPr lang="zh-CN" altLang="en-US">
                <a:latin typeface="+mn-ea"/>
                <a:cs typeface="+mn-ea"/>
              </a:rPr>
              <a:t>淀粉</a:t>
            </a:r>
            <a:r>
              <a:rPr lang="en-US" altLang="zh-CN">
                <a:latin typeface="+mn-ea"/>
                <a:cs typeface="+mn-ea"/>
              </a:rPr>
              <a:t>—</a:t>
            </a:r>
            <a:r>
              <a:rPr lang="zh-CN" altLang="en-US">
                <a:latin typeface="+mn-ea"/>
                <a:cs typeface="+mn-ea"/>
              </a:rPr>
              <a:t>平衡石</a:t>
            </a:r>
            <a:r>
              <a:rPr lang="en-US" altLang="zh-CN">
                <a:latin typeface="+mn-ea"/>
                <a:cs typeface="+mn-ea"/>
              </a:rPr>
              <a:t>”</a:t>
            </a:r>
            <a:r>
              <a:rPr lang="zh-CN" altLang="en-US">
                <a:latin typeface="+mn-ea"/>
                <a:cs typeface="+mn-ea"/>
              </a:rPr>
              <a:t>假说的分子机制</a:t>
            </a:r>
            <a:r>
              <a:rPr lang="en-US" altLang="zh-CN">
                <a:latin typeface="+mn-ea"/>
                <a:cs typeface="+mn-ea"/>
              </a:rPr>
              <a:t>(</a:t>
            </a:r>
            <a:r>
              <a:rPr lang="zh-CN" altLang="en-US">
                <a:latin typeface="+mn-ea"/>
                <a:cs typeface="+mn-ea"/>
              </a:rPr>
              <a:t>如图</a:t>
            </a:r>
            <a:r>
              <a:rPr lang="en-US" altLang="zh-CN">
                <a:latin typeface="+mn-ea"/>
                <a:cs typeface="+mn-ea"/>
              </a:rPr>
              <a:t>),</a:t>
            </a:r>
            <a:r>
              <a:rPr lang="zh-CN" altLang="en-US">
                <a:latin typeface="+mn-ea"/>
                <a:cs typeface="+mn-ea"/>
              </a:rPr>
              <a:t>其核心是植物偏离原重力方向后</a:t>
            </a:r>
            <a:r>
              <a:rPr lang="en-US" altLang="zh-CN">
                <a:latin typeface="+mn-ea"/>
                <a:cs typeface="+mn-ea"/>
              </a:rPr>
              <a:t>,</a:t>
            </a:r>
            <a:r>
              <a:rPr lang="zh-CN" altLang="en-US">
                <a:latin typeface="+mn-ea"/>
                <a:cs typeface="+mn-ea"/>
              </a:rPr>
              <a:t>淀粉体可通过其表面的</a:t>
            </a:r>
            <a:r>
              <a:rPr lang="en-US" altLang="zh-CN">
                <a:latin typeface="+mn-ea"/>
                <a:cs typeface="+mn-ea"/>
              </a:rPr>
              <a:t>TOC</a:t>
            </a:r>
            <a:r>
              <a:rPr lang="zh-CN" altLang="en-US">
                <a:latin typeface="+mn-ea"/>
                <a:cs typeface="+mn-ea"/>
              </a:rPr>
              <a:t>蛋白携带</a:t>
            </a:r>
            <a:r>
              <a:rPr lang="en-US" altLang="zh-CN">
                <a:latin typeface="+mn-ea"/>
                <a:cs typeface="+mn-ea"/>
              </a:rPr>
              <a:t>LAZY</a:t>
            </a:r>
            <a:r>
              <a:rPr lang="zh-CN" altLang="en-US">
                <a:latin typeface="+mn-ea"/>
                <a:cs typeface="+mn-ea"/>
              </a:rPr>
              <a:t>蛋白一起沉降</a:t>
            </a:r>
            <a:r>
              <a:rPr lang="en-US" altLang="zh-CN">
                <a:latin typeface="+mn-ea"/>
                <a:cs typeface="+mn-ea"/>
              </a:rPr>
              <a:t>,</a:t>
            </a:r>
            <a:r>
              <a:rPr lang="zh-CN" altLang="en-US">
                <a:latin typeface="+mn-ea"/>
                <a:cs typeface="+mn-ea"/>
              </a:rPr>
              <a:t>并引导</a:t>
            </a:r>
            <a:r>
              <a:rPr lang="en-US" altLang="zh-CN">
                <a:latin typeface="+mn-ea"/>
                <a:cs typeface="+mn-ea"/>
              </a:rPr>
              <a:t>LAZY</a:t>
            </a:r>
            <a:r>
              <a:rPr lang="zh-CN" altLang="en-US">
                <a:latin typeface="+mn-ea"/>
                <a:cs typeface="+mn-ea"/>
              </a:rPr>
              <a:t>蛋白沿着重力方向在细胞膜上形成新的极性分布</a:t>
            </a:r>
            <a:r>
              <a:rPr lang="en-US" altLang="zh-CN">
                <a:latin typeface="+mn-ea"/>
                <a:cs typeface="+mn-ea"/>
              </a:rPr>
              <a:t>,</a:t>
            </a:r>
            <a:r>
              <a:rPr lang="zh-CN" altLang="en-US">
                <a:latin typeface="+mn-ea"/>
                <a:cs typeface="+mn-ea"/>
              </a:rPr>
              <a:t>进而调控植物的向重力性生长。下列相关叙述错误的是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8552180" y="2047240"/>
            <a:ext cx="602615" cy="457200"/>
          </a:xfrm>
          <a:prstGeom prst="rect">
            <a:avLst/>
          </a:prstGeom>
          <a:noFill/>
        </p:spPr>
        <p:txBody>
          <a:bodyPr wrap="square" rtlCol="0">
            <a:noAutofit/>
          </a:bodyPr>
          <a:p>
            <a:r>
              <a:rPr lang="en-US" altLang="zh-CN">
                <a:solidFill>
                  <a:srgbClr val="FF0000"/>
                </a:solidFill>
              </a:rPr>
              <a:t>AC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895985" y="4259580"/>
            <a:ext cx="10248900" cy="1753235"/>
          </a:xfrm>
          <a:prstGeom prst="rect">
            <a:avLst/>
          </a:prstGeom>
          <a:noFill/>
        </p:spPr>
        <p:txBody>
          <a:bodyPr wrap="square" rtlCol="0">
            <a:spAutoFit/>
          </a:bodyPr>
          <a:p>
            <a:pPr algn="l" defTabSz="266700">
              <a:lnSpc>
                <a:spcPct val="150000"/>
              </a:lnSpc>
            </a:pPr>
            <a:r>
              <a:rPr lang="en-US" altLang="zh-CN"/>
              <a:t>A.</a:t>
            </a:r>
            <a:r>
              <a:rPr lang="zh-CN" altLang="en-US"/>
              <a:t>重力感应细胞中的淀粉体沉淀后将重力信号转换成合成生长素的信号</a:t>
            </a:r>
            <a:endParaRPr lang="zh-CN" altLang="en-US"/>
          </a:p>
          <a:p>
            <a:pPr algn="l" defTabSz="266700">
              <a:lnSpc>
                <a:spcPct val="150000"/>
              </a:lnSpc>
            </a:pPr>
            <a:r>
              <a:rPr lang="en-US" altLang="zh-CN"/>
              <a:t>B.TOC</a:t>
            </a:r>
            <a:r>
              <a:rPr lang="zh-CN" altLang="en-US"/>
              <a:t>与</a:t>
            </a:r>
            <a:r>
              <a:rPr lang="en-US" altLang="zh-CN"/>
              <a:t>LAZY</a:t>
            </a:r>
            <a:r>
              <a:rPr lang="zh-CN" altLang="en-US"/>
              <a:t>结合</a:t>
            </a:r>
            <a:r>
              <a:rPr lang="en-US" altLang="zh-CN"/>
              <a:t>,</a:t>
            </a:r>
            <a:r>
              <a:rPr lang="zh-CN" altLang="en-US"/>
              <a:t>共同调节生长素的运输</a:t>
            </a:r>
            <a:r>
              <a:rPr lang="en-US" altLang="zh-CN"/>
              <a:t>,</a:t>
            </a:r>
            <a:r>
              <a:rPr lang="zh-CN" altLang="en-US"/>
              <a:t>生长素跨膜运输需要载体蛋白和能量</a:t>
            </a:r>
            <a:endParaRPr lang="zh-CN" altLang="en-US"/>
          </a:p>
          <a:p>
            <a:pPr algn="l" defTabSz="266700">
              <a:lnSpc>
                <a:spcPct val="150000"/>
              </a:lnSpc>
            </a:pPr>
            <a:r>
              <a:rPr lang="en-US" altLang="zh-CN"/>
              <a:t>C.</a:t>
            </a:r>
            <a:r>
              <a:rPr lang="zh-CN" altLang="en-US"/>
              <a:t>水平放置时</a:t>
            </a:r>
            <a:r>
              <a:rPr lang="en-US" altLang="zh-CN"/>
              <a:t>,</a:t>
            </a:r>
            <a:r>
              <a:rPr lang="zh-CN" altLang="en-US"/>
              <a:t>根部远地侧生长素浓度高于近地侧</a:t>
            </a:r>
            <a:endParaRPr lang="zh-CN" altLang="en-US"/>
          </a:p>
          <a:p>
            <a:pPr algn="l" defTabSz="266700">
              <a:lnSpc>
                <a:spcPct val="150000"/>
              </a:lnSpc>
            </a:pPr>
            <a:r>
              <a:rPr lang="en-US" altLang="zh-CN"/>
              <a:t>D.</a:t>
            </a:r>
            <a:r>
              <a:rPr lang="zh-CN" altLang="en-US"/>
              <a:t>植物激素的产生和分布是基因表达调控的结果</a:t>
            </a:r>
            <a:r>
              <a:rPr lang="en-US" altLang="zh-CN"/>
              <a:t>,</a:t>
            </a:r>
            <a:r>
              <a:rPr lang="zh-CN" altLang="en-US"/>
              <a:t>也受到环境因素的影响</a:t>
            </a:r>
            <a:endParaRPr lang="zh-CN" altLang="en-US"/>
          </a:p>
        </p:txBody>
      </p:sp>
      <p:pic>
        <p:nvPicPr>
          <p:cNvPr id="692" name="image680.jpeg"/>
          <p:cNvPicPr>
            <a:picLocks noChangeAspect="1"/>
          </p:cNvPicPr>
          <p:nvPr/>
        </p:nvPicPr>
        <p:blipFill>
          <a:blip r:embed="rId2"/>
          <a:stretch>
            <a:fillRect/>
          </a:stretch>
        </p:blipFill>
        <p:spPr>
          <a:xfrm>
            <a:off x="4836160" y="2504440"/>
            <a:ext cx="1963420" cy="179324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118870"/>
            <a:ext cx="11036300"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豌豆幼苗在出土时</a:t>
            </a:r>
            <a:r>
              <a:rPr lang="en-US" altLang="zh-CN">
                <a:latin typeface="+mn-ea"/>
                <a:cs typeface="+mn-ea"/>
              </a:rPr>
              <a:t>,</a:t>
            </a:r>
            <a:r>
              <a:rPr lang="zh-CN" altLang="en-US">
                <a:latin typeface="+mn-ea"/>
                <a:cs typeface="+mn-ea"/>
              </a:rPr>
              <a:t>若受到外界压力</a:t>
            </a:r>
            <a:r>
              <a:rPr lang="en-US" altLang="zh-CN">
                <a:latin typeface="+mn-ea"/>
                <a:cs typeface="+mn-ea"/>
              </a:rPr>
              <a:t>,</a:t>
            </a:r>
            <a:r>
              <a:rPr lang="zh-CN" altLang="en-US">
                <a:latin typeface="+mn-ea"/>
                <a:cs typeface="+mn-ea"/>
              </a:rPr>
              <a:t>则会影响上胚轴的长度和直径。给出土的豌豆幼苗分别进行施加一定机械压力和未施加压力处理</a:t>
            </a:r>
            <a:r>
              <a:rPr lang="en-US" altLang="zh-CN">
                <a:latin typeface="+mn-ea"/>
                <a:cs typeface="+mn-ea"/>
              </a:rPr>
              <a:t>,</a:t>
            </a:r>
            <a:r>
              <a:rPr lang="zh-CN" altLang="en-US">
                <a:latin typeface="+mn-ea"/>
                <a:cs typeface="+mn-ea"/>
              </a:rPr>
              <a:t>测定其乙烯产生相对量如图</a:t>
            </a:r>
            <a:r>
              <a:rPr lang="en-US" altLang="zh-CN">
                <a:latin typeface="+mn-ea"/>
                <a:cs typeface="+mn-ea"/>
              </a:rPr>
              <a:t>1;</a:t>
            </a:r>
            <a:r>
              <a:rPr lang="zh-CN" altLang="en-US">
                <a:latin typeface="+mn-ea"/>
                <a:cs typeface="+mn-ea"/>
              </a:rPr>
              <a:t>豌豆幼苗萌发时</a:t>
            </a:r>
            <a:r>
              <a:rPr lang="en-US" altLang="zh-CN">
                <a:latin typeface="+mn-ea"/>
                <a:cs typeface="+mn-ea"/>
              </a:rPr>
              <a:t>,</a:t>
            </a:r>
            <a:r>
              <a:rPr lang="zh-CN" altLang="en-US">
                <a:latin typeface="+mn-ea"/>
                <a:cs typeface="+mn-ea"/>
              </a:rPr>
              <a:t>覆土的厚度对幼苗上胚轴长度和直径的影响如图</a:t>
            </a:r>
            <a:r>
              <a:rPr lang="en-US" altLang="zh-CN">
                <a:latin typeface="+mn-ea"/>
                <a:cs typeface="+mn-ea"/>
              </a:rPr>
              <a:t>2</a:t>
            </a:r>
            <a:r>
              <a:rPr lang="zh-CN" altLang="en-US">
                <a:latin typeface="+mn-ea"/>
                <a:cs typeface="+mn-ea"/>
              </a:rPr>
              <a:t>。下列分析错误的是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4251960" y="1988820"/>
            <a:ext cx="602615" cy="457200"/>
          </a:xfrm>
          <a:prstGeom prst="rect">
            <a:avLst/>
          </a:prstGeom>
          <a:noFill/>
        </p:spPr>
        <p:txBody>
          <a:bodyPr wrap="square" rtlCol="0">
            <a:noAutofit/>
          </a:bodyPr>
          <a:p>
            <a:r>
              <a:rPr lang="en-US" altLang="zh-CN">
                <a:solidFill>
                  <a:srgbClr val="FF0000"/>
                </a:solidFill>
              </a:rPr>
              <a:t>A</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895985" y="4259580"/>
            <a:ext cx="10248900" cy="1753235"/>
          </a:xfrm>
          <a:prstGeom prst="rect">
            <a:avLst/>
          </a:prstGeom>
          <a:noFill/>
        </p:spPr>
        <p:txBody>
          <a:bodyPr wrap="square" rtlCol="0">
            <a:spAutoFit/>
          </a:bodyPr>
          <a:p>
            <a:pPr algn="l" defTabSz="266700">
              <a:lnSpc>
                <a:spcPct val="150000"/>
              </a:lnSpc>
            </a:pPr>
            <a:r>
              <a:rPr lang="en-US" altLang="zh-CN"/>
              <a:t>A.</a:t>
            </a:r>
            <a:r>
              <a:rPr lang="zh-CN" altLang="en-US"/>
              <a:t>机械压力可促进豌豆幼苗产生乙烯</a:t>
            </a:r>
            <a:r>
              <a:rPr lang="en-US" altLang="zh-CN"/>
              <a:t>,</a:t>
            </a:r>
            <a:r>
              <a:rPr lang="zh-CN" altLang="en-US"/>
              <a:t>经体液运输至作用部位</a:t>
            </a:r>
            <a:endParaRPr lang="zh-CN" altLang="en-US"/>
          </a:p>
          <a:p>
            <a:pPr algn="l" defTabSz="266700">
              <a:lnSpc>
                <a:spcPct val="150000"/>
              </a:lnSpc>
            </a:pPr>
            <a:r>
              <a:rPr lang="en-US" altLang="zh-CN"/>
              <a:t>B.</a:t>
            </a:r>
            <a:r>
              <a:rPr lang="zh-CN" altLang="en-US"/>
              <a:t>豌豆幼苗的上胚轴缩短变粗</a:t>
            </a:r>
            <a:r>
              <a:rPr lang="en-US" altLang="zh-CN"/>
              <a:t>,</a:t>
            </a:r>
            <a:r>
              <a:rPr lang="zh-CN" altLang="en-US"/>
              <a:t>是对覆土压力刺激的适应性表现</a:t>
            </a:r>
            <a:endParaRPr lang="zh-CN" altLang="en-US"/>
          </a:p>
          <a:p>
            <a:pPr algn="l" defTabSz="266700">
              <a:lnSpc>
                <a:spcPct val="150000"/>
              </a:lnSpc>
            </a:pPr>
            <a:r>
              <a:rPr lang="en-US" altLang="zh-CN"/>
              <a:t>C.</a:t>
            </a:r>
            <a:r>
              <a:rPr lang="zh-CN" altLang="en-US"/>
              <a:t>该实验说明豌豆幼苗的生长受激素调节和环境因素的共同作用</a:t>
            </a:r>
            <a:endParaRPr lang="zh-CN" altLang="en-US"/>
          </a:p>
          <a:p>
            <a:pPr algn="l" defTabSz="266700">
              <a:lnSpc>
                <a:spcPct val="150000"/>
              </a:lnSpc>
            </a:pPr>
            <a:r>
              <a:rPr lang="en-US" altLang="zh-CN"/>
              <a:t>D.</a:t>
            </a:r>
            <a:r>
              <a:rPr lang="zh-CN" altLang="en-US"/>
              <a:t>推测乙烯含量升高会抑制生长素的作用</a:t>
            </a:r>
            <a:r>
              <a:rPr lang="en-US" altLang="zh-CN"/>
              <a:t>,</a:t>
            </a:r>
            <a:r>
              <a:rPr lang="zh-CN" altLang="en-US"/>
              <a:t>从而影响植物的生长</a:t>
            </a:r>
            <a:endParaRPr lang="zh-CN" altLang="en-US"/>
          </a:p>
        </p:txBody>
      </p:sp>
      <p:sp>
        <p:nvSpPr>
          <p:cNvPr id="4" name="文本框 3"/>
          <p:cNvSpPr txBox="1"/>
          <p:nvPr/>
        </p:nvSpPr>
        <p:spPr>
          <a:xfrm>
            <a:off x="3325495" y="3996690"/>
            <a:ext cx="4064000" cy="368300"/>
          </a:xfrm>
          <a:prstGeom prst="rect">
            <a:avLst/>
          </a:prstGeom>
          <a:noFill/>
        </p:spPr>
        <p:txBody>
          <a:bodyPr wrap="square" rtlCol="0">
            <a:spAutoFit/>
          </a:bodyPr>
          <a:p>
            <a:r>
              <a:rPr lang="zh-CN" altLang="en-US"/>
              <a:t>图</a:t>
            </a:r>
            <a:r>
              <a:rPr lang="en-US" altLang="zh-CN"/>
              <a:t>1</a:t>
            </a:r>
            <a:endParaRPr lang="en-US" altLang="zh-CN"/>
          </a:p>
        </p:txBody>
      </p:sp>
      <p:sp>
        <p:nvSpPr>
          <p:cNvPr id="6" name="文本框 5"/>
          <p:cNvSpPr txBox="1"/>
          <p:nvPr/>
        </p:nvSpPr>
        <p:spPr>
          <a:xfrm>
            <a:off x="7830820" y="4048125"/>
            <a:ext cx="4064000" cy="368300"/>
          </a:xfrm>
          <a:prstGeom prst="rect">
            <a:avLst/>
          </a:prstGeom>
          <a:noFill/>
        </p:spPr>
        <p:txBody>
          <a:bodyPr wrap="square" rtlCol="0">
            <a:spAutoFit/>
          </a:bodyPr>
          <a:p>
            <a:r>
              <a:rPr lang="zh-CN" altLang="en-US"/>
              <a:t>图</a:t>
            </a:r>
            <a:r>
              <a:rPr lang="en-US" altLang="zh-CN"/>
              <a:t>2</a:t>
            </a:r>
            <a:endParaRPr lang="en-US" altLang="zh-CN"/>
          </a:p>
        </p:txBody>
      </p:sp>
      <p:pic>
        <p:nvPicPr>
          <p:cNvPr id="693" name="image681.jpeg"/>
          <p:cNvPicPr>
            <a:picLocks noChangeAspect="1"/>
          </p:cNvPicPr>
          <p:nvPr/>
        </p:nvPicPr>
        <p:blipFill>
          <a:blip r:embed="rId2"/>
          <a:stretch>
            <a:fillRect/>
          </a:stretch>
        </p:blipFill>
        <p:spPr>
          <a:xfrm>
            <a:off x="2658745" y="2446020"/>
            <a:ext cx="2036445" cy="1570355"/>
          </a:xfrm>
          <a:prstGeom prst="rect">
            <a:avLst/>
          </a:prstGeom>
        </p:spPr>
      </p:pic>
      <p:pic>
        <p:nvPicPr>
          <p:cNvPr id="694" name="image682.jpeg"/>
          <p:cNvPicPr>
            <a:picLocks noChangeAspect="1"/>
          </p:cNvPicPr>
          <p:nvPr/>
        </p:nvPicPr>
        <p:blipFill>
          <a:blip r:embed="rId3"/>
          <a:stretch>
            <a:fillRect/>
          </a:stretch>
        </p:blipFill>
        <p:spPr>
          <a:xfrm>
            <a:off x="6971030" y="2385060"/>
            <a:ext cx="2722245" cy="16116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118870"/>
            <a:ext cx="11036300"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小麦在成熟期如遇连阴雨</a:t>
            </a:r>
            <a:r>
              <a:rPr lang="en-US" altLang="zh-CN">
                <a:latin typeface="+mn-ea"/>
                <a:cs typeface="+mn-ea"/>
              </a:rPr>
              <a:t>,</a:t>
            </a:r>
            <a:r>
              <a:rPr lang="zh-CN" altLang="en-US">
                <a:latin typeface="+mn-ea"/>
                <a:cs typeface="+mn-ea"/>
              </a:rPr>
              <a:t>常出现部分籽粒在穗上发芽的现象。研究发现调控麦穗发芽的关键基因是</a:t>
            </a:r>
            <a:r>
              <a:rPr lang="en-US" altLang="zh-CN">
                <a:latin typeface="+mn-ea"/>
                <a:cs typeface="+mn-ea"/>
              </a:rPr>
              <a:t>SD6</a:t>
            </a:r>
            <a:r>
              <a:rPr lang="zh-CN" altLang="en-US">
                <a:latin typeface="+mn-ea"/>
                <a:cs typeface="+mn-ea"/>
              </a:rPr>
              <a:t>和</a:t>
            </a:r>
            <a:r>
              <a:rPr lang="en-US" altLang="zh-CN">
                <a:latin typeface="+mn-ea"/>
                <a:cs typeface="+mn-ea"/>
              </a:rPr>
              <a:t>ICE2,</a:t>
            </a:r>
            <a:r>
              <a:rPr lang="zh-CN" altLang="en-US">
                <a:latin typeface="+mn-ea"/>
                <a:cs typeface="+mn-ea"/>
              </a:rPr>
              <a:t>两基因通过调控脱落酸</a:t>
            </a:r>
            <a:r>
              <a:rPr lang="en-US" altLang="zh-CN">
                <a:latin typeface="+mn-ea"/>
                <a:cs typeface="+mn-ea"/>
              </a:rPr>
              <a:t>(ABA)</a:t>
            </a:r>
            <a:r>
              <a:rPr lang="zh-CN" altLang="en-US">
                <a:latin typeface="+mn-ea"/>
                <a:cs typeface="+mn-ea"/>
              </a:rPr>
              <a:t>的合成与降解</a:t>
            </a:r>
            <a:r>
              <a:rPr lang="en-US" altLang="zh-CN">
                <a:latin typeface="+mn-ea"/>
                <a:cs typeface="+mn-ea"/>
              </a:rPr>
              <a:t>,</a:t>
            </a:r>
            <a:r>
              <a:rPr lang="zh-CN" altLang="en-US">
                <a:latin typeface="+mn-ea"/>
                <a:cs typeface="+mn-ea"/>
              </a:rPr>
              <a:t>调控种子的休眠。两基因的表达受温度的影响</a:t>
            </a:r>
            <a:r>
              <a:rPr lang="en-US" altLang="zh-CN">
                <a:latin typeface="+mn-ea"/>
                <a:cs typeface="+mn-ea"/>
              </a:rPr>
              <a:t>,SD6</a:t>
            </a:r>
            <a:r>
              <a:rPr lang="zh-CN" altLang="en-US">
                <a:latin typeface="+mn-ea"/>
                <a:cs typeface="+mn-ea"/>
              </a:rPr>
              <a:t>和</a:t>
            </a:r>
            <a:r>
              <a:rPr lang="en-US" altLang="zh-CN">
                <a:latin typeface="+mn-ea"/>
                <a:cs typeface="+mn-ea"/>
              </a:rPr>
              <a:t>ICE2</a:t>
            </a:r>
            <a:r>
              <a:rPr lang="zh-CN" altLang="en-US">
                <a:latin typeface="+mn-ea"/>
                <a:cs typeface="+mn-ea"/>
              </a:rPr>
              <a:t>的调控机制如图。下列分析错误的是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4678045" y="2047240"/>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895985" y="4259580"/>
            <a:ext cx="10248900" cy="1753235"/>
          </a:xfrm>
          <a:prstGeom prst="rect">
            <a:avLst/>
          </a:prstGeom>
          <a:noFill/>
        </p:spPr>
        <p:txBody>
          <a:bodyPr wrap="square" rtlCol="0">
            <a:spAutoFit/>
          </a:bodyPr>
          <a:p>
            <a:pPr algn="l" defTabSz="266700">
              <a:lnSpc>
                <a:spcPct val="150000"/>
              </a:lnSpc>
            </a:pPr>
            <a:r>
              <a:rPr lang="en-US" altLang="zh-CN"/>
              <a:t>A.</a:t>
            </a:r>
            <a:r>
              <a:rPr lang="zh-CN" altLang="en-US"/>
              <a:t>室温条件下可使</a:t>
            </a:r>
            <a:r>
              <a:rPr lang="en-US" altLang="zh-CN"/>
              <a:t>OsbHLH048</a:t>
            </a:r>
            <a:r>
              <a:rPr lang="zh-CN" altLang="en-US"/>
              <a:t>基因的表达量增加</a:t>
            </a:r>
            <a:r>
              <a:rPr lang="en-US" altLang="zh-CN"/>
              <a:t>,</a:t>
            </a:r>
            <a:r>
              <a:rPr lang="zh-CN" altLang="en-US"/>
              <a:t>最终可减少</a:t>
            </a:r>
            <a:r>
              <a:rPr lang="en-US" altLang="zh-CN"/>
              <a:t>ABA</a:t>
            </a:r>
            <a:r>
              <a:rPr lang="zh-CN" altLang="en-US"/>
              <a:t>的合成</a:t>
            </a:r>
            <a:endParaRPr lang="zh-CN" altLang="en-US"/>
          </a:p>
          <a:p>
            <a:pPr algn="l" defTabSz="266700">
              <a:lnSpc>
                <a:spcPct val="150000"/>
              </a:lnSpc>
            </a:pPr>
            <a:r>
              <a:rPr lang="en-US" altLang="zh-CN"/>
              <a:t>B.</a:t>
            </a:r>
            <a:r>
              <a:rPr lang="zh-CN" altLang="en-US"/>
              <a:t>低温条件下</a:t>
            </a:r>
            <a:r>
              <a:rPr lang="en-US" altLang="zh-CN"/>
              <a:t>ICE2</a:t>
            </a:r>
            <a:r>
              <a:rPr lang="zh-CN" altLang="en-US"/>
              <a:t>表达可使</a:t>
            </a:r>
            <a:r>
              <a:rPr lang="en-US" altLang="zh-CN"/>
              <a:t>ABA8OX3</a:t>
            </a:r>
            <a:r>
              <a:rPr lang="zh-CN" altLang="en-US"/>
              <a:t>基因表达减少</a:t>
            </a:r>
            <a:r>
              <a:rPr lang="en-US" altLang="zh-CN"/>
              <a:t>,</a:t>
            </a:r>
            <a:r>
              <a:rPr lang="zh-CN" altLang="en-US"/>
              <a:t>最终促进</a:t>
            </a:r>
            <a:r>
              <a:rPr lang="en-US" altLang="zh-CN"/>
              <a:t>ABA</a:t>
            </a:r>
            <a:r>
              <a:rPr lang="zh-CN" altLang="en-US"/>
              <a:t>的合成</a:t>
            </a:r>
            <a:endParaRPr lang="zh-CN" altLang="en-US"/>
          </a:p>
          <a:p>
            <a:pPr algn="l" defTabSz="266700">
              <a:lnSpc>
                <a:spcPct val="150000"/>
              </a:lnSpc>
            </a:pPr>
            <a:r>
              <a:rPr lang="en-US" altLang="zh-CN"/>
              <a:t>C.</a:t>
            </a:r>
            <a:r>
              <a:rPr lang="zh-CN" altLang="en-US"/>
              <a:t>连续常温多雨天气比低温多雨天气更容易使麦穗发芽</a:t>
            </a:r>
            <a:endParaRPr lang="zh-CN" altLang="en-US"/>
          </a:p>
          <a:p>
            <a:pPr algn="l" defTabSz="266700">
              <a:lnSpc>
                <a:spcPct val="150000"/>
              </a:lnSpc>
            </a:pPr>
            <a:r>
              <a:rPr lang="en-US" altLang="zh-CN"/>
              <a:t>D.SD6</a:t>
            </a:r>
            <a:r>
              <a:rPr lang="zh-CN" altLang="en-US"/>
              <a:t>和</a:t>
            </a:r>
            <a:r>
              <a:rPr lang="en-US" altLang="zh-CN"/>
              <a:t>ICE2</a:t>
            </a:r>
            <a:r>
              <a:rPr lang="zh-CN" altLang="en-US"/>
              <a:t>在种子的休眠调控中相抗衡</a:t>
            </a:r>
            <a:endParaRPr lang="zh-CN" altLang="en-US"/>
          </a:p>
        </p:txBody>
      </p:sp>
      <p:pic>
        <p:nvPicPr>
          <p:cNvPr id="699" name="image687.jpeg"/>
          <p:cNvPicPr>
            <a:picLocks noChangeAspect="1"/>
          </p:cNvPicPr>
          <p:nvPr/>
        </p:nvPicPr>
        <p:blipFill>
          <a:blip r:embed="rId2"/>
          <a:stretch>
            <a:fillRect/>
          </a:stretch>
        </p:blipFill>
        <p:spPr>
          <a:xfrm>
            <a:off x="1341755" y="2504440"/>
            <a:ext cx="3395345" cy="1454785"/>
          </a:xfrm>
          <a:prstGeom prst="rect">
            <a:avLst/>
          </a:prstGeom>
        </p:spPr>
      </p:pic>
      <p:pic>
        <p:nvPicPr>
          <p:cNvPr id="700" name="image688.jpeg"/>
          <p:cNvPicPr>
            <a:picLocks noChangeAspect="1"/>
          </p:cNvPicPr>
          <p:nvPr/>
        </p:nvPicPr>
        <p:blipFill>
          <a:blip r:embed="rId3"/>
          <a:stretch>
            <a:fillRect/>
          </a:stretch>
        </p:blipFill>
        <p:spPr>
          <a:xfrm>
            <a:off x="5603240" y="2433955"/>
            <a:ext cx="3629025" cy="164020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118870"/>
            <a:ext cx="11036300"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植物生长发育与光信号密切相关。农业生产中</a:t>
            </a:r>
            <a:r>
              <a:rPr lang="en-US" altLang="zh-CN">
                <a:latin typeface="+mn-ea"/>
                <a:cs typeface="+mn-ea"/>
              </a:rPr>
              <a:t>,</a:t>
            </a:r>
            <a:r>
              <a:rPr lang="zh-CN" altLang="en-US">
                <a:latin typeface="+mn-ea"/>
                <a:cs typeface="+mn-ea"/>
              </a:rPr>
              <a:t>高低作物间作模式会导致</a:t>
            </a:r>
            <a:r>
              <a:rPr lang="en-US" altLang="zh-CN">
                <a:latin typeface="+mn-ea"/>
                <a:cs typeface="+mn-ea"/>
              </a:rPr>
              <a:t>“</a:t>
            </a:r>
            <a:r>
              <a:rPr lang="zh-CN" altLang="en-US">
                <a:latin typeface="+mn-ea"/>
                <a:cs typeface="+mn-ea"/>
              </a:rPr>
              <a:t>荫蔽胁迫</a:t>
            </a:r>
            <a:r>
              <a:rPr lang="en-US" altLang="zh-CN">
                <a:latin typeface="+mn-ea"/>
                <a:cs typeface="+mn-ea"/>
              </a:rPr>
              <a:t>”,</a:t>
            </a:r>
            <a:r>
              <a:rPr lang="zh-CN" altLang="en-US">
                <a:latin typeface="+mn-ea"/>
                <a:cs typeface="+mn-ea"/>
              </a:rPr>
              <a:t>低位作物主要通过光敏色素</a:t>
            </a:r>
            <a:r>
              <a:rPr lang="en-US" altLang="zh-CN">
                <a:latin typeface="+mn-ea"/>
                <a:cs typeface="+mn-ea"/>
              </a:rPr>
              <a:t>B(phyB)</a:t>
            </a:r>
            <a:r>
              <a:rPr lang="zh-CN" altLang="en-US">
                <a:latin typeface="+mn-ea"/>
                <a:cs typeface="+mn-ea"/>
              </a:rPr>
              <a:t>感知该环境中红光与远红光比值</a:t>
            </a:r>
            <a:r>
              <a:rPr lang="en-US" altLang="zh-CN">
                <a:latin typeface="+mn-ea"/>
                <a:cs typeface="+mn-ea"/>
              </a:rPr>
              <a:t>(   )</a:t>
            </a:r>
            <a:r>
              <a:rPr lang="zh-CN" altLang="en-US">
                <a:latin typeface="+mn-ea"/>
                <a:cs typeface="+mn-ea"/>
              </a:rPr>
              <a:t>的降低</a:t>
            </a:r>
            <a:r>
              <a:rPr lang="en-US" altLang="zh-CN">
                <a:latin typeface="+mn-ea"/>
                <a:cs typeface="+mn-ea"/>
              </a:rPr>
              <a:t>,</a:t>
            </a:r>
            <a:r>
              <a:rPr lang="zh-CN" altLang="en-US">
                <a:latin typeface="+mn-ea"/>
                <a:cs typeface="+mn-ea"/>
              </a:rPr>
              <a:t>从而引发一系列生物学效应。如图为光调控幼苗下胚轴伸长的反应机制部分示意图。</a:t>
            </a: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4003675" y="2423795"/>
            <a:ext cx="7787640" cy="3943985"/>
          </a:xfrm>
          <a:prstGeom prst="rect">
            <a:avLst/>
          </a:prstGeom>
          <a:noFill/>
        </p:spPr>
        <p:txBody>
          <a:bodyPr wrap="square" rtlCol="0">
            <a:noAutofit/>
          </a:bodyPr>
          <a:p>
            <a:pPr algn="l" defTabSz="266700">
              <a:lnSpc>
                <a:spcPct val="150000"/>
              </a:lnSpc>
            </a:pPr>
            <a:r>
              <a:rPr lang="zh-CN" altLang="en-US"/>
              <a:t>据图分析并回答下列问题</a:t>
            </a:r>
            <a:r>
              <a:rPr lang="en-US" altLang="zh-CN"/>
              <a:t>:</a:t>
            </a:r>
            <a:endParaRPr lang="en-US" altLang="zh-CN"/>
          </a:p>
          <a:p>
            <a:pPr algn="l" defTabSz="266700">
              <a:lnSpc>
                <a:spcPct val="150000"/>
              </a:lnSpc>
            </a:pPr>
            <a:r>
              <a:rPr lang="en-US" altLang="zh-CN"/>
              <a:t>(1)</a:t>
            </a:r>
            <a:r>
              <a:rPr lang="zh-CN" altLang="en-US"/>
              <a:t>图中四种激素在调控下胚轴伸长方面表现为</a:t>
            </a:r>
            <a:r>
              <a:rPr lang="zh-CN" altLang="en-US" u="sng">
                <a:solidFill>
                  <a:schemeClr val="tx1"/>
                </a:solidFill>
                <a:uFillTx/>
              </a:rPr>
              <a:t>　　　　</a:t>
            </a:r>
            <a:r>
              <a:rPr lang="zh-CN" altLang="en-US"/>
              <a:t>作用。</a:t>
            </a:r>
            <a:r>
              <a:rPr lang="en-US" altLang="en-US"/>
              <a:t> </a:t>
            </a:r>
            <a:endParaRPr lang="en-US" altLang="en-US"/>
          </a:p>
          <a:p>
            <a:pPr algn="l" defTabSz="266700">
              <a:lnSpc>
                <a:spcPct val="150000"/>
              </a:lnSpc>
            </a:pPr>
            <a:r>
              <a:rPr lang="en-US" altLang="zh-CN"/>
              <a:t>(2)phyB</a:t>
            </a:r>
            <a:r>
              <a:rPr lang="zh-CN" altLang="en-US"/>
              <a:t>存在非活化</a:t>
            </a:r>
            <a:r>
              <a:rPr lang="en-US" altLang="zh-CN"/>
              <a:t>(Pr)</a:t>
            </a:r>
            <a:r>
              <a:rPr lang="zh-CN" altLang="en-US"/>
              <a:t>和活化</a:t>
            </a:r>
            <a:r>
              <a:rPr lang="en-US" altLang="zh-CN"/>
              <a:t>(Pfr)</a:t>
            </a:r>
            <a:r>
              <a:rPr lang="zh-CN" altLang="en-US"/>
              <a:t>两种形式。正常光照环境下</a:t>
            </a:r>
            <a:r>
              <a:rPr lang="en-US" altLang="zh-CN"/>
              <a:t>,    </a:t>
            </a:r>
            <a:r>
              <a:rPr lang="zh-CN" altLang="en-US"/>
              <a:t>较高</a:t>
            </a:r>
            <a:r>
              <a:rPr lang="en-US" altLang="zh-CN"/>
              <a:t>,phyB</a:t>
            </a:r>
            <a:r>
              <a:rPr lang="zh-CN" altLang="en-US"/>
              <a:t>主要以</a:t>
            </a:r>
            <a:r>
              <a:rPr lang="en-US" altLang="zh-CN"/>
              <a:t>	</a:t>
            </a:r>
            <a:r>
              <a:rPr lang="zh-CN" altLang="en-US" u="sng">
                <a:uFillTx/>
              </a:rPr>
              <a:t>　</a:t>
            </a:r>
            <a:r>
              <a:rPr lang="en-US" altLang="zh-CN" u="sng">
                <a:uFillTx/>
              </a:rPr>
              <a:t>                         </a:t>
            </a:r>
            <a:r>
              <a:rPr lang="zh-CN" altLang="en-US"/>
              <a:t>形式存在</a:t>
            </a:r>
            <a:r>
              <a:rPr lang="en-US" altLang="zh-CN"/>
              <a:t>,</a:t>
            </a:r>
            <a:r>
              <a:rPr lang="zh-CN" altLang="en-US"/>
              <a:t>其可进入细胞核</a:t>
            </a:r>
            <a:r>
              <a:rPr lang="en-US" altLang="zh-CN"/>
              <a:t>,</a:t>
            </a:r>
            <a:r>
              <a:rPr lang="zh-CN" altLang="en-US"/>
              <a:t>通过抑制</a:t>
            </a:r>
            <a:r>
              <a:rPr lang="en-US" altLang="zh-CN"/>
              <a:t>PIFs</a:t>
            </a:r>
            <a:r>
              <a:rPr lang="zh-CN" altLang="en-US"/>
              <a:t>与</a:t>
            </a:r>
            <a:r>
              <a:rPr lang="en-US" altLang="zh-CN"/>
              <a:t>BZR1</a:t>
            </a:r>
            <a:r>
              <a:rPr lang="zh-CN" altLang="en-US"/>
              <a:t>、</a:t>
            </a:r>
            <a:r>
              <a:rPr lang="en-US" altLang="zh-CN"/>
              <a:t>ARF6</a:t>
            </a:r>
            <a:r>
              <a:rPr lang="zh-CN" altLang="en-US"/>
              <a:t>的启动子结合</a:t>
            </a:r>
            <a:r>
              <a:rPr lang="en-US" altLang="zh-CN"/>
              <a:t>,</a:t>
            </a:r>
            <a:r>
              <a:rPr lang="zh-CN" altLang="en-US"/>
              <a:t>以调控其转录</a:t>
            </a:r>
            <a:r>
              <a:rPr lang="en-US" altLang="zh-CN"/>
              <a:t>,</a:t>
            </a:r>
            <a:r>
              <a:rPr lang="zh-CN" altLang="en-US"/>
              <a:t>调节幼苗下胚轴的伸长。</a:t>
            </a:r>
            <a:endParaRPr lang="zh-CN" altLang="en-US"/>
          </a:p>
          <a:p>
            <a:pPr algn="l" defTabSz="266700">
              <a:lnSpc>
                <a:spcPct val="150000"/>
              </a:lnSpc>
            </a:pPr>
            <a:r>
              <a:rPr lang="en-US" altLang="zh-CN"/>
              <a:t>(3)</a:t>
            </a:r>
            <a:r>
              <a:rPr lang="zh-CN" altLang="en-US"/>
              <a:t>已知</a:t>
            </a:r>
            <a:r>
              <a:rPr lang="en-US" altLang="zh-CN"/>
              <a:t>“</a:t>
            </a:r>
            <a:r>
              <a:rPr lang="zh-CN" altLang="en-US"/>
              <a:t>荫蔽胁迫</a:t>
            </a:r>
            <a:r>
              <a:rPr lang="en-US" altLang="zh-CN"/>
              <a:t>”</a:t>
            </a:r>
            <a:r>
              <a:rPr lang="zh-CN" altLang="en-US"/>
              <a:t>导致了萌发后生长阶段的下胚轴伸长</a:t>
            </a:r>
            <a:r>
              <a:rPr lang="en-US" altLang="zh-CN"/>
              <a:t>,</a:t>
            </a:r>
            <a:r>
              <a:rPr lang="zh-CN" altLang="en-US"/>
              <a:t>下胚轴、叶柄及茎秆的过度伸长有利于植物</a:t>
            </a:r>
            <a:r>
              <a:rPr lang="zh-CN" altLang="en-US" u="sng">
                <a:uFillTx/>
              </a:rPr>
              <a:t>　</a:t>
            </a:r>
            <a:r>
              <a:rPr lang="en-US" altLang="zh-CN" u="sng">
                <a:uFillTx/>
              </a:rPr>
              <a:t>                 </a:t>
            </a:r>
            <a:r>
              <a:rPr lang="zh-CN" altLang="en-US" u="sng">
                <a:uFillTx/>
              </a:rPr>
              <a:t>　　　</a:t>
            </a:r>
            <a:r>
              <a:rPr lang="en-US" altLang="zh-CN" u="sng">
                <a:uFillTx/>
              </a:rPr>
              <a:t>                    </a:t>
            </a:r>
            <a:r>
              <a:rPr lang="zh-CN" altLang="en-US"/>
              <a:t>以适应</a:t>
            </a:r>
            <a:r>
              <a:rPr lang="en-US" altLang="zh-CN"/>
              <a:t>“</a:t>
            </a:r>
            <a:r>
              <a:rPr lang="zh-CN" altLang="en-US"/>
              <a:t>荫蔽胁迫</a:t>
            </a:r>
            <a:r>
              <a:rPr lang="en-US" altLang="zh-CN"/>
              <a:t>”</a:t>
            </a:r>
            <a:r>
              <a:rPr lang="zh-CN" altLang="en-US"/>
              <a:t>环境。据此分析</a:t>
            </a:r>
            <a:r>
              <a:rPr lang="en-US" altLang="zh-CN"/>
              <a:t>,</a:t>
            </a:r>
            <a:r>
              <a:rPr lang="zh-CN" altLang="en-US"/>
              <a:t>高低作物间作模式下低位作物产量</a:t>
            </a:r>
            <a:r>
              <a:rPr lang="en-US" altLang="zh-CN"/>
              <a:t>(</a:t>
            </a:r>
            <a:r>
              <a:rPr lang="zh-CN" altLang="en-US"/>
              <a:t>种子或果实量</a:t>
            </a:r>
            <a:r>
              <a:rPr lang="en-US" altLang="zh-CN"/>
              <a:t>)</a:t>
            </a:r>
            <a:r>
              <a:rPr lang="zh-CN" altLang="en-US"/>
              <a:t>降低的原因可能是</a:t>
            </a:r>
            <a:r>
              <a:rPr lang="zh-CN" altLang="en-US" u="sng">
                <a:uFillTx/>
              </a:rPr>
              <a:t>　　　</a:t>
            </a:r>
            <a:r>
              <a:rPr lang="zh-CN" altLang="en-US" u="sng">
                <a:solidFill>
                  <a:schemeClr val="tx1"/>
                </a:solidFill>
                <a:uFillTx/>
              </a:rPr>
              <a:t>　</a:t>
            </a:r>
            <a:r>
              <a:rPr lang="en-US" altLang="zh-CN" u="sng">
                <a:solidFill>
                  <a:schemeClr val="tx1"/>
                </a:solidFill>
                <a:uFillTx/>
              </a:rPr>
              <a:t>                                                                                      </a:t>
            </a:r>
            <a:r>
              <a:rPr lang="zh-CN" altLang="en-US" u="sng">
                <a:solidFill>
                  <a:schemeClr val="tx1"/>
                </a:solidFill>
                <a:uFillTx/>
              </a:rPr>
              <a:t>　</a:t>
            </a:r>
            <a:r>
              <a:rPr lang="zh-CN" altLang="en-US"/>
              <a:t>。</a:t>
            </a:r>
            <a:r>
              <a:rPr lang="en-US" altLang="en-US"/>
              <a:t> </a:t>
            </a:r>
            <a:endParaRPr lang="en-US" altLang="en-US"/>
          </a:p>
        </p:txBody>
      </p:sp>
      <p:pic>
        <p:nvPicPr>
          <p:cNvPr id="7" name="图片 6"/>
          <p:cNvPicPr>
            <a:picLocks noChangeAspect="1"/>
          </p:cNvPicPr>
          <p:nvPr/>
        </p:nvPicPr>
        <p:blipFill>
          <a:blip r:embed="rId2"/>
          <a:stretch>
            <a:fillRect/>
          </a:stretch>
        </p:blipFill>
        <p:spPr>
          <a:xfrm>
            <a:off x="2822575" y="1631950"/>
            <a:ext cx="5276850" cy="400050"/>
          </a:xfrm>
          <a:prstGeom prst="rect">
            <a:avLst/>
          </a:prstGeom>
        </p:spPr>
      </p:pic>
      <p:pic>
        <p:nvPicPr>
          <p:cNvPr id="701" name="image689.jpeg"/>
          <p:cNvPicPr>
            <a:picLocks noChangeAspect="1"/>
          </p:cNvPicPr>
          <p:nvPr/>
        </p:nvPicPr>
        <p:blipFill>
          <a:blip r:embed="rId3"/>
          <a:stretch>
            <a:fillRect/>
          </a:stretch>
        </p:blipFill>
        <p:spPr>
          <a:xfrm>
            <a:off x="1022985" y="2520950"/>
            <a:ext cx="2485390" cy="2576195"/>
          </a:xfrm>
          <a:prstGeom prst="rect">
            <a:avLst/>
          </a:prstGeom>
        </p:spPr>
      </p:pic>
      <p:sp>
        <p:nvSpPr>
          <p:cNvPr id="8" name="文本框 7"/>
          <p:cNvSpPr txBox="1"/>
          <p:nvPr/>
        </p:nvSpPr>
        <p:spPr>
          <a:xfrm>
            <a:off x="872490" y="5203190"/>
            <a:ext cx="2951480" cy="737235"/>
          </a:xfrm>
          <a:prstGeom prst="rect">
            <a:avLst/>
          </a:prstGeom>
          <a:noFill/>
        </p:spPr>
        <p:txBody>
          <a:bodyPr wrap="square" rtlCol="0">
            <a:spAutoFit/>
          </a:bodyPr>
          <a:p>
            <a:r>
              <a:rPr lang="zh-CN" altLang="en-US" sz="1400"/>
              <a:t>注</a:t>
            </a:r>
            <a:r>
              <a:rPr lang="en-US" altLang="zh-CN" sz="1400"/>
              <a:t>:PIFs</a:t>
            </a:r>
            <a:r>
              <a:rPr lang="zh-CN" altLang="en-US" sz="1400"/>
              <a:t>是一类具有调控基因转录作用的蛋白质</a:t>
            </a:r>
            <a:r>
              <a:rPr lang="en-US" altLang="zh-CN" sz="1400"/>
              <a:t>,ROT3</a:t>
            </a:r>
            <a:r>
              <a:rPr lang="zh-CN" altLang="en-US" sz="1400"/>
              <a:t>、</a:t>
            </a:r>
            <a:r>
              <a:rPr lang="en-US" altLang="zh-CN" sz="1400"/>
              <a:t>BZR1</a:t>
            </a:r>
            <a:r>
              <a:rPr lang="zh-CN" altLang="en-US" sz="1400"/>
              <a:t>和</a:t>
            </a:r>
            <a:r>
              <a:rPr lang="en-US" altLang="zh-CN" sz="1400"/>
              <a:t>ARF6</a:t>
            </a:r>
            <a:r>
              <a:rPr lang="zh-CN" altLang="en-US" sz="1400"/>
              <a:t>均为基因。</a:t>
            </a:r>
            <a:endParaRPr lang="zh-CN" altLang="en-US" sz="1400"/>
          </a:p>
        </p:txBody>
      </p:sp>
      <p:pic>
        <p:nvPicPr>
          <p:cNvPr id="10" name="图片 9"/>
          <p:cNvPicPr>
            <a:picLocks noChangeAspect="1"/>
          </p:cNvPicPr>
          <p:nvPr/>
        </p:nvPicPr>
        <p:blipFill>
          <a:blip r:embed="rId4"/>
          <a:stretch>
            <a:fillRect/>
          </a:stretch>
        </p:blipFill>
        <p:spPr>
          <a:xfrm>
            <a:off x="7861935" y="3343910"/>
            <a:ext cx="5276850" cy="400050"/>
          </a:xfrm>
          <a:prstGeom prst="rect">
            <a:avLst/>
          </a:prstGeom>
        </p:spPr>
      </p:pic>
      <p:sp>
        <p:nvSpPr>
          <p:cNvPr id="11" name="文本框 10"/>
          <p:cNvSpPr txBox="1"/>
          <p:nvPr/>
        </p:nvSpPr>
        <p:spPr>
          <a:xfrm>
            <a:off x="8737600" y="2886710"/>
            <a:ext cx="855345" cy="457200"/>
          </a:xfrm>
          <a:prstGeom prst="rect">
            <a:avLst/>
          </a:prstGeom>
          <a:noFill/>
        </p:spPr>
        <p:txBody>
          <a:bodyPr wrap="square" rtlCol="0">
            <a:noAutofit/>
          </a:bodyPr>
          <a:p>
            <a:r>
              <a:rPr lang="zh-CN" altLang="en-US">
                <a:solidFill>
                  <a:srgbClr val="FF0000"/>
                </a:solidFill>
              </a:rPr>
              <a:t>协同</a:t>
            </a:r>
            <a:endParaRPr lang="zh-CN" altLang="en-US">
              <a:solidFill>
                <a:srgbClr val="FF0000"/>
              </a:solidFill>
            </a:endParaRPr>
          </a:p>
        </p:txBody>
      </p:sp>
      <p:sp>
        <p:nvSpPr>
          <p:cNvPr id="12" name="文本框 11"/>
          <p:cNvSpPr txBox="1"/>
          <p:nvPr/>
        </p:nvSpPr>
        <p:spPr>
          <a:xfrm>
            <a:off x="4935855" y="3761105"/>
            <a:ext cx="2097405" cy="457200"/>
          </a:xfrm>
          <a:prstGeom prst="rect">
            <a:avLst/>
          </a:prstGeom>
          <a:noFill/>
        </p:spPr>
        <p:txBody>
          <a:bodyPr wrap="square" rtlCol="0">
            <a:noAutofit/>
          </a:bodyPr>
          <a:p>
            <a:r>
              <a:rPr lang="zh-CN" altLang="en-US">
                <a:solidFill>
                  <a:srgbClr val="FF0000"/>
                </a:solidFill>
              </a:rPr>
              <a:t>活化</a:t>
            </a:r>
            <a:r>
              <a:rPr lang="en-US" altLang="zh-CN">
                <a:solidFill>
                  <a:srgbClr val="FF0000"/>
                </a:solidFill>
              </a:rPr>
              <a:t>(</a:t>
            </a:r>
            <a:r>
              <a:rPr lang="zh-CN" altLang="en-US">
                <a:solidFill>
                  <a:srgbClr val="FF0000"/>
                </a:solidFill>
              </a:rPr>
              <a:t>或</a:t>
            </a:r>
            <a:r>
              <a:rPr lang="en-US" altLang="zh-CN">
                <a:solidFill>
                  <a:srgbClr val="FF0000"/>
                </a:solidFill>
              </a:rPr>
              <a:t>Pfr)</a:t>
            </a:r>
            <a:endParaRPr lang="en-US" altLang="zh-CN">
              <a:solidFill>
                <a:srgbClr val="FF0000"/>
              </a:solidFill>
            </a:endParaRPr>
          </a:p>
        </p:txBody>
      </p:sp>
      <p:sp>
        <p:nvSpPr>
          <p:cNvPr id="13" name="文本框 12"/>
          <p:cNvSpPr txBox="1"/>
          <p:nvPr/>
        </p:nvSpPr>
        <p:spPr>
          <a:xfrm>
            <a:off x="6367780" y="4967605"/>
            <a:ext cx="3342005" cy="457200"/>
          </a:xfrm>
          <a:prstGeom prst="rect">
            <a:avLst/>
          </a:prstGeom>
          <a:noFill/>
        </p:spPr>
        <p:txBody>
          <a:bodyPr wrap="square" rtlCol="0">
            <a:noAutofit/>
          </a:bodyPr>
          <a:p>
            <a:r>
              <a:rPr lang="zh-CN" altLang="en-US">
                <a:solidFill>
                  <a:srgbClr val="FF0000"/>
                </a:solidFill>
              </a:rPr>
              <a:t>获得更多光照</a:t>
            </a:r>
            <a:r>
              <a:rPr lang="en-US" altLang="zh-CN">
                <a:solidFill>
                  <a:srgbClr val="FF0000"/>
                </a:solidFill>
              </a:rPr>
              <a:t>(</a:t>
            </a:r>
            <a:r>
              <a:rPr lang="zh-CN" altLang="en-US">
                <a:solidFill>
                  <a:srgbClr val="FF0000"/>
                </a:solidFill>
              </a:rPr>
              <a:t>或进行光合作用</a:t>
            </a:r>
            <a:r>
              <a:rPr lang="en-US" altLang="zh-CN">
                <a:solidFill>
                  <a:srgbClr val="FF0000"/>
                </a:solidFill>
              </a:rPr>
              <a:t>)</a:t>
            </a:r>
            <a:endParaRPr lang="en-US" altLang="zh-CN">
              <a:solidFill>
                <a:srgbClr val="FF0000"/>
              </a:solidFill>
            </a:endParaRPr>
          </a:p>
        </p:txBody>
      </p:sp>
      <p:sp>
        <p:nvSpPr>
          <p:cNvPr id="14" name="文本框 13"/>
          <p:cNvSpPr txBox="1"/>
          <p:nvPr/>
        </p:nvSpPr>
        <p:spPr>
          <a:xfrm>
            <a:off x="4879975" y="5787390"/>
            <a:ext cx="6703060" cy="457200"/>
          </a:xfrm>
          <a:prstGeom prst="rect">
            <a:avLst/>
          </a:prstGeom>
          <a:noFill/>
        </p:spPr>
        <p:txBody>
          <a:bodyPr wrap="square" rtlCol="0">
            <a:noAutofit/>
          </a:bodyPr>
          <a:p>
            <a:r>
              <a:rPr lang="zh-CN" altLang="en-US">
                <a:solidFill>
                  <a:srgbClr val="FF0000"/>
                </a:solidFill>
              </a:rPr>
              <a:t>更多的物质和能量供给下胚轴、叶柄及茎秆生长</a:t>
            </a:r>
            <a:endParaRPr lang="en-US" altLang="zh-CN">
              <a:solidFill>
                <a:srgbClr val="FF0000"/>
              </a:solidFill>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3" grpId="0"/>
      <p:bldP spid="13" grpId="1"/>
      <p:bldP spid="14" grpId="0"/>
      <p:bldP spid="14"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588010" y="974725"/>
            <a:ext cx="11176000"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科学家做过如下实验</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(1)</a:t>
            </a:r>
            <a:r>
              <a:rPr lang="zh-CN" altLang="en-US">
                <a:latin typeface="+mn-ea"/>
                <a:cs typeface="+mn-ea"/>
              </a:rPr>
              <a:t>把不含生长素的两琼脂块放在燕麦胚芽鞘下端</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(2)</a:t>
            </a:r>
            <a:r>
              <a:rPr lang="zh-CN" altLang="en-US">
                <a:latin typeface="+mn-ea"/>
                <a:cs typeface="+mn-ea"/>
              </a:rPr>
              <a:t>把含有生长素的琼脂块放在一段去掉尖端的燕麦胚芽鞘形态学上端</a:t>
            </a:r>
            <a:r>
              <a:rPr lang="en-US" altLang="zh-CN">
                <a:latin typeface="+mn-ea"/>
                <a:cs typeface="+mn-ea"/>
              </a:rPr>
              <a:t>,</a:t>
            </a:r>
            <a:r>
              <a:rPr lang="zh-CN" altLang="en-US">
                <a:latin typeface="+mn-ea"/>
                <a:cs typeface="+mn-ea"/>
              </a:rPr>
              <a:t>把另外两小块不含生长素的琼脂块作为接受块放在燕麦胚芽鞘形态学下端</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(3)</a:t>
            </a:r>
            <a:r>
              <a:rPr lang="zh-CN" altLang="en-US">
                <a:latin typeface="+mn-ea"/>
                <a:cs typeface="+mn-ea"/>
              </a:rPr>
              <a:t>把一段去掉尖端的燕麦胚芽鞘倒转过来</a:t>
            </a:r>
            <a:r>
              <a:rPr lang="en-US" altLang="zh-CN">
                <a:latin typeface="+mn-ea"/>
                <a:cs typeface="+mn-ea"/>
              </a:rPr>
              <a:t>,</a:t>
            </a:r>
            <a:r>
              <a:rPr lang="zh-CN" altLang="en-US">
                <a:latin typeface="+mn-ea"/>
                <a:cs typeface="+mn-ea"/>
              </a:rPr>
              <a:t>让形态学上端朝下</a:t>
            </a:r>
            <a:r>
              <a:rPr lang="en-US" altLang="zh-CN">
                <a:latin typeface="+mn-ea"/>
                <a:cs typeface="+mn-ea"/>
              </a:rPr>
              <a:t>,</a:t>
            </a:r>
            <a:r>
              <a:rPr lang="zh-CN" altLang="en-US">
                <a:latin typeface="+mn-ea"/>
                <a:cs typeface="+mn-ea"/>
              </a:rPr>
              <a:t>做与</a:t>
            </a:r>
            <a:r>
              <a:rPr lang="en-US" altLang="zh-CN">
                <a:latin typeface="+mn-ea"/>
                <a:cs typeface="+mn-ea"/>
              </a:rPr>
              <a:t>(2)</a:t>
            </a:r>
            <a:r>
              <a:rPr lang="zh-CN" altLang="en-US">
                <a:latin typeface="+mn-ea"/>
                <a:cs typeface="+mn-ea"/>
              </a:rPr>
              <a:t>同样的实验</a:t>
            </a:r>
            <a:r>
              <a:rPr lang="en-US" altLang="zh-CN">
                <a:latin typeface="+mn-ea"/>
                <a:cs typeface="+mn-ea"/>
              </a:rPr>
              <a:t>,</a:t>
            </a:r>
            <a:r>
              <a:rPr lang="zh-CN" altLang="en-US">
                <a:latin typeface="+mn-ea"/>
                <a:cs typeface="+mn-ea"/>
              </a:rPr>
              <a:t>三个实验都以单侧光照射</a:t>
            </a:r>
            <a:r>
              <a:rPr lang="en-US" altLang="zh-CN">
                <a:latin typeface="+mn-ea"/>
                <a:cs typeface="+mn-ea"/>
              </a:rPr>
              <a:t>(</a:t>
            </a:r>
            <a:r>
              <a:rPr lang="zh-CN" altLang="en-US">
                <a:latin typeface="+mn-ea"/>
                <a:cs typeface="+mn-ea"/>
              </a:rPr>
              <a:t>如图</a:t>
            </a:r>
            <a:r>
              <a:rPr lang="en-US" altLang="zh-CN">
                <a:latin typeface="+mn-ea"/>
                <a:cs typeface="+mn-ea"/>
              </a:rPr>
              <a:t>)</a:t>
            </a:r>
            <a:r>
              <a:rPr lang="zh-CN" altLang="en-US">
                <a:latin typeface="+mn-ea"/>
                <a:cs typeface="+mn-ea"/>
              </a:rPr>
              <a:t>。</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经过一段时间后</a:t>
            </a:r>
            <a:r>
              <a:rPr lang="en-US" altLang="zh-CN">
                <a:latin typeface="+mn-ea"/>
                <a:cs typeface="+mn-ea"/>
              </a:rPr>
              <a:t>,</a:t>
            </a:r>
            <a:r>
              <a:rPr lang="zh-CN" altLang="en-US">
                <a:latin typeface="+mn-ea"/>
                <a:cs typeface="+mn-ea"/>
              </a:rPr>
              <a:t>对琼脂块成分变化的叙述</a:t>
            </a:r>
            <a:r>
              <a:rPr lang="en-US" altLang="zh-CN">
                <a:latin typeface="+mn-ea"/>
                <a:cs typeface="+mn-ea"/>
              </a:rPr>
              <a:t>,</a:t>
            </a:r>
            <a:r>
              <a:rPr lang="zh-CN" altLang="en-US">
                <a:latin typeface="+mn-ea"/>
                <a:cs typeface="+mn-ea"/>
              </a:rPr>
              <a:t>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6136640" y="3559175"/>
            <a:ext cx="602615" cy="457200"/>
          </a:xfrm>
          <a:prstGeom prst="rect">
            <a:avLst/>
          </a:prstGeom>
          <a:noFill/>
        </p:spPr>
        <p:txBody>
          <a:bodyPr wrap="square" rtlCol="0">
            <a:noAutofit/>
          </a:bodyPr>
          <a:p>
            <a:r>
              <a:rPr lang="en-US" altLang="zh-CN">
                <a:solidFill>
                  <a:srgbClr val="FF0000"/>
                </a:solidFill>
              </a:rPr>
              <a:t>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687705" y="4192270"/>
            <a:ext cx="6559550" cy="1753235"/>
          </a:xfrm>
          <a:prstGeom prst="rect">
            <a:avLst/>
          </a:prstGeom>
          <a:noFill/>
        </p:spPr>
        <p:txBody>
          <a:bodyPr wrap="square" rtlCol="0">
            <a:spAutoFit/>
          </a:bodyPr>
          <a:p>
            <a:pPr algn="l" defTabSz="266700">
              <a:lnSpc>
                <a:spcPct val="150000"/>
              </a:lnSpc>
            </a:pPr>
            <a:r>
              <a:rPr lang="en-US" altLang="zh-CN"/>
              <a:t>A.</a:t>
            </a:r>
            <a:r>
              <a:rPr lang="zh-CN" altLang="en-US"/>
              <a:t>在</a:t>
            </a:r>
            <a:r>
              <a:rPr lang="en-US" altLang="en-US"/>
              <a:t>③④⑤⑥</a:t>
            </a:r>
            <a:r>
              <a:rPr lang="zh-CN" altLang="en-US"/>
              <a:t>中</a:t>
            </a:r>
            <a:r>
              <a:rPr lang="en-US" altLang="zh-CN"/>
              <a:t>,</a:t>
            </a:r>
            <a:r>
              <a:rPr lang="en-US" altLang="en-US"/>
              <a:t>⑤</a:t>
            </a:r>
            <a:r>
              <a:rPr lang="zh-CN" altLang="en-US"/>
              <a:t>含生长素最多</a:t>
            </a:r>
            <a:endParaRPr lang="zh-CN" altLang="en-US"/>
          </a:p>
          <a:p>
            <a:pPr algn="l" defTabSz="266700">
              <a:lnSpc>
                <a:spcPct val="150000"/>
              </a:lnSpc>
            </a:pPr>
            <a:r>
              <a:rPr lang="en-US" altLang="zh-CN"/>
              <a:t>B.</a:t>
            </a:r>
            <a:r>
              <a:rPr lang="en-US" altLang="en-US"/>
              <a:t>①</a:t>
            </a:r>
            <a:r>
              <a:rPr lang="zh-CN" altLang="en-US"/>
              <a:t>含生长素比</a:t>
            </a:r>
            <a:r>
              <a:rPr lang="en-US" altLang="en-US"/>
              <a:t>②</a:t>
            </a:r>
            <a:r>
              <a:rPr lang="zh-CN" altLang="en-US"/>
              <a:t>少</a:t>
            </a:r>
            <a:r>
              <a:rPr lang="en-US" altLang="zh-CN"/>
              <a:t>,</a:t>
            </a:r>
            <a:r>
              <a:rPr lang="en-US" altLang="en-US"/>
              <a:t>⑤</a:t>
            </a:r>
            <a:r>
              <a:rPr lang="zh-CN" altLang="en-US"/>
              <a:t>含生长素比</a:t>
            </a:r>
            <a:r>
              <a:rPr lang="en-US" altLang="en-US"/>
              <a:t>⑥</a:t>
            </a:r>
            <a:r>
              <a:rPr lang="zh-CN" altLang="en-US"/>
              <a:t>多</a:t>
            </a:r>
            <a:endParaRPr lang="zh-CN" altLang="en-US"/>
          </a:p>
          <a:p>
            <a:pPr algn="l" defTabSz="266700">
              <a:lnSpc>
                <a:spcPct val="150000"/>
              </a:lnSpc>
            </a:pPr>
            <a:r>
              <a:rPr lang="en-US" altLang="zh-CN"/>
              <a:t>C.</a:t>
            </a:r>
            <a:r>
              <a:rPr lang="en-US" altLang="en-US"/>
              <a:t>③④</a:t>
            </a:r>
            <a:r>
              <a:rPr lang="zh-CN" altLang="en-US"/>
              <a:t>中生长素含量之和比</a:t>
            </a:r>
            <a:r>
              <a:rPr lang="en-US" altLang="en-US"/>
              <a:t>⑤⑥</a:t>
            </a:r>
            <a:r>
              <a:rPr lang="zh-CN" altLang="en-US"/>
              <a:t>中生长素含量之和多</a:t>
            </a:r>
            <a:endParaRPr lang="zh-CN" altLang="en-US"/>
          </a:p>
          <a:p>
            <a:pPr algn="l" defTabSz="266700">
              <a:lnSpc>
                <a:spcPct val="150000"/>
              </a:lnSpc>
            </a:pPr>
            <a:r>
              <a:rPr lang="en-US" altLang="zh-CN"/>
              <a:t>D.</a:t>
            </a:r>
            <a:r>
              <a:rPr lang="en-US" altLang="en-US"/>
              <a:t>①</a:t>
            </a:r>
            <a:r>
              <a:rPr lang="zh-CN" altLang="en-US"/>
              <a:t>含生长素比</a:t>
            </a:r>
            <a:r>
              <a:rPr lang="en-US" altLang="en-US"/>
              <a:t>②</a:t>
            </a:r>
            <a:r>
              <a:rPr lang="zh-CN" altLang="en-US"/>
              <a:t>多</a:t>
            </a:r>
            <a:r>
              <a:rPr lang="en-US" altLang="zh-CN"/>
              <a:t>,</a:t>
            </a:r>
            <a:r>
              <a:rPr lang="en-US" altLang="en-US"/>
              <a:t>③</a:t>
            </a:r>
            <a:r>
              <a:rPr lang="zh-CN" altLang="en-US"/>
              <a:t>含生长素比</a:t>
            </a:r>
            <a:r>
              <a:rPr lang="en-US" altLang="en-US"/>
              <a:t>④</a:t>
            </a:r>
            <a:r>
              <a:rPr lang="zh-CN" altLang="en-US"/>
              <a:t>多</a:t>
            </a:r>
            <a:endParaRPr lang="zh-CN" altLang="en-US"/>
          </a:p>
        </p:txBody>
      </p:sp>
      <p:pic>
        <p:nvPicPr>
          <p:cNvPr id="602" name="image590.jpeg"/>
          <p:cNvPicPr>
            <a:picLocks noChangeAspect="1"/>
          </p:cNvPicPr>
          <p:nvPr/>
        </p:nvPicPr>
        <p:blipFill>
          <a:blip r:embed="rId2"/>
          <a:stretch>
            <a:fillRect/>
          </a:stretch>
        </p:blipFill>
        <p:spPr>
          <a:xfrm>
            <a:off x="6136640" y="4192270"/>
            <a:ext cx="5512435" cy="159575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248410" y="1118870"/>
            <a:ext cx="9949815"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拟南芥幼苗破土前顶端会形成顶端弯钩</a:t>
            </a:r>
            <a:r>
              <a:rPr lang="en-US" altLang="zh-CN">
                <a:latin typeface="+mn-ea"/>
                <a:cs typeface="+mn-ea"/>
              </a:rPr>
              <a:t>,</a:t>
            </a:r>
            <a:r>
              <a:rPr lang="zh-CN" altLang="en-US">
                <a:latin typeface="+mn-ea"/>
                <a:cs typeface="+mn-ea"/>
              </a:rPr>
              <a:t>出土后顶端弯钩会打开。研究发现</a:t>
            </a:r>
            <a:r>
              <a:rPr lang="en-US" altLang="zh-CN">
                <a:latin typeface="+mn-ea"/>
                <a:cs typeface="+mn-ea"/>
              </a:rPr>
              <a:t>,</a:t>
            </a:r>
            <a:r>
              <a:rPr lang="zh-CN" altLang="en-US">
                <a:latin typeface="+mn-ea"/>
                <a:cs typeface="+mn-ea"/>
              </a:rPr>
              <a:t>顶端弯钩内侧生长素浓度高于外侧。下列说法不正确的是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破土前顶端弯钩内侧的生长速度比外侧慢</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顶端弯钩的形成可减轻子叶出土过程中的机械伤害</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顶端弯钩现象和根的向地性均可说明生长素在浓度较低时促进生长</a:t>
            </a:r>
            <a:r>
              <a:rPr lang="en-US" altLang="zh-CN">
                <a:latin typeface="+mn-ea"/>
                <a:cs typeface="+mn-ea"/>
              </a:rPr>
              <a:t>,</a:t>
            </a:r>
            <a:r>
              <a:rPr lang="zh-CN" altLang="en-US">
                <a:latin typeface="+mn-ea"/>
                <a:cs typeface="+mn-ea"/>
              </a:rPr>
              <a:t>在浓度过高时则会抑制生长</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拟南芥中只有幼苗处才有生长素分布</a:t>
            </a:r>
            <a:r>
              <a:rPr lang="en-US" altLang="zh-CN">
                <a:latin typeface="+mn-ea"/>
                <a:cs typeface="+mn-ea"/>
              </a:rPr>
              <a:t>	</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4942205" y="1651635"/>
            <a:ext cx="602615" cy="457200"/>
          </a:xfrm>
          <a:prstGeom prst="rect">
            <a:avLst/>
          </a:prstGeom>
          <a:noFill/>
        </p:spPr>
        <p:txBody>
          <a:bodyPr wrap="square" rtlCol="0">
            <a:noAutofit/>
          </a:bodyPr>
          <a:p>
            <a:r>
              <a:rPr lang="en-US" altLang="zh-CN">
                <a:solidFill>
                  <a:srgbClr val="FF0000"/>
                </a:solidFill>
              </a:rPr>
              <a:t>D</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607" name="image595.jpeg"/>
          <p:cNvPicPr>
            <a:picLocks noChangeAspect="1"/>
          </p:cNvPicPr>
          <p:nvPr/>
        </p:nvPicPr>
        <p:blipFill>
          <a:blip r:embed="rId2"/>
          <a:stretch>
            <a:fillRect/>
          </a:stretch>
        </p:blipFill>
        <p:spPr>
          <a:xfrm>
            <a:off x="5229860" y="2108835"/>
            <a:ext cx="1475740" cy="199136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070" y="1118870"/>
            <a:ext cx="10878185"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雄蕊是被子植物花的雄性生殖器官</a:t>
            </a:r>
            <a:r>
              <a:rPr lang="en-US" altLang="zh-CN">
                <a:latin typeface="+mn-ea"/>
                <a:cs typeface="+mn-ea"/>
              </a:rPr>
              <a:t>,</a:t>
            </a:r>
            <a:r>
              <a:rPr lang="zh-CN" altLang="en-US">
                <a:latin typeface="+mn-ea"/>
                <a:cs typeface="+mn-ea"/>
              </a:rPr>
              <a:t>由花药和花丝组成。研究发现</a:t>
            </a:r>
            <a:r>
              <a:rPr lang="en-US" altLang="zh-CN">
                <a:latin typeface="+mn-ea"/>
                <a:cs typeface="+mn-ea"/>
              </a:rPr>
              <a:t>,</a:t>
            </a:r>
            <a:r>
              <a:rPr lang="zh-CN" altLang="en-US">
                <a:latin typeface="+mn-ea"/>
                <a:cs typeface="+mn-ea"/>
              </a:rPr>
              <a:t>温度会影响拟南芥雄蕊的长度</a:t>
            </a:r>
            <a:r>
              <a:rPr lang="en-US" altLang="zh-CN">
                <a:latin typeface="+mn-ea"/>
                <a:cs typeface="+mn-ea"/>
              </a:rPr>
              <a:t>,</a:t>
            </a:r>
            <a:r>
              <a:rPr lang="zh-CN" altLang="en-US">
                <a:latin typeface="+mn-ea"/>
                <a:cs typeface="+mn-ea"/>
              </a:rPr>
              <a:t>研究者探究了吲哚乙酸</a:t>
            </a:r>
            <a:r>
              <a:rPr lang="en-US" altLang="zh-CN">
                <a:latin typeface="+mn-ea"/>
                <a:cs typeface="+mn-ea"/>
              </a:rPr>
              <a:t>(IAA)</a:t>
            </a:r>
            <a:r>
              <a:rPr lang="zh-CN" altLang="en-US">
                <a:latin typeface="+mn-ea"/>
                <a:cs typeface="+mn-ea"/>
              </a:rPr>
              <a:t>处理对不同温度下拟南芥雄蕊生长的影响</a:t>
            </a:r>
            <a:r>
              <a:rPr lang="en-US" altLang="zh-CN">
                <a:latin typeface="+mn-ea"/>
                <a:cs typeface="+mn-ea"/>
              </a:rPr>
              <a:t>,</a:t>
            </a:r>
            <a:r>
              <a:rPr lang="zh-CN" altLang="en-US">
                <a:latin typeface="+mn-ea"/>
                <a:cs typeface="+mn-ea"/>
              </a:rPr>
              <a:t>结果如图所示。下列相关叙述错误的是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10817860" y="1632585"/>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687705" y="4364990"/>
            <a:ext cx="10748010" cy="1753235"/>
          </a:xfrm>
          <a:prstGeom prst="rect">
            <a:avLst/>
          </a:prstGeom>
          <a:noFill/>
        </p:spPr>
        <p:txBody>
          <a:bodyPr wrap="square" rtlCol="0">
            <a:spAutoFit/>
          </a:bodyPr>
          <a:p>
            <a:pPr algn="l" defTabSz="266700">
              <a:lnSpc>
                <a:spcPct val="150000"/>
              </a:lnSpc>
            </a:pPr>
            <a:r>
              <a:rPr lang="en-US" altLang="zh-CN"/>
              <a:t>A.</a:t>
            </a:r>
            <a:r>
              <a:rPr lang="zh-CN" altLang="en-US"/>
              <a:t>实验中</a:t>
            </a:r>
            <a:r>
              <a:rPr lang="en-US" altLang="zh-CN"/>
              <a:t>,</a:t>
            </a:r>
            <a:r>
              <a:rPr lang="zh-CN" altLang="en-US"/>
              <a:t>对照组的处理是施加等量且不含</a:t>
            </a:r>
            <a:r>
              <a:rPr lang="en-US" altLang="zh-CN"/>
              <a:t>IAA</a:t>
            </a:r>
            <a:r>
              <a:rPr lang="zh-CN" altLang="en-US"/>
              <a:t>的溶剂</a:t>
            </a:r>
            <a:endParaRPr lang="zh-CN" altLang="en-US"/>
          </a:p>
          <a:p>
            <a:pPr algn="l" defTabSz="266700">
              <a:lnSpc>
                <a:spcPct val="150000"/>
              </a:lnSpc>
            </a:pPr>
            <a:r>
              <a:rPr lang="en-US" altLang="zh-CN"/>
              <a:t>B.</a:t>
            </a:r>
            <a:r>
              <a:rPr lang="zh-CN" altLang="en-US"/>
              <a:t>施加</a:t>
            </a:r>
            <a:r>
              <a:rPr lang="en-US" altLang="zh-CN"/>
              <a:t>IAA</a:t>
            </a:r>
            <a:r>
              <a:rPr lang="zh-CN" altLang="en-US"/>
              <a:t>后</a:t>
            </a:r>
            <a:r>
              <a:rPr lang="en-US" altLang="zh-CN"/>
              <a:t>,</a:t>
            </a:r>
            <a:r>
              <a:rPr lang="zh-CN" altLang="en-US"/>
              <a:t>对拟南芥雄蕊的生长发育具有促进作用</a:t>
            </a:r>
            <a:endParaRPr lang="zh-CN" altLang="en-US"/>
          </a:p>
          <a:p>
            <a:pPr algn="l" defTabSz="266700">
              <a:lnSpc>
                <a:spcPct val="150000"/>
              </a:lnSpc>
            </a:pPr>
            <a:r>
              <a:rPr lang="en-US" altLang="zh-CN"/>
              <a:t>C.</a:t>
            </a:r>
            <a:r>
              <a:rPr lang="zh-CN" altLang="en-US"/>
              <a:t>与施加</a:t>
            </a:r>
            <a:r>
              <a:rPr lang="en-US" altLang="zh-CN"/>
              <a:t>10-7 mol·L-1</a:t>
            </a:r>
            <a:r>
              <a:rPr lang="zh-CN" altLang="en-US"/>
              <a:t>的</a:t>
            </a:r>
            <a:r>
              <a:rPr lang="en-US" altLang="zh-CN"/>
              <a:t>IAA</a:t>
            </a:r>
            <a:r>
              <a:rPr lang="zh-CN" altLang="en-US"/>
              <a:t>相比</a:t>
            </a:r>
            <a:r>
              <a:rPr lang="en-US" altLang="zh-CN"/>
              <a:t>,</a:t>
            </a:r>
            <a:r>
              <a:rPr lang="zh-CN" altLang="en-US"/>
              <a:t>施加</a:t>
            </a:r>
            <a:r>
              <a:rPr lang="en-US" altLang="zh-CN"/>
              <a:t>10-6 mol·L-1</a:t>
            </a:r>
            <a:r>
              <a:rPr lang="zh-CN" altLang="en-US"/>
              <a:t>的</a:t>
            </a:r>
            <a:r>
              <a:rPr lang="en-US" altLang="zh-CN"/>
              <a:t>IAA</a:t>
            </a:r>
            <a:r>
              <a:rPr lang="zh-CN" altLang="en-US"/>
              <a:t>更能缓解高温对拟南芥雄蕊生长的抑制作用</a:t>
            </a:r>
            <a:endParaRPr lang="zh-CN" altLang="en-US"/>
          </a:p>
          <a:p>
            <a:pPr algn="l" defTabSz="266700">
              <a:lnSpc>
                <a:spcPct val="150000"/>
              </a:lnSpc>
            </a:pPr>
            <a:r>
              <a:rPr lang="en-US" altLang="zh-CN"/>
              <a:t>D.</a:t>
            </a:r>
            <a:r>
              <a:rPr lang="zh-CN" altLang="en-US"/>
              <a:t>温度和</a:t>
            </a:r>
            <a:r>
              <a:rPr lang="en-US" altLang="zh-CN"/>
              <a:t>IAA</a:t>
            </a:r>
            <a:r>
              <a:rPr lang="zh-CN" altLang="en-US"/>
              <a:t>能共同对拟南芥雄蕊的生长起到调节作用</a:t>
            </a:r>
            <a:endParaRPr lang="zh-CN" altLang="en-US"/>
          </a:p>
        </p:txBody>
      </p:sp>
      <p:pic>
        <p:nvPicPr>
          <p:cNvPr id="613" name="image601.jpeg"/>
          <p:cNvPicPr>
            <a:picLocks noChangeAspect="1"/>
          </p:cNvPicPr>
          <p:nvPr/>
        </p:nvPicPr>
        <p:blipFill>
          <a:blip r:embed="rId2"/>
          <a:stretch>
            <a:fillRect/>
          </a:stretch>
        </p:blipFill>
        <p:spPr>
          <a:xfrm>
            <a:off x="3538855" y="2089785"/>
            <a:ext cx="4806315" cy="1922780"/>
          </a:xfrm>
          <a:prstGeom prst="rect">
            <a:avLst/>
          </a:prstGeom>
        </p:spPr>
      </p:pic>
      <p:sp>
        <p:nvSpPr>
          <p:cNvPr id="4" name="文本框 3"/>
          <p:cNvSpPr txBox="1"/>
          <p:nvPr/>
        </p:nvSpPr>
        <p:spPr>
          <a:xfrm>
            <a:off x="2586355" y="4098925"/>
            <a:ext cx="8047990" cy="368300"/>
          </a:xfrm>
          <a:prstGeom prst="rect">
            <a:avLst/>
          </a:prstGeom>
          <a:noFill/>
        </p:spPr>
        <p:txBody>
          <a:bodyPr wrap="square" rtlCol="0">
            <a:spAutoFit/>
          </a:bodyPr>
          <a:p>
            <a:r>
              <a:rPr lang="zh-CN" altLang="en-US"/>
              <a:t>注</a:t>
            </a:r>
            <a:r>
              <a:rPr lang="en-US" altLang="zh-CN"/>
              <a:t>:</a:t>
            </a:r>
            <a:r>
              <a:rPr lang="zh-CN" altLang="en-US"/>
              <a:t>甲组为对照组</a:t>
            </a:r>
            <a:r>
              <a:rPr lang="en-US" altLang="zh-CN"/>
              <a:t>,</a:t>
            </a:r>
            <a:r>
              <a:rPr lang="zh-CN" altLang="en-US"/>
              <a:t>乙组施加</a:t>
            </a:r>
            <a:r>
              <a:rPr lang="en-US" altLang="zh-CN"/>
              <a:t>10-7 mol·L-1</a:t>
            </a:r>
            <a:r>
              <a:rPr lang="zh-CN" altLang="en-US"/>
              <a:t>的</a:t>
            </a:r>
            <a:r>
              <a:rPr lang="en-US" altLang="zh-CN"/>
              <a:t>IAA,</a:t>
            </a:r>
            <a:r>
              <a:rPr lang="zh-CN" altLang="en-US"/>
              <a:t>丙组施加</a:t>
            </a:r>
            <a:r>
              <a:rPr lang="en-US" altLang="zh-CN"/>
              <a:t>10-6 mol·L-1</a:t>
            </a:r>
            <a:r>
              <a:rPr lang="zh-CN" altLang="en-US"/>
              <a:t>的</a:t>
            </a:r>
            <a:r>
              <a:rPr lang="en-US" altLang="zh-CN"/>
              <a:t>IAA</a:t>
            </a:r>
            <a:r>
              <a:rPr lang="zh-CN" altLang="en-US"/>
              <a:t>。</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070" y="1118870"/>
            <a:ext cx="10878185"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我国是棉花出口大国</a:t>
            </a:r>
            <a:r>
              <a:rPr lang="en-US" altLang="zh-CN">
                <a:latin typeface="+mn-ea"/>
                <a:cs typeface="+mn-ea"/>
              </a:rPr>
              <a:t>,</a:t>
            </a:r>
            <a:r>
              <a:rPr lang="zh-CN" altLang="en-US">
                <a:latin typeface="+mn-ea"/>
                <a:cs typeface="+mn-ea"/>
              </a:rPr>
              <a:t>其中新疆棉花产量占全国产量的</a:t>
            </a:r>
            <a:r>
              <a:rPr lang="en-US" altLang="zh-CN">
                <a:latin typeface="+mn-ea"/>
                <a:cs typeface="+mn-ea"/>
              </a:rPr>
              <a:t>90%</a:t>
            </a:r>
            <a:r>
              <a:rPr lang="zh-CN" altLang="en-US">
                <a:latin typeface="+mn-ea"/>
                <a:cs typeface="+mn-ea"/>
              </a:rPr>
              <a:t>以上。为了提高棉花产量</a:t>
            </a:r>
            <a:r>
              <a:rPr lang="en-US" altLang="zh-CN">
                <a:latin typeface="+mn-ea"/>
                <a:cs typeface="+mn-ea"/>
              </a:rPr>
              <a:t>,</a:t>
            </a:r>
            <a:r>
              <a:rPr lang="zh-CN" altLang="en-US">
                <a:latin typeface="+mn-ea"/>
                <a:cs typeface="+mn-ea"/>
              </a:rPr>
              <a:t>棉农往往会在棉花生长到一定时期进行</a:t>
            </a:r>
            <a:r>
              <a:rPr lang="en-US" altLang="zh-CN">
                <a:latin typeface="+mn-ea"/>
                <a:cs typeface="+mn-ea"/>
              </a:rPr>
              <a:t>“</a:t>
            </a:r>
            <a:r>
              <a:rPr lang="zh-CN" altLang="en-US">
                <a:latin typeface="+mn-ea"/>
                <a:cs typeface="+mn-ea"/>
              </a:rPr>
              <a:t>打顶</a:t>
            </a:r>
            <a:r>
              <a:rPr lang="en-US" altLang="zh-CN">
                <a:latin typeface="+mn-ea"/>
                <a:cs typeface="+mn-ea"/>
              </a:rPr>
              <a:t>”,</a:t>
            </a:r>
            <a:r>
              <a:rPr lang="zh-CN" altLang="en-US">
                <a:latin typeface="+mn-ea"/>
                <a:cs typeface="+mn-ea"/>
              </a:rPr>
              <a:t>促进侧枝生长。三碘苯甲酸能抑制生长素的运输</a:t>
            </a:r>
            <a:r>
              <a:rPr lang="en-US" altLang="zh-CN">
                <a:latin typeface="+mn-ea"/>
                <a:cs typeface="+mn-ea"/>
              </a:rPr>
              <a:t>,</a:t>
            </a:r>
            <a:r>
              <a:rPr lang="zh-CN" altLang="en-US">
                <a:latin typeface="+mn-ea"/>
                <a:cs typeface="+mn-ea"/>
              </a:rPr>
              <a:t>为研究打顶和三碘苯甲酸对棉花侧枝生长素含量的影响</a:t>
            </a:r>
            <a:r>
              <a:rPr lang="en-US" altLang="zh-CN">
                <a:latin typeface="+mn-ea"/>
                <a:cs typeface="+mn-ea"/>
              </a:rPr>
              <a:t>,</a:t>
            </a:r>
            <a:r>
              <a:rPr lang="zh-CN" altLang="en-US">
                <a:latin typeface="+mn-ea"/>
                <a:cs typeface="+mn-ea"/>
              </a:rPr>
              <a:t>研究人员分别对长势基本相同的</a:t>
            </a:r>
            <a:r>
              <a:rPr lang="en-US" altLang="zh-CN">
                <a:latin typeface="+mn-ea"/>
                <a:cs typeface="+mn-ea"/>
              </a:rPr>
              <a:t>A</a:t>
            </a:r>
            <a:r>
              <a:rPr lang="zh-CN" altLang="en-US">
                <a:latin typeface="+mn-ea"/>
                <a:cs typeface="+mn-ea"/>
              </a:rPr>
              <a:t>、</a:t>
            </a:r>
            <a:r>
              <a:rPr lang="en-US" altLang="zh-CN">
                <a:latin typeface="+mn-ea"/>
                <a:cs typeface="+mn-ea"/>
              </a:rPr>
              <a:t>B</a:t>
            </a:r>
            <a:r>
              <a:rPr lang="zh-CN" altLang="en-US">
                <a:latin typeface="+mn-ea"/>
                <a:cs typeface="+mn-ea"/>
              </a:rPr>
              <a:t>、</a:t>
            </a:r>
            <a:r>
              <a:rPr lang="en-US" altLang="zh-CN">
                <a:latin typeface="+mn-ea"/>
                <a:cs typeface="+mn-ea"/>
              </a:rPr>
              <a:t>C</a:t>
            </a:r>
            <a:r>
              <a:rPr lang="zh-CN" altLang="en-US">
                <a:latin typeface="+mn-ea"/>
                <a:cs typeface="+mn-ea"/>
              </a:rPr>
              <a:t>三组棉花进行一定处理</a:t>
            </a:r>
            <a:r>
              <a:rPr lang="en-US" altLang="zh-CN">
                <a:latin typeface="+mn-ea"/>
                <a:cs typeface="+mn-ea"/>
              </a:rPr>
              <a:t>,</a:t>
            </a:r>
            <a:r>
              <a:rPr lang="zh-CN" altLang="en-US">
                <a:latin typeface="+mn-ea"/>
                <a:cs typeface="+mn-ea"/>
              </a:rPr>
              <a:t>并测定侧芽的生长素含量</a:t>
            </a:r>
            <a:r>
              <a:rPr lang="en-US" altLang="zh-CN">
                <a:latin typeface="+mn-ea"/>
                <a:cs typeface="+mn-ea"/>
              </a:rPr>
              <a:t>,</a:t>
            </a:r>
            <a:r>
              <a:rPr lang="zh-CN" altLang="en-US">
                <a:latin typeface="+mn-ea"/>
                <a:cs typeface="+mn-ea"/>
              </a:rPr>
              <a:t>结果如图所示。以下判断正确的是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5163185" y="2437765"/>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5163185" y="3486785"/>
            <a:ext cx="6826885" cy="2168525"/>
          </a:xfrm>
          <a:prstGeom prst="rect">
            <a:avLst/>
          </a:prstGeom>
          <a:noFill/>
        </p:spPr>
        <p:txBody>
          <a:bodyPr wrap="square" rtlCol="0">
            <a:spAutoFit/>
          </a:bodyPr>
          <a:p>
            <a:pPr algn="l" defTabSz="266700">
              <a:lnSpc>
                <a:spcPct val="150000"/>
              </a:lnSpc>
            </a:pPr>
            <a:r>
              <a:rPr lang="en-US" altLang="zh-CN"/>
              <a:t>A.</a:t>
            </a:r>
            <a:r>
              <a:rPr lang="zh-CN" altLang="en-US"/>
              <a:t>棉花顶芽产生的生长素运输到侧芽是由于极性运输</a:t>
            </a:r>
            <a:r>
              <a:rPr lang="en-US" altLang="zh-CN"/>
              <a:t>,</a:t>
            </a:r>
            <a:r>
              <a:rPr lang="zh-CN" altLang="en-US"/>
              <a:t>在重力作用下才能进行</a:t>
            </a:r>
            <a:endParaRPr lang="zh-CN" altLang="en-US"/>
          </a:p>
          <a:p>
            <a:pPr algn="l" defTabSz="266700">
              <a:lnSpc>
                <a:spcPct val="150000"/>
              </a:lnSpc>
            </a:pPr>
            <a:r>
              <a:rPr lang="en-US" altLang="zh-CN"/>
              <a:t>B.</a:t>
            </a:r>
            <a:r>
              <a:rPr lang="zh-CN" altLang="en-US"/>
              <a:t>处理时间内</a:t>
            </a:r>
            <a:r>
              <a:rPr lang="en-US" altLang="zh-CN"/>
              <a:t>,B</a:t>
            </a:r>
            <a:r>
              <a:rPr lang="zh-CN" altLang="en-US"/>
              <a:t>组生长素含量的变化幅度大于</a:t>
            </a:r>
            <a:r>
              <a:rPr lang="en-US" altLang="zh-CN"/>
              <a:t>C</a:t>
            </a:r>
            <a:r>
              <a:rPr lang="zh-CN" altLang="en-US"/>
              <a:t>组</a:t>
            </a:r>
            <a:endParaRPr lang="zh-CN" altLang="en-US"/>
          </a:p>
          <a:p>
            <a:pPr algn="l" defTabSz="266700">
              <a:lnSpc>
                <a:spcPct val="150000"/>
              </a:lnSpc>
            </a:pPr>
            <a:r>
              <a:rPr lang="en-US" altLang="zh-CN"/>
              <a:t>C.C</a:t>
            </a:r>
            <a:r>
              <a:rPr lang="zh-CN" altLang="en-US"/>
              <a:t>组的生长素不能从顶芽运输到侧芽</a:t>
            </a:r>
            <a:r>
              <a:rPr lang="en-US" altLang="zh-CN"/>
              <a:t>                                         </a:t>
            </a:r>
            <a:endParaRPr lang="en-US" altLang="zh-CN"/>
          </a:p>
          <a:p>
            <a:pPr algn="l" defTabSz="266700">
              <a:lnSpc>
                <a:spcPct val="150000"/>
              </a:lnSpc>
            </a:pPr>
            <a:r>
              <a:rPr lang="en-US" altLang="zh-CN"/>
              <a:t>D.</a:t>
            </a:r>
            <a:r>
              <a:rPr lang="zh-CN" altLang="en-US"/>
              <a:t>本实验说明棉花侧芽不能合成生长素</a:t>
            </a:r>
            <a:endParaRPr lang="zh-CN" altLang="en-US"/>
          </a:p>
        </p:txBody>
      </p:sp>
      <p:sp>
        <p:nvSpPr>
          <p:cNvPr id="4" name="文本框 3"/>
          <p:cNvSpPr txBox="1"/>
          <p:nvPr/>
        </p:nvSpPr>
        <p:spPr>
          <a:xfrm>
            <a:off x="762635" y="4896485"/>
            <a:ext cx="4170680" cy="922020"/>
          </a:xfrm>
          <a:prstGeom prst="rect">
            <a:avLst/>
          </a:prstGeom>
          <a:noFill/>
        </p:spPr>
        <p:txBody>
          <a:bodyPr wrap="square" rtlCol="0">
            <a:spAutoFit/>
          </a:bodyPr>
          <a:p>
            <a:pPr indent="0" fontAlgn="auto">
              <a:lnSpc>
                <a:spcPct val="150000"/>
              </a:lnSpc>
            </a:pPr>
            <a:r>
              <a:rPr lang="zh-CN" altLang="en-US"/>
              <a:t>注</a:t>
            </a:r>
            <a:r>
              <a:rPr lang="en-US" altLang="zh-CN"/>
              <a:t>:A</a:t>
            </a:r>
            <a:r>
              <a:rPr lang="zh-CN" altLang="en-US"/>
              <a:t>组不做处理</a:t>
            </a:r>
            <a:r>
              <a:rPr lang="en-US" altLang="zh-CN"/>
              <a:t>,B</a:t>
            </a:r>
            <a:r>
              <a:rPr lang="zh-CN" altLang="en-US"/>
              <a:t>组打顶处理</a:t>
            </a:r>
            <a:r>
              <a:rPr lang="en-US" altLang="zh-CN"/>
              <a:t>,</a:t>
            </a:r>
            <a:endParaRPr lang="en-US" altLang="zh-CN"/>
          </a:p>
          <a:p>
            <a:pPr indent="0" fontAlgn="auto">
              <a:lnSpc>
                <a:spcPct val="150000"/>
              </a:lnSpc>
            </a:pPr>
            <a:r>
              <a:rPr lang="en-US" altLang="zh-CN"/>
              <a:t>C</a:t>
            </a:r>
            <a:r>
              <a:rPr lang="zh-CN" altLang="en-US"/>
              <a:t>组在顶芽涂抹一定浓度的三碘苯甲酸。</a:t>
            </a:r>
            <a:endParaRPr lang="zh-CN" altLang="en-US"/>
          </a:p>
        </p:txBody>
      </p:sp>
      <p:pic>
        <p:nvPicPr>
          <p:cNvPr id="616" name="image604.jpeg"/>
          <p:cNvPicPr>
            <a:picLocks noChangeAspect="1"/>
          </p:cNvPicPr>
          <p:nvPr/>
        </p:nvPicPr>
        <p:blipFill>
          <a:blip r:embed="rId2"/>
          <a:stretch>
            <a:fillRect/>
          </a:stretch>
        </p:blipFill>
        <p:spPr>
          <a:xfrm>
            <a:off x="919480" y="2909570"/>
            <a:ext cx="2931160" cy="198691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558800" y="1010285"/>
            <a:ext cx="11414760"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对于植物的生长发育</a:t>
            </a:r>
            <a:r>
              <a:rPr lang="en-US" altLang="zh-CN">
                <a:latin typeface="+mn-ea"/>
                <a:cs typeface="+mn-ea"/>
              </a:rPr>
              <a:t>,</a:t>
            </a:r>
            <a:r>
              <a:rPr lang="zh-CN" altLang="en-US">
                <a:latin typeface="+mn-ea"/>
                <a:cs typeface="+mn-ea"/>
              </a:rPr>
              <a:t>科学家提出了生长素调控植物生长的</a:t>
            </a:r>
            <a:r>
              <a:rPr lang="en-US" altLang="zh-CN">
                <a:latin typeface="+mn-ea"/>
                <a:cs typeface="+mn-ea"/>
              </a:rPr>
              <a:t>“</a:t>
            </a:r>
            <a:r>
              <a:rPr lang="zh-CN" altLang="en-US">
                <a:latin typeface="+mn-ea"/>
                <a:cs typeface="+mn-ea"/>
              </a:rPr>
              <a:t>酸生长假说</a:t>
            </a:r>
            <a:r>
              <a:rPr lang="en-US" altLang="zh-CN">
                <a:latin typeface="+mn-ea"/>
                <a:cs typeface="+mn-ea"/>
              </a:rPr>
              <a:t>”,</a:t>
            </a:r>
            <a:r>
              <a:rPr lang="zh-CN" altLang="en-US">
                <a:latin typeface="+mn-ea"/>
                <a:cs typeface="+mn-ea"/>
              </a:rPr>
              <a:t>这一假说至今仍在不断发展。结合所学知识回答下列问题</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558800" y="1805940"/>
            <a:ext cx="11226165" cy="4661535"/>
          </a:xfrm>
          <a:prstGeom prst="rect">
            <a:avLst/>
          </a:prstGeom>
          <a:noFill/>
        </p:spPr>
        <p:txBody>
          <a:bodyPr wrap="square" rtlCol="0">
            <a:spAutoFit/>
          </a:bodyPr>
          <a:p>
            <a:pPr algn="l" defTabSz="266700">
              <a:lnSpc>
                <a:spcPct val="150000"/>
              </a:lnSpc>
            </a:pPr>
            <a:r>
              <a:rPr lang="en-US" altLang="zh-CN"/>
              <a:t>(1)</a:t>
            </a:r>
            <a:r>
              <a:rPr lang="zh-CN" altLang="en-US"/>
              <a:t>植物激素是对植物生长具有</a:t>
            </a:r>
            <a:r>
              <a:rPr lang="zh-CN" altLang="en-US" u="sng">
                <a:solidFill>
                  <a:schemeClr val="tx1"/>
                </a:solidFill>
                <a:uFillTx/>
              </a:rPr>
              <a:t>　　　　</a:t>
            </a:r>
            <a:r>
              <a:rPr lang="zh-CN" altLang="en-US"/>
              <a:t>作用的微量有机物</a:t>
            </a:r>
            <a:r>
              <a:rPr lang="en-US" altLang="zh-CN"/>
              <a:t>,</a:t>
            </a:r>
            <a:r>
              <a:rPr lang="zh-CN" altLang="en-US"/>
              <a:t>是细胞间传递</a:t>
            </a:r>
            <a:r>
              <a:rPr lang="zh-CN" altLang="en-US" u="sng">
                <a:uFillTx/>
              </a:rPr>
              <a:t>　　　　</a:t>
            </a:r>
            <a:r>
              <a:rPr lang="zh-CN" altLang="en-US"/>
              <a:t>的分子。</a:t>
            </a:r>
            <a:r>
              <a:rPr lang="en-US" altLang="en-US"/>
              <a:t> </a:t>
            </a:r>
            <a:endParaRPr lang="en-US" altLang="en-US"/>
          </a:p>
          <a:p>
            <a:pPr algn="l" defTabSz="266700">
              <a:lnSpc>
                <a:spcPct val="150000"/>
              </a:lnSpc>
            </a:pPr>
            <a:r>
              <a:rPr lang="en-US" altLang="zh-CN"/>
              <a:t>(2)</a:t>
            </a:r>
            <a:r>
              <a:rPr lang="zh-CN" altLang="en-US"/>
              <a:t>研究发现</a:t>
            </a:r>
            <a:r>
              <a:rPr lang="en-US" altLang="zh-CN"/>
              <a:t>,</a:t>
            </a:r>
            <a:r>
              <a:rPr lang="zh-CN" altLang="en-US"/>
              <a:t>胚芽鞘切段在无生长素的培养基中生长缓慢</a:t>
            </a:r>
            <a:r>
              <a:rPr lang="en-US" altLang="zh-CN"/>
              <a:t>,</a:t>
            </a:r>
            <a:r>
              <a:rPr lang="zh-CN" altLang="en-US"/>
              <a:t>加入生长素后大约</a:t>
            </a:r>
            <a:r>
              <a:rPr lang="en-US" altLang="zh-CN"/>
              <a:t>10</a:t>
            </a:r>
            <a:r>
              <a:rPr lang="zh-CN" altLang="en-US"/>
              <a:t>分钟</a:t>
            </a:r>
            <a:r>
              <a:rPr lang="en-US" altLang="zh-CN"/>
              <a:t>,</a:t>
            </a:r>
            <a:r>
              <a:rPr lang="zh-CN" altLang="en-US"/>
              <a:t>就可观察到胚芽鞘切段快速生长。科学家提出</a:t>
            </a:r>
            <a:r>
              <a:rPr lang="en-US" altLang="zh-CN"/>
              <a:t>“</a:t>
            </a:r>
            <a:r>
              <a:rPr lang="zh-CN" altLang="en-US"/>
              <a:t>酸生长假说</a:t>
            </a:r>
            <a:r>
              <a:rPr lang="en-US" altLang="zh-CN"/>
              <a:t>”</a:t>
            </a:r>
            <a:r>
              <a:rPr lang="zh-CN" altLang="en-US"/>
              <a:t>解释这一现象</a:t>
            </a:r>
            <a:r>
              <a:rPr lang="en-US" altLang="zh-CN"/>
              <a:t>,</a:t>
            </a:r>
            <a:r>
              <a:rPr lang="zh-CN" altLang="en-US"/>
              <a:t>即生长素诱导的</a:t>
            </a:r>
            <a:r>
              <a:rPr lang="en-US" altLang="zh-CN"/>
              <a:t>H+</a:t>
            </a:r>
            <a:r>
              <a:rPr lang="zh-CN" altLang="en-US"/>
              <a:t>外排可导致细胞壁酸化促进细胞壁的伸展</a:t>
            </a:r>
            <a:r>
              <a:rPr lang="en-US" altLang="zh-CN"/>
              <a:t>,</a:t>
            </a:r>
            <a:r>
              <a:rPr lang="zh-CN" altLang="en-US"/>
              <a:t>生长素促进细胞膜上</a:t>
            </a:r>
            <a:r>
              <a:rPr lang="en-US" altLang="zh-CN"/>
              <a:t>H+-ATP</a:t>
            </a:r>
            <a:r>
              <a:rPr lang="zh-CN" altLang="en-US"/>
              <a:t>酶</a:t>
            </a:r>
            <a:r>
              <a:rPr lang="en-US" altLang="zh-CN"/>
              <a:t>(</a:t>
            </a:r>
            <a:r>
              <a:rPr lang="zh-CN" altLang="en-US"/>
              <a:t>质子泵</a:t>
            </a:r>
            <a:r>
              <a:rPr lang="en-US" altLang="zh-CN"/>
              <a:t>)</a:t>
            </a:r>
            <a:r>
              <a:rPr lang="zh-CN" altLang="en-US"/>
              <a:t>的活性。</a:t>
            </a:r>
            <a:endParaRPr lang="zh-CN" altLang="en-US"/>
          </a:p>
          <a:p>
            <a:pPr algn="l" defTabSz="266700">
              <a:lnSpc>
                <a:spcPct val="150000"/>
              </a:lnSpc>
            </a:pPr>
            <a:r>
              <a:rPr lang="en-US" altLang="en-US"/>
              <a:t>①</a:t>
            </a:r>
            <a:r>
              <a:rPr lang="zh-CN" altLang="en-US"/>
              <a:t>生长素对胚芽鞘切段生长的作用主要是促进细胞的</a:t>
            </a:r>
            <a:r>
              <a:rPr lang="zh-CN" altLang="en-US" u="sng">
                <a:solidFill>
                  <a:schemeClr val="tx1"/>
                </a:solidFill>
                <a:uFillTx/>
              </a:rPr>
              <a:t>　　　　</a:t>
            </a:r>
            <a:r>
              <a:rPr lang="zh-CN" altLang="en-US"/>
              <a:t>生长。当培养基中生长素浓度高于最适浓度时</a:t>
            </a:r>
            <a:r>
              <a:rPr lang="en-US" altLang="zh-CN"/>
              <a:t>,</a:t>
            </a:r>
            <a:r>
              <a:rPr lang="zh-CN" altLang="en-US"/>
              <a:t>随着生长素浓度升高对胚芽鞘切段生长的作用表现为</a:t>
            </a:r>
            <a:r>
              <a:rPr lang="zh-CN" altLang="en-US" u="sng">
                <a:uFillTx/>
              </a:rPr>
              <a:t>　　　　　　　　　　　　　　　　　　　</a:t>
            </a:r>
            <a:r>
              <a:rPr lang="en-US" altLang="zh-CN" u="sng">
                <a:uFillTx/>
              </a:rPr>
              <a:t>                 </a:t>
            </a:r>
            <a:r>
              <a:rPr lang="zh-CN" altLang="en-US" u="sng">
                <a:uFillTx/>
              </a:rPr>
              <a:t>　</a:t>
            </a:r>
            <a:r>
              <a:rPr lang="zh-CN" altLang="en-US"/>
              <a:t>。</a:t>
            </a:r>
            <a:r>
              <a:rPr lang="en-US" altLang="en-US"/>
              <a:t> </a:t>
            </a:r>
            <a:endParaRPr lang="en-US" altLang="en-US"/>
          </a:p>
          <a:p>
            <a:pPr algn="l" defTabSz="266700">
              <a:lnSpc>
                <a:spcPct val="150000"/>
              </a:lnSpc>
            </a:pPr>
            <a:r>
              <a:rPr lang="en-US" altLang="en-US"/>
              <a:t>②</a:t>
            </a:r>
            <a:r>
              <a:rPr lang="zh-CN" altLang="en-US"/>
              <a:t>依据</a:t>
            </a:r>
            <a:r>
              <a:rPr lang="en-US" altLang="zh-CN"/>
              <a:t>“</a:t>
            </a:r>
            <a:r>
              <a:rPr lang="zh-CN" altLang="en-US"/>
              <a:t>酸生长假说</a:t>
            </a:r>
            <a:r>
              <a:rPr lang="en-US" altLang="zh-CN"/>
              <a:t>”,</a:t>
            </a:r>
            <a:r>
              <a:rPr lang="zh-CN" altLang="en-US"/>
              <a:t>人们作出了以下预测</a:t>
            </a:r>
            <a:r>
              <a:rPr lang="en-US" altLang="zh-CN"/>
              <a:t>,</a:t>
            </a:r>
            <a:r>
              <a:rPr lang="zh-CN" altLang="en-US"/>
              <a:t>其中与假说不符的是</a:t>
            </a:r>
            <a:r>
              <a:rPr lang="zh-CN" altLang="en-US" u="sng">
                <a:uFillTx/>
              </a:rPr>
              <a:t>　　　　</a:t>
            </a:r>
            <a:r>
              <a:rPr lang="en-US" altLang="zh-CN"/>
              <a:t>(</a:t>
            </a:r>
            <a:r>
              <a:rPr lang="zh-CN" altLang="en-US"/>
              <a:t>填序号</a:t>
            </a:r>
            <a:r>
              <a:rPr lang="en-US" altLang="zh-CN"/>
              <a:t>)</a:t>
            </a:r>
            <a:r>
              <a:rPr lang="zh-CN" altLang="en-US"/>
              <a:t>。</a:t>
            </a:r>
            <a:r>
              <a:rPr lang="en-US" altLang="en-US"/>
              <a:t> </a:t>
            </a:r>
            <a:endParaRPr lang="en-US" altLang="en-US"/>
          </a:p>
          <a:p>
            <a:pPr algn="l" defTabSz="266700">
              <a:lnSpc>
                <a:spcPct val="150000"/>
              </a:lnSpc>
            </a:pPr>
            <a:r>
              <a:rPr lang="en-US" altLang="zh-CN"/>
              <a:t>a.</a:t>
            </a:r>
            <a:r>
              <a:rPr lang="zh-CN" altLang="en-US"/>
              <a:t>中性缓冲液不能抑制生长素诱导的生长</a:t>
            </a:r>
            <a:endParaRPr lang="zh-CN" altLang="en-US"/>
          </a:p>
          <a:p>
            <a:pPr algn="l" defTabSz="266700">
              <a:lnSpc>
                <a:spcPct val="150000"/>
              </a:lnSpc>
            </a:pPr>
            <a:r>
              <a:rPr lang="en-US" altLang="zh-CN"/>
              <a:t>b.</a:t>
            </a:r>
            <a:r>
              <a:rPr lang="zh-CN" altLang="en-US"/>
              <a:t>能促进</a:t>
            </a:r>
            <a:r>
              <a:rPr lang="en-US" altLang="zh-CN"/>
              <a:t>H+</a:t>
            </a:r>
            <a:r>
              <a:rPr lang="zh-CN" altLang="en-US"/>
              <a:t>外排的膜蛋白复合物应该能促进生长</a:t>
            </a:r>
            <a:endParaRPr lang="zh-CN" altLang="en-US"/>
          </a:p>
          <a:p>
            <a:pPr algn="l" defTabSz="266700">
              <a:lnSpc>
                <a:spcPct val="150000"/>
              </a:lnSpc>
            </a:pPr>
            <a:r>
              <a:rPr lang="en-US" altLang="zh-CN"/>
              <a:t>c.</a:t>
            </a:r>
            <a:r>
              <a:rPr lang="zh-CN" altLang="en-US"/>
              <a:t>若用含</a:t>
            </a:r>
            <a:r>
              <a:rPr lang="en-US" altLang="zh-CN"/>
              <a:t>H+</a:t>
            </a:r>
            <a:r>
              <a:rPr lang="zh-CN" altLang="en-US"/>
              <a:t>的缓冲液处理细胞壁</a:t>
            </a:r>
            <a:r>
              <a:rPr lang="en-US" altLang="zh-CN"/>
              <a:t>,</a:t>
            </a:r>
            <a:r>
              <a:rPr lang="zh-CN" altLang="en-US"/>
              <a:t>则可能促进细胞的短期生长</a:t>
            </a:r>
            <a:endParaRPr lang="zh-CN" altLang="en-US"/>
          </a:p>
          <a:p>
            <a:pPr algn="l" defTabSz="266700">
              <a:lnSpc>
                <a:spcPct val="150000"/>
              </a:lnSpc>
            </a:pPr>
            <a:endParaRPr lang="zh-CN" altLang="en-US"/>
          </a:p>
        </p:txBody>
      </p:sp>
      <p:sp>
        <p:nvSpPr>
          <p:cNvPr id="7" name="文本框 6"/>
          <p:cNvSpPr txBox="1"/>
          <p:nvPr/>
        </p:nvSpPr>
        <p:spPr>
          <a:xfrm>
            <a:off x="3649345" y="1891030"/>
            <a:ext cx="911225" cy="457200"/>
          </a:xfrm>
          <a:prstGeom prst="rect">
            <a:avLst/>
          </a:prstGeom>
          <a:noFill/>
        </p:spPr>
        <p:txBody>
          <a:bodyPr wrap="square" rtlCol="0">
            <a:noAutofit/>
          </a:bodyPr>
          <a:p>
            <a:r>
              <a:rPr lang="zh-CN" altLang="en-US">
                <a:solidFill>
                  <a:srgbClr val="FF0000"/>
                </a:solidFill>
              </a:rPr>
              <a:t>调节</a:t>
            </a:r>
            <a:endParaRPr lang="zh-CN" altLang="en-US">
              <a:solidFill>
                <a:srgbClr val="FF0000"/>
              </a:solidFill>
            </a:endParaRPr>
          </a:p>
        </p:txBody>
      </p:sp>
      <p:sp>
        <p:nvSpPr>
          <p:cNvPr id="8" name="文本框 7"/>
          <p:cNvSpPr txBox="1"/>
          <p:nvPr/>
        </p:nvSpPr>
        <p:spPr>
          <a:xfrm>
            <a:off x="7935595" y="1891030"/>
            <a:ext cx="911225" cy="457200"/>
          </a:xfrm>
          <a:prstGeom prst="rect">
            <a:avLst/>
          </a:prstGeom>
          <a:noFill/>
        </p:spPr>
        <p:txBody>
          <a:bodyPr wrap="square" rtlCol="0">
            <a:noAutofit/>
          </a:bodyPr>
          <a:p>
            <a:r>
              <a:rPr lang="zh-CN" altLang="en-US">
                <a:solidFill>
                  <a:srgbClr val="FF0000"/>
                </a:solidFill>
              </a:rPr>
              <a:t>信息</a:t>
            </a:r>
            <a:endParaRPr lang="zh-CN" altLang="en-US">
              <a:solidFill>
                <a:srgbClr val="FF0000"/>
              </a:solidFill>
            </a:endParaRPr>
          </a:p>
        </p:txBody>
      </p:sp>
      <p:sp>
        <p:nvSpPr>
          <p:cNvPr id="10" name="文本框 9"/>
          <p:cNvSpPr txBox="1"/>
          <p:nvPr/>
        </p:nvSpPr>
        <p:spPr>
          <a:xfrm>
            <a:off x="5920740" y="3528695"/>
            <a:ext cx="911225" cy="457200"/>
          </a:xfrm>
          <a:prstGeom prst="rect">
            <a:avLst/>
          </a:prstGeom>
          <a:noFill/>
        </p:spPr>
        <p:txBody>
          <a:bodyPr wrap="square" rtlCol="0">
            <a:noAutofit/>
          </a:bodyPr>
          <a:p>
            <a:r>
              <a:rPr lang="zh-CN" altLang="en-US">
                <a:solidFill>
                  <a:srgbClr val="FF0000"/>
                </a:solidFill>
              </a:rPr>
              <a:t>伸长</a:t>
            </a:r>
            <a:endParaRPr lang="zh-CN" altLang="en-US">
              <a:solidFill>
                <a:srgbClr val="FF0000"/>
              </a:solidFill>
            </a:endParaRPr>
          </a:p>
        </p:txBody>
      </p:sp>
      <p:sp>
        <p:nvSpPr>
          <p:cNvPr id="11" name="文本框 10"/>
          <p:cNvSpPr txBox="1"/>
          <p:nvPr/>
        </p:nvSpPr>
        <p:spPr>
          <a:xfrm>
            <a:off x="5779770" y="3907790"/>
            <a:ext cx="4892040" cy="457200"/>
          </a:xfrm>
          <a:prstGeom prst="rect">
            <a:avLst/>
          </a:prstGeom>
          <a:noFill/>
        </p:spPr>
        <p:txBody>
          <a:bodyPr wrap="square" rtlCol="0">
            <a:noAutofit/>
          </a:bodyPr>
          <a:p>
            <a:r>
              <a:rPr lang="zh-CN" altLang="en-US">
                <a:solidFill>
                  <a:srgbClr val="FF0000"/>
                </a:solidFill>
              </a:rPr>
              <a:t>促进作用减弱甚至起抑制作用</a:t>
            </a:r>
            <a:endParaRPr lang="zh-CN" altLang="en-US">
              <a:solidFill>
                <a:srgbClr val="FF0000"/>
              </a:solidFill>
            </a:endParaRPr>
          </a:p>
        </p:txBody>
      </p:sp>
      <p:sp>
        <p:nvSpPr>
          <p:cNvPr id="12" name="文本框 11"/>
          <p:cNvSpPr txBox="1"/>
          <p:nvPr/>
        </p:nvSpPr>
        <p:spPr>
          <a:xfrm>
            <a:off x="6936105" y="4364990"/>
            <a:ext cx="911225" cy="457200"/>
          </a:xfrm>
          <a:prstGeom prst="rect">
            <a:avLst/>
          </a:prstGeom>
          <a:noFill/>
        </p:spPr>
        <p:txBody>
          <a:bodyPr wrap="square" rtlCol="0">
            <a:noAutofit/>
          </a:bodyPr>
          <a:p>
            <a:r>
              <a:rPr lang="en-US" altLang="zh-CN">
                <a:solidFill>
                  <a:srgbClr val="FF0000"/>
                </a:solidFill>
              </a:rPr>
              <a:t>a</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10" grpId="0"/>
      <p:bldP spid="10" grpId="1"/>
      <p:bldP spid="11" grpId="0"/>
      <p:bldP spid="11" grpId="1"/>
      <p:bldP spid="12" grpId="0"/>
      <p:bldP spid="12"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603885" y="1054735"/>
            <a:ext cx="11262995" cy="922020"/>
          </a:xfrm>
          <a:prstGeom prst="rect">
            <a:avLst/>
          </a:prstGeom>
          <a:noFill/>
        </p:spPr>
        <p:txBody>
          <a:bodyPr wrap="square" rtlCol="0">
            <a:spAutoFit/>
          </a:bodyPr>
          <a:p>
            <a:pPr algn="l" defTabSz="266700">
              <a:lnSpc>
                <a:spcPct val="150000"/>
              </a:lnSpc>
            </a:pPr>
            <a:r>
              <a:rPr lang="en-US" altLang="en-US"/>
              <a:t>③</a:t>
            </a:r>
            <a:r>
              <a:rPr lang="zh-CN" altLang="en-US"/>
              <a:t>科学家用生长素诱导玉米胚芽鞘的生长</a:t>
            </a:r>
            <a:r>
              <a:rPr lang="en-US" altLang="zh-CN"/>
              <a:t>,</a:t>
            </a:r>
            <a:r>
              <a:rPr lang="zh-CN" altLang="en-US"/>
              <a:t>得到如图</a:t>
            </a:r>
            <a:r>
              <a:rPr lang="en-US" altLang="zh-CN"/>
              <a:t>1</a:t>
            </a:r>
            <a:r>
              <a:rPr lang="zh-CN" altLang="en-US"/>
              <a:t>所示的结果。该结果</a:t>
            </a:r>
            <a:r>
              <a:rPr lang="zh-CN" altLang="en-US" u="sng">
                <a:solidFill>
                  <a:schemeClr val="tx1"/>
                </a:solidFill>
                <a:uFillTx/>
              </a:rPr>
              <a:t>　　</a:t>
            </a:r>
            <a:r>
              <a:rPr lang="en-US" altLang="zh-CN"/>
              <a:t>(</a:t>
            </a:r>
            <a:r>
              <a:rPr lang="zh-CN" altLang="en-US"/>
              <a:t>填</a:t>
            </a:r>
            <a:r>
              <a:rPr lang="en-US" altLang="zh-CN"/>
              <a:t>“</a:t>
            </a:r>
            <a:r>
              <a:rPr lang="zh-CN" altLang="en-US"/>
              <a:t>能</a:t>
            </a:r>
            <a:r>
              <a:rPr lang="en-US" altLang="zh-CN"/>
              <a:t>”</a:t>
            </a:r>
            <a:r>
              <a:rPr lang="zh-CN" altLang="en-US"/>
              <a:t>或</a:t>
            </a:r>
            <a:r>
              <a:rPr lang="en-US" altLang="zh-CN"/>
              <a:t>“</a:t>
            </a:r>
            <a:r>
              <a:rPr lang="zh-CN" altLang="en-US"/>
              <a:t>不能</a:t>
            </a:r>
            <a:r>
              <a:rPr lang="en-US" altLang="zh-CN"/>
              <a:t>”)</a:t>
            </a:r>
            <a:r>
              <a:rPr lang="zh-CN" altLang="en-US"/>
              <a:t>作为支持</a:t>
            </a:r>
            <a:r>
              <a:rPr lang="en-US" altLang="zh-CN"/>
              <a:t>“</a:t>
            </a:r>
            <a:r>
              <a:rPr lang="zh-CN" altLang="en-US"/>
              <a:t>酸生长假说</a:t>
            </a:r>
            <a:r>
              <a:rPr lang="en-US" altLang="zh-CN"/>
              <a:t>”</a:t>
            </a:r>
            <a:r>
              <a:rPr lang="zh-CN" altLang="en-US"/>
              <a:t>的证据</a:t>
            </a:r>
            <a:r>
              <a:rPr lang="en-US" altLang="zh-CN"/>
              <a:t>,</a:t>
            </a:r>
            <a:r>
              <a:rPr lang="zh-CN" altLang="en-US"/>
              <a:t>原因是</a:t>
            </a:r>
            <a:r>
              <a:rPr lang="en-US" altLang="zh-CN" u="sng">
                <a:solidFill>
                  <a:schemeClr val="tx1"/>
                </a:solidFill>
                <a:uFillTx/>
              </a:rPr>
              <a:t>                                                                                                                                             </a:t>
            </a:r>
            <a:r>
              <a:rPr lang="zh-CN" altLang="en-US"/>
              <a:t>。</a:t>
            </a:r>
            <a:endParaRPr lang="zh-CN" altLang="en-US"/>
          </a:p>
        </p:txBody>
      </p:sp>
      <p:pic>
        <p:nvPicPr>
          <p:cNvPr id="617" name="image605.jpeg"/>
          <p:cNvPicPr>
            <a:picLocks noChangeAspect="1"/>
          </p:cNvPicPr>
          <p:nvPr/>
        </p:nvPicPr>
        <p:blipFill>
          <a:blip r:embed="rId2"/>
          <a:stretch>
            <a:fillRect/>
          </a:stretch>
        </p:blipFill>
        <p:spPr>
          <a:xfrm>
            <a:off x="603885" y="2210435"/>
            <a:ext cx="2087880" cy="1594485"/>
          </a:xfrm>
          <a:prstGeom prst="rect">
            <a:avLst/>
          </a:prstGeom>
        </p:spPr>
      </p:pic>
      <p:pic>
        <p:nvPicPr>
          <p:cNvPr id="618" name="image606.jpeg"/>
          <p:cNvPicPr>
            <a:picLocks noChangeAspect="1"/>
          </p:cNvPicPr>
          <p:nvPr/>
        </p:nvPicPr>
        <p:blipFill>
          <a:blip r:embed="rId3"/>
          <a:stretch>
            <a:fillRect/>
          </a:stretch>
        </p:blipFill>
        <p:spPr>
          <a:xfrm>
            <a:off x="3468370" y="2210435"/>
            <a:ext cx="2126615" cy="1556385"/>
          </a:xfrm>
          <a:prstGeom prst="rect">
            <a:avLst/>
          </a:prstGeom>
        </p:spPr>
      </p:pic>
      <p:pic>
        <p:nvPicPr>
          <p:cNvPr id="619" name="image607.jpeg"/>
          <p:cNvPicPr>
            <a:picLocks noChangeAspect="1"/>
          </p:cNvPicPr>
          <p:nvPr/>
        </p:nvPicPr>
        <p:blipFill>
          <a:blip r:embed="rId4"/>
          <a:stretch>
            <a:fillRect/>
          </a:stretch>
        </p:blipFill>
        <p:spPr>
          <a:xfrm>
            <a:off x="5595620" y="2210435"/>
            <a:ext cx="1971040" cy="1442085"/>
          </a:xfrm>
          <a:prstGeom prst="rect">
            <a:avLst/>
          </a:prstGeom>
        </p:spPr>
      </p:pic>
      <p:pic>
        <p:nvPicPr>
          <p:cNvPr id="620" name="image608.jpeg"/>
          <p:cNvPicPr>
            <a:picLocks noChangeAspect="1"/>
          </p:cNvPicPr>
          <p:nvPr/>
        </p:nvPicPr>
        <p:blipFill>
          <a:blip r:embed="rId5"/>
          <a:stretch>
            <a:fillRect/>
          </a:stretch>
        </p:blipFill>
        <p:spPr>
          <a:xfrm>
            <a:off x="8563610" y="2169160"/>
            <a:ext cx="1280795" cy="1640840"/>
          </a:xfrm>
          <a:prstGeom prst="rect">
            <a:avLst/>
          </a:prstGeom>
        </p:spPr>
      </p:pic>
      <p:sp>
        <p:nvSpPr>
          <p:cNvPr id="4" name="文本框 3"/>
          <p:cNvSpPr txBox="1"/>
          <p:nvPr/>
        </p:nvSpPr>
        <p:spPr>
          <a:xfrm>
            <a:off x="1233805" y="3764280"/>
            <a:ext cx="515620" cy="275590"/>
          </a:xfrm>
          <a:prstGeom prst="rect">
            <a:avLst/>
          </a:prstGeom>
          <a:noFill/>
        </p:spPr>
        <p:txBody>
          <a:bodyPr wrap="square" rtlCol="0">
            <a:spAutoFit/>
          </a:bodyPr>
          <a:p>
            <a:r>
              <a:rPr lang="zh-CN" altLang="en-US" sz="1200"/>
              <a:t>图</a:t>
            </a:r>
            <a:r>
              <a:rPr lang="en-US" altLang="zh-CN" sz="1200"/>
              <a:t>1</a:t>
            </a:r>
            <a:endParaRPr lang="en-US" altLang="zh-CN" sz="1200"/>
          </a:p>
        </p:txBody>
      </p:sp>
      <p:sp>
        <p:nvSpPr>
          <p:cNvPr id="6" name="文本框 5"/>
          <p:cNvSpPr txBox="1"/>
          <p:nvPr/>
        </p:nvSpPr>
        <p:spPr>
          <a:xfrm>
            <a:off x="5595620" y="3722370"/>
            <a:ext cx="515620" cy="275590"/>
          </a:xfrm>
          <a:prstGeom prst="rect">
            <a:avLst/>
          </a:prstGeom>
          <a:noFill/>
        </p:spPr>
        <p:txBody>
          <a:bodyPr wrap="square" rtlCol="0">
            <a:spAutoFit/>
          </a:bodyPr>
          <a:p>
            <a:pPr algn="l">
              <a:buClrTx/>
              <a:buSzTx/>
              <a:buFontTx/>
            </a:pPr>
            <a:r>
              <a:rPr lang="zh-CN" altLang="en-US" sz="1200"/>
              <a:t>图2</a:t>
            </a:r>
            <a:endParaRPr lang="zh-CN" altLang="en-US" sz="1200"/>
          </a:p>
        </p:txBody>
      </p:sp>
      <p:sp>
        <p:nvSpPr>
          <p:cNvPr id="7" name="文本框 6"/>
          <p:cNvSpPr txBox="1"/>
          <p:nvPr/>
        </p:nvSpPr>
        <p:spPr>
          <a:xfrm>
            <a:off x="9015730" y="3764280"/>
            <a:ext cx="515620" cy="275590"/>
          </a:xfrm>
          <a:prstGeom prst="rect">
            <a:avLst/>
          </a:prstGeom>
          <a:noFill/>
        </p:spPr>
        <p:txBody>
          <a:bodyPr wrap="square" rtlCol="0">
            <a:spAutoFit/>
          </a:bodyPr>
          <a:p>
            <a:pPr algn="l">
              <a:buClrTx/>
              <a:buSzTx/>
              <a:buFontTx/>
            </a:pPr>
            <a:r>
              <a:rPr lang="zh-CN" altLang="en-US" sz="1200"/>
              <a:t>图3</a:t>
            </a:r>
            <a:endParaRPr lang="zh-CN" altLang="en-US" sz="1200"/>
          </a:p>
        </p:txBody>
      </p:sp>
      <p:sp>
        <p:nvSpPr>
          <p:cNvPr id="8" name="文本框 7"/>
          <p:cNvSpPr txBox="1"/>
          <p:nvPr/>
        </p:nvSpPr>
        <p:spPr>
          <a:xfrm>
            <a:off x="550545" y="3956685"/>
            <a:ext cx="11262995" cy="1980565"/>
          </a:xfrm>
          <a:prstGeom prst="rect">
            <a:avLst/>
          </a:prstGeom>
          <a:noFill/>
        </p:spPr>
        <p:txBody>
          <a:bodyPr wrap="square" rtlCol="0">
            <a:noAutofit/>
          </a:bodyPr>
          <a:p>
            <a:pPr indent="0" fontAlgn="auto">
              <a:lnSpc>
                <a:spcPct val="150000"/>
              </a:lnSpc>
            </a:pPr>
            <a:r>
              <a:rPr lang="en-US" altLang="zh-CN"/>
              <a:t>(3)</a:t>
            </a:r>
            <a:r>
              <a:rPr lang="zh-CN" altLang="en-US"/>
              <a:t>为探究生长素激活细胞膜上</a:t>
            </a:r>
            <a:r>
              <a:rPr lang="en-US" altLang="zh-CN"/>
              <a:t>H+-ATP</a:t>
            </a:r>
            <a:r>
              <a:rPr lang="zh-CN" altLang="en-US"/>
              <a:t>酶的机制</a:t>
            </a:r>
            <a:r>
              <a:rPr lang="en-US" altLang="zh-CN"/>
              <a:t>,</a:t>
            </a:r>
            <a:r>
              <a:rPr lang="zh-CN" altLang="en-US"/>
              <a:t>研究者分别测定野生型、</a:t>
            </a:r>
            <a:r>
              <a:rPr lang="en-US" altLang="zh-CN"/>
              <a:t>K</a:t>
            </a:r>
            <a:r>
              <a:rPr lang="zh-CN" altLang="en-US"/>
              <a:t>蛋白基因敲除型</a:t>
            </a:r>
            <a:r>
              <a:rPr lang="en-US" altLang="zh-CN"/>
              <a:t>(K-)</a:t>
            </a:r>
            <a:r>
              <a:rPr lang="zh-CN" altLang="en-US"/>
              <a:t>和</a:t>
            </a:r>
            <a:r>
              <a:rPr lang="en-US" altLang="zh-CN"/>
              <a:t>F</a:t>
            </a:r>
            <a:r>
              <a:rPr lang="zh-CN" altLang="en-US"/>
              <a:t>蛋白基因敲除型</a:t>
            </a:r>
            <a:r>
              <a:rPr lang="en-US" altLang="zh-CN"/>
              <a:t>(F-)</a:t>
            </a:r>
            <a:r>
              <a:rPr lang="zh-CN" altLang="en-US"/>
              <a:t>拟南芥植株下胚轴细胞壁的</a:t>
            </a:r>
            <a:r>
              <a:rPr lang="en-US" altLang="zh-CN"/>
              <a:t>pH</a:t>
            </a:r>
            <a:r>
              <a:rPr lang="zh-CN" altLang="en-US"/>
              <a:t>和生长速率</a:t>
            </a:r>
            <a:r>
              <a:rPr lang="en-US" altLang="zh-CN"/>
              <a:t>,</a:t>
            </a:r>
            <a:r>
              <a:rPr lang="zh-CN" altLang="en-US"/>
              <a:t>结果如图</a:t>
            </a:r>
            <a:r>
              <a:rPr lang="en-US" altLang="zh-CN"/>
              <a:t>2</a:t>
            </a:r>
            <a:r>
              <a:rPr lang="zh-CN" altLang="en-US"/>
              <a:t>。</a:t>
            </a:r>
            <a:endParaRPr lang="zh-CN" altLang="en-US"/>
          </a:p>
          <a:p>
            <a:pPr indent="0" fontAlgn="auto">
              <a:lnSpc>
                <a:spcPct val="150000"/>
              </a:lnSpc>
            </a:pPr>
            <a:r>
              <a:rPr lang="en-US" altLang="en-US"/>
              <a:t>①</a:t>
            </a:r>
            <a:r>
              <a:rPr lang="zh-CN" altLang="en-US"/>
              <a:t>据图</a:t>
            </a:r>
            <a:r>
              <a:rPr lang="en-US" altLang="zh-CN"/>
              <a:t>2</a:t>
            </a:r>
            <a:r>
              <a:rPr lang="zh-CN" altLang="en-US"/>
              <a:t>分析</a:t>
            </a:r>
            <a:r>
              <a:rPr lang="en-US" altLang="zh-CN"/>
              <a:t>,</a:t>
            </a:r>
            <a:r>
              <a:rPr lang="en-US" altLang="zh-CN" u="sng">
                <a:uFillTx/>
              </a:rPr>
              <a:t>　　　　</a:t>
            </a:r>
            <a:r>
              <a:rPr lang="en-US" altLang="zh-CN"/>
              <a:t>(</a:t>
            </a:r>
            <a:r>
              <a:rPr lang="zh-CN" altLang="en-US"/>
              <a:t>填</a:t>
            </a:r>
            <a:r>
              <a:rPr lang="en-US" altLang="zh-CN"/>
              <a:t>“K”</a:t>
            </a:r>
            <a:r>
              <a:rPr lang="zh-CN" altLang="en-US"/>
              <a:t>或</a:t>
            </a:r>
            <a:r>
              <a:rPr lang="en-US" altLang="zh-CN"/>
              <a:t>“F”)</a:t>
            </a:r>
            <a:r>
              <a:rPr lang="zh-CN" altLang="en-US"/>
              <a:t>蛋白参与生长素激活</a:t>
            </a:r>
            <a:r>
              <a:rPr lang="en-US" altLang="zh-CN"/>
              <a:t>H+-ATP</a:t>
            </a:r>
            <a:r>
              <a:rPr lang="zh-CN" altLang="en-US"/>
              <a:t>酶的过程</a:t>
            </a:r>
            <a:r>
              <a:rPr lang="en-US" altLang="zh-CN"/>
              <a:t>,</a:t>
            </a:r>
            <a:r>
              <a:rPr lang="zh-CN" altLang="en-US"/>
              <a:t>且</a:t>
            </a:r>
            <a:r>
              <a:rPr lang="en-US" altLang="zh-CN"/>
              <a:t>F</a:t>
            </a:r>
            <a:r>
              <a:rPr lang="zh-CN" altLang="en-US"/>
              <a:t>蛋白与</a:t>
            </a:r>
            <a:r>
              <a:rPr lang="en-US" altLang="zh-CN"/>
              <a:t>K</a:t>
            </a:r>
            <a:r>
              <a:rPr lang="zh-CN" altLang="en-US"/>
              <a:t>蛋白在调控</a:t>
            </a:r>
            <a:r>
              <a:rPr lang="en-US" altLang="zh-CN"/>
              <a:t>H+-ATP</a:t>
            </a:r>
            <a:r>
              <a:rPr lang="zh-CN" altLang="en-US"/>
              <a:t>酶激活方面的作用关系是</a:t>
            </a:r>
            <a:r>
              <a:rPr lang="en-US" altLang="zh-CN" u="sng">
                <a:uFillTx/>
              </a:rPr>
              <a:t>　　　　</a:t>
            </a:r>
            <a:r>
              <a:rPr lang="en-US" altLang="zh-CN"/>
              <a:t>(</a:t>
            </a:r>
            <a:r>
              <a:rPr lang="zh-CN" altLang="en-US"/>
              <a:t>填</a:t>
            </a:r>
            <a:r>
              <a:rPr lang="en-US" altLang="zh-CN"/>
              <a:t>“</a:t>
            </a:r>
            <a:r>
              <a:rPr lang="zh-CN" altLang="en-US"/>
              <a:t>协同</a:t>
            </a:r>
            <a:r>
              <a:rPr lang="en-US" altLang="zh-CN"/>
              <a:t>”</a:t>
            </a:r>
            <a:r>
              <a:rPr lang="zh-CN" altLang="en-US"/>
              <a:t>或</a:t>
            </a:r>
            <a:r>
              <a:rPr lang="en-US" altLang="zh-CN"/>
              <a:t>“</a:t>
            </a:r>
            <a:r>
              <a:rPr lang="zh-CN" altLang="en-US"/>
              <a:t>相抗衡</a:t>
            </a:r>
            <a:r>
              <a:rPr lang="en-US" altLang="zh-CN"/>
              <a:t>”)</a:t>
            </a:r>
            <a:r>
              <a:rPr lang="zh-CN" altLang="en-US"/>
              <a:t>。</a:t>
            </a:r>
            <a:r>
              <a:rPr lang="en-US" altLang="en-US"/>
              <a:t> </a:t>
            </a:r>
            <a:endParaRPr lang="en-US" altLang="en-US"/>
          </a:p>
          <a:p>
            <a:pPr indent="0" fontAlgn="auto">
              <a:lnSpc>
                <a:spcPct val="150000"/>
              </a:lnSpc>
            </a:pPr>
            <a:r>
              <a:rPr lang="en-US" altLang="en-US"/>
              <a:t>②</a:t>
            </a:r>
            <a:r>
              <a:rPr lang="zh-CN" altLang="en-US"/>
              <a:t>依据研究结果</a:t>
            </a:r>
            <a:r>
              <a:rPr lang="en-US" altLang="zh-CN"/>
              <a:t>,</a:t>
            </a:r>
            <a:r>
              <a:rPr lang="zh-CN" altLang="en-US"/>
              <a:t>在图</a:t>
            </a:r>
            <a:r>
              <a:rPr lang="en-US" altLang="zh-CN"/>
              <a:t>3</a:t>
            </a:r>
            <a:r>
              <a:rPr lang="zh-CN" altLang="en-US"/>
              <a:t>的空白处填写恰当内容</a:t>
            </a:r>
            <a:r>
              <a:rPr lang="en-US" altLang="zh-CN"/>
              <a:t>,</a:t>
            </a:r>
            <a:r>
              <a:rPr lang="zh-CN" altLang="en-US"/>
              <a:t>完善生长素作用机制模型。</a:t>
            </a:r>
            <a:endParaRPr lang="zh-CN" altLang="en-US"/>
          </a:p>
        </p:txBody>
      </p:sp>
      <p:sp>
        <p:nvSpPr>
          <p:cNvPr id="10" name="文本框 9"/>
          <p:cNvSpPr txBox="1"/>
          <p:nvPr/>
        </p:nvSpPr>
        <p:spPr>
          <a:xfrm>
            <a:off x="7960995" y="1191895"/>
            <a:ext cx="602615" cy="457200"/>
          </a:xfrm>
          <a:prstGeom prst="rect">
            <a:avLst/>
          </a:prstGeom>
          <a:noFill/>
        </p:spPr>
        <p:txBody>
          <a:bodyPr wrap="square" rtlCol="0">
            <a:noAutofit/>
          </a:bodyPr>
          <a:p>
            <a:r>
              <a:rPr lang="zh-CN" altLang="en-US">
                <a:solidFill>
                  <a:srgbClr val="FF0000"/>
                </a:solidFill>
              </a:rPr>
              <a:t>能</a:t>
            </a:r>
            <a:endParaRPr lang="zh-CN" altLang="en-US">
              <a:solidFill>
                <a:srgbClr val="FF0000"/>
              </a:solidFill>
            </a:endParaRPr>
          </a:p>
        </p:txBody>
      </p:sp>
      <p:sp>
        <p:nvSpPr>
          <p:cNvPr id="11" name="文本框 10"/>
          <p:cNvSpPr txBox="1"/>
          <p:nvPr/>
        </p:nvSpPr>
        <p:spPr>
          <a:xfrm>
            <a:off x="2667635" y="1519555"/>
            <a:ext cx="9074785" cy="457200"/>
          </a:xfrm>
          <a:prstGeom prst="rect">
            <a:avLst/>
          </a:prstGeom>
          <a:noFill/>
        </p:spPr>
        <p:txBody>
          <a:bodyPr wrap="square" rtlCol="0">
            <a:noAutofit/>
          </a:bodyPr>
          <a:p>
            <a:r>
              <a:rPr lang="zh-CN" altLang="en-US">
                <a:solidFill>
                  <a:srgbClr val="FF0000"/>
                </a:solidFill>
              </a:rPr>
              <a:t>加入生长素后激活了细胞膜上</a:t>
            </a:r>
            <a:r>
              <a:rPr lang="en-US" altLang="zh-CN">
                <a:solidFill>
                  <a:srgbClr val="FF0000"/>
                </a:solidFill>
              </a:rPr>
              <a:t>H+-ATP</a:t>
            </a:r>
            <a:r>
              <a:rPr lang="zh-CN" altLang="en-US">
                <a:solidFill>
                  <a:srgbClr val="FF0000"/>
                </a:solidFill>
              </a:rPr>
              <a:t>酶</a:t>
            </a:r>
            <a:r>
              <a:rPr lang="en-US" altLang="zh-CN">
                <a:solidFill>
                  <a:srgbClr val="FF0000"/>
                </a:solidFill>
              </a:rPr>
              <a:t>(</a:t>
            </a:r>
            <a:r>
              <a:rPr lang="zh-CN" altLang="en-US">
                <a:solidFill>
                  <a:srgbClr val="FF0000"/>
                </a:solidFill>
              </a:rPr>
              <a:t>质子泵</a:t>
            </a:r>
            <a:r>
              <a:rPr lang="en-US" altLang="zh-CN">
                <a:solidFill>
                  <a:srgbClr val="FF0000"/>
                </a:solidFill>
              </a:rPr>
              <a:t>),</a:t>
            </a:r>
            <a:r>
              <a:rPr lang="zh-CN" altLang="en-US">
                <a:solidFill>
                  <a:srgbClr val="FF0000"/>
                </a:solidFill>
              </a:rPr>
              <a:t>促进了</a:t>
            </a:r>
            <a:r>
              <a:rPr lang="en-US" altLang="zh-CN">
                <a:solidFill>
                  <a:srgbClr val="FF0000"/>
                </a:solidFill>
              </a:rPr>
              <a:t>H+</a:t>
            </a:r>
            <a:r>
              <a:rPr lang="zh-CN" altLang="en-US">
                <a:solidFill>
                  <a:srgbClr val="FF0000"/>
                </a:solidFill>
              </a:rPr>
              <a:t>外排</a:t>
            </a:r>
            <a:r>
              <a:rPr lang="en-US" altLang="zh-CN">
                <a:solidFill>
                  <a:srgbClr val="FF0000"/>
                </a:solidFill>
              </a:rPr>
              <a:t>,</a:t>
            </a:r>
            <a:r>
              <a:rPr lang="zh-CN" altLang="en-US">
                <a:solidFill>
                  <a:srgbClr val="FF0000"/>
                </a:solidFill>
              </a:rPr>
              <a:t>使胞外</a:t>
            </a:r>
            <a:r>
              <a:rPr lang="en-US" altLang="zh-CN">
                <a:solidFill>
                  <a:srgbClr val="FF0000"/>
                </a:solidFill>
              </a:rPr>
              <a:t>pH</a:t>
            </a:r>
            <a:r>
              <a:rPr lang="zh-CN" altLang="en-US">
                <a:solidFill>
                  <a:srgbClr val="FF0000"/>
                </a:solidFill>
              </a:rPr>
              <a:t>下降</a:t>
            </a:r>
            <a:r>
              <a:rPr lang="en-US" altLang="zh-CN">
                <a:solidFill>
                  <a:srgbClr val="FF0000"/>
                </a:solidFill>
              </a:rPr>
              <a:t>,</a:t>
            </a:r>
            <a:r>
              <a:rPr lang="zh-CN" altLang="en-US">
                <a:solidFill>
                  <a:srgbClr val="FF0000"/>
                </a:solidFill>
              </a:rPr>
              <a:t>同时胚芽鞘切段生长速度加快</a:t>
            </a:r>
            <a:r>
              <a:rPr lang="en-US" altLang="zh-CN">
                <a:solidFill>
                  <a:srgbClr val="FF0000"/>
                </a:solidFill>
              </a:rPr>
              <a:t>,</a:t>
            </a:r>
            <a:r>
              <a:rPr lang="zh-CN" altLang="en-US">
                <a:solidFill>
                  <a:srgbClr val="FF0000"/>
                </a:solidFill>
              </a:rPr>
              <a:t>说明生长素通过诱导</a:t>
            </a:r>
            <a:r>
              <a:rPr lang="en-US" altLang="zh-CN">
                <a:solidFill>
                  <a:srgbClr val="FF0000"/>
                </a:solidFill>
              </a:rPr>
              <a:t>H+</a:t>
            </a:r>
            <a:r>
              <a:rPr lang="zh-CN" altLang="en-US">
                <a:solidFill>
                  <a:srgbClr val="FF0000"/>
                </a:solidFill>
              </a:rPr>
              <a:t>外排进而促进细胞的生长</a:t>
            </a:r>
            <a:endParaRPr lang="zh-CN" altLang="en-US">
              <a:solidFill>
                <a:srgbClr val="FF0000"/>
              </a:solidFill>
            </a:endParaRPr>
          </a:p>
        </p:txBody>
      </p:sp>
      <p:sp>
        <p:nvSpPr>
          <p:cNvPr id="12" name="文本框 11"/>
          <p:cNvSpPr txBox="1"/>
          <p:nvPr/>
        </p:nvSpPr>
        <p:spPr>
          <a:xfrm>
            <a:off x="2065020" y="4864100"/>
            <a:ext cx="602615" cy="457200"/>
          </a:xfrm>
          <a:prstGeom prst="rect">
            <a:avLst/>
          </a:prstGeom>
          <a:noFill/>
        </p:spPr>
        <p:txBody>
          <a:bodyPr wrap="square" rtlCol="0">
            <a:noAutofit/>
          </a:bodyPr>
          <a:p>
            <a:r>
              <a:rPr lang="en-US" altLang="zh-CN">
                <a:solidFill>
                  <a:srgbClr val="FF0000"/>
                </a:solidFill>
              </a:rPr>
              <a:t>K</a:t>
            </a:r>
            <a:endParaRPr lang="en-US" altLang="zh-CN">
              <a:solidFill>
                <a:srgbClr val="FF0000"/>
              </a:solidFill>
            </a:endParaRPr>
          </a:p>
        </p:txBody>
      </p:sp>
      <p:sp>
        <p:nvSpPr>
          <p:cNvPr id="13" name="文本框 12"/>
          <p:cNvSpPr txBox="1"/>
          <p:nvPr/>
        </p:nvSpPr>
        <p:spPr>
          <a:xfrm>
            <a:off x="2767965" y="5321300"/>
            <a:ext cx="894080" cy="457200"/>
          </a:xfrm>
          <a:prstGeom prst="rect">
            <a:avLst/>
          </a:prstGeom>
          <a:noFill/>
        </p:spPr>
        <p:txBody>
          <a:bodyPr wrap="square" rtlCol="0">
            <a:noAutofit/>
          </a:bodyPr>
          <a:p>
            <a:r>
              <a:rPr lang="zh-CN" altLang="en-US">
                <a:solidFill>
                  <a:srgbClr val="FF0000"/>
                </a:solidFill>
              </a:rPr>
              <a:t>相抗衡</a:t>
            </a:r>
            <a:endParaRPr lang="zh-CN" altLang="en-US">
              <a:solidFill>
                <a:srgbClr val="FF0000"/>
              </a:solidFill>
            </a:endParaRPr>
          </a:p>
        </p:txBody>
      </p:sp>
      <p:sp>
        <p:nvSpPr>
          <p:cNvPr id="15" name="文本框 14"/>
          <p:cNvSpPr txBox="1"/>
          <p:nvPr/>
        </p:nvSpPr>
        <p:spPr>
          <a:xfrm>
            <a:off x="8475345" y="2405380"/>
            <a:ext cx="788035" cy="307975"/>
          </a:xfrm>
          <a:prstGeom prst="rect">
            <a:avLst/>
          </a:prstGeom>
          <a:noFill/>
        </p:spPr>
        <p:txBody>
          <a:bodyPr wrap="square" rtlCol="0">
            <a:noAutofit/>
          </a:bodyPr>
          <a:p>
            <a:r>
              <a:rPr lang="en-US" altLang="zh-CN" sz="800">
                <a:solidFill>
                  <a:srgbClr val="FF0000"/>
                </a:solidFill>
              </a:rPr>
              <a:t>F</a:t>
            </a:r>
            <a:r>
              <a:rPr lang="zh-CN" altLang="en-US" sz="800">
                <a:solidFill>
                  <a:srgbClr val="FF0000"/>
                </a:solidFill>
              </a:rPr>
              <a:t>蛋白基因表达</a:t>
            </a:r>
            <a:endParaRPr lang="zh-CN" altLang="en-US" sz="800">
              <a:solidFill>
                <a:srgbClr val="FF0000"/>
              </a:solidFill>
            </a:endParaRPr>
          </a:p>
        </p:txBody>
      </p:sp>
      <p:sp>
        <p:nvSpPr>
          <p:cNvPr id="16" name="文本框 15"/>
          <p:cNvSpPr txBox="1"/>
          <p:nvPr/>
        </p:nvSpPr>
        <p:spPr>
          <a:xfrm>
            <a:off x="9184640" y="2405380"/>
            <a:ext cx="788035" cy="307975"/>
          </a:xfrm>
          <a:prstGeom prst="rect">
            <a:avLst/>
          </a:prstGeom>
          <a:noFill/>
        </p:spPr>
        <p:txBody>
          <a:bodyPr wrap="square" rtlCol="0">
            <a:noAutofit/>
          </a:bodyPr>
          <a:p>
            <a:r>
              <a:rPr lang="en-US" altLang="zh-CN" sz="800">
                <a:solidFill>
                  <a:srgbClr val="FF0000"/>
                </a:solidFill>
              </a:rPr>
              <a:t>K</a:t>
            </a:r>
            <a:r>
              <a:rPr lang="zh-CN" altLang="en-US" sz="800">
                <a:solidFill>
                  <a:srgbClr val="FF0000"/>
                </a:solidFill>
              </a:rPr>
              <a:t>蛋白基因表达</a:t>
            </a:r>
            <a:endParaRPr lang="zh-CN" altLang="en-US" sz="800">
              <a:solidFill>
                <a:srgbClr val="FF0000"/>
              </a:solidFill>
            </a:endParaRPr>
          </a:p>
        </p:txBody>
      </p:sp>
      <p:sp>
        <p:nvSpPr>
          <p:cNvPr id="17" name="文本框 16"/>
          <p:cNvSpPr txBox="1"/>
          <p:nvPr/>
        </p:nvSpPr>
        <p:spPr>
          <a:xfrm>
            <a:off x="9184640" y="3049270"/>
            <a:ext cx="788035" cy="307975"/>
          </a:xfrm>
          <a:prstGeom prst="rect">
            <a:avLst/>
          </a:prstGeom>
          <a:noFill/>
        </p:spPr>
        <p:txBody>
          <a:bodyPr wrap="square" rtlCol="0">
            <a:noAutofit/>
          </a:bodyPr>
          <a:p>
            <a:r>
              <a:rPr lang="zh-CN" altLang="en-US" sz="800">
                <a:solidFill>
                  <a:srgbClr val="FF0000"/>
                </a:solidFill>
              </a:rPr>
              <a:t>促进</a:t>
            </a:r>
            <a:r>
              <a:rPr lang="en-US" altLang="zh-CN" sz="800">
                <a:solidFill>
                  <a:srgbClr val="FF0000"/>
                </a:solidFill>
              </a:rPr>
              <a:t>H</a:t>
            </a:r>
            <a:r>
              <a:rPr lang="zh-CN" altLang="en-US" sz="800">
                <a:solidFill>
                  <a:srgbClr val="FF0000"/>
                </a:solidFill>
              </a:rPr>
              <a:t>＋外流</a:t>
            </a:r>
            <a:endParaRPr lang="en-US" altLang="zh-CN" sz="800">
              <a:solidFill>
                <a:srgbClr val="FF0000"/>
              </a:solidFill>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2" grpId="0"/>
      <p:bldP spid="12" grpId="1"/>
      <p:bldP spid="13" grpId="0"/>
      <p:bldP spid="13" grpId="1"/>
      <p:bldP spid="15" grpId="0"/>
      <p:bldP spid="15" grpId="1"/>
      <p:bldP spid="16" grpId="0"/>
      <p:bldP spid="16" grpId="1"/>
      <p:bldP spid="17" grpId="0"/>
      <p:bldP spid="17"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248410" y="1118870"/>
            <a:ext cx="9681845"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为研究植物的向光性</a:t>
            </a:r>
            <a:r>
              <a:rPr lang="en-US" altLang="zh-CN">
                <a:latin typeface="+mn-ea"/>
                <a:cs typeface="+mn-ea"/>
              </a:rPr>
              <a:t>,</a:t>
            </a:r>
            <a:r>
              <a:rPr lang="zh-CN" altLang="en-US">
                <a:latin typeface="+mn-ea"/>
                <a:cs typeface="+mn-ea"/>
              </a:rPr>
              <a:t>某科学家进行了如图所示的实验。下列叙述错误的是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8878570" y="1194435"/>
            <a:ext cx="602615" cy="457200"/>
          </a:xfrm>
          <a:prstGeom prst="rect">
            <a:avLst/>
          </a:prstGeom>
          <a:noFill/>
        </p:spPr>
        <p:txBody>
          <a:bodyPr wrap="square" rtlCol="0">
            <a:noAutofit/>
          </a:bodyPr>
          <a:p>
            <a:r>
              <a:rPr lang="en-US" altLang="zh-CN">
                <a:solidFill>
                  <a:srgbClr val="FF0000"/>
                </a:solidFill>
              </a:rPr>
              <a:t>D</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1318895" y="4170680"/>
            <a:ext cx="6559550" cy="1753235"/>
          </a:xfrm>
          <a:prstGeom prst="rect">
            <a:avLst/>
          </a:prstGeom>
          <a:noFill/>
        </p:spPr>
        <p:txBody>
          <a:bodyPr wrap="square" rtlCol="0">
            <a:spAutoFit/>
          </a:bodyPr>
          <a:p>
            <a:pPr algn="l" defTabSz="266700">
              <a:lnSpc>
                <a:spcPct val="150000"/>
              </a:lnSpc>
            </a:pPr>
            <a:r>
              <a:rPr lang="en-US" altLang="zh-CN"/>
              <a:t>A.</a:t>
            </a:r>
            <a:r>
              <a:rPr lang="en-US" altLang="en-US"/>
              <a:t>①</a:t>
            </a:r>
            <a:r>
              <a:rPr lang="zh-CN" altLang="en-US"/>
              <a:t>与</a:t>
            </a:r>
            <a:r>
              <a:rPr lang="en-US" altLang="en-US"/>
              <a:t>②</a:t>
            </a:r>
            <a:r>
              <a:rPr lang="zh-CN" altLang="en-US"/>
              <a:t>对照说明幼苗向光弯曲生长与幼苗尖端有关</a:t>
            </a:r>
            <a:endParaRPr lang="zh-CN" altLang="en-US"/>
          </a:p>
          <a:p>
            <a:pPr algn="l" defTabSz="266700">
              <a:lnSpc>
                <a:spcPct val="150000"/>
              </a:lnSpc>
            </a:pPr>
            <a:r>
              <a:rPr lang="en-US" altLang="zh-CN"/>
              <a:t>B.</a:t>
            </a:r>
            <a:r>
              <a:rPr lang="en-US" altLang="en-US"/>
              <a:t>①</a:t>
            </a:r>
            <a:r>
              <a:rPr lang="zh-CN" altLang="en-US"/>
              <a:t>与</a:t>
            </a:r>
            <a:r>
              <a:rPr lang="en-US" altLang="en-US"/>
              <a:t>③④⑤</a:t>
            </a:r>
            <a:r>
              <a:rPr lang="zh-CN" altLang="en-US"/>
              <a:t>的对照说明感光部位是幼苗尖端</a:t>
            </a:r>
            <a:endParaRPr lang="zh-CN" altLang="en-US"/>
          </a:p>
          <a:p>
            <a:pPr algn="l" defTabSz="266700">
              <a:lnSpc>
                <a:spcPct val="150000"/>
              </a:lnSpc>
            </a:pPr>
            <a:r>
              <a:rPr lang="en-US" altLang="zh-CN"/>
              <a:t>C.</a:t>
            </a:r>
            <a:r>
              <a:rPr lang="zh-CN" altLang="en-US"/>
              <a:t>据实验结果可以推测幼苗尖端能产生某种</a:t>
            </a:r>
            <a:r>
              <a:rPr lang="en-US" altLang="zh-CN"/>
              <a:t>“</a:t>
            </a:r>
            <a:r>
              <a:rPr lang="zh-CN" altLang="en-US"/>
              <a:t>影响</a:t>
            </a:r>
            <a:r>
              <a:rPr lang="en-US" altLang="zh-CN"/>
              <a:t>”</a:t>
            </a:r>
            <a:r>
              <a:rPr lang="zh-CN" altLang="en-US"/>
              <a:t>并向下传递</a:t>
            </a:r>
            <a:endParaRPr lang="zh-CN" altLang="en-US"/>
          </a:p>
          <a:p>
            <a:pPr algn="l" defTabSz="266700">
              <a:lnSpc>
                <a:spcPct val="150000"/>
              </a:lnSpc>
            </a:pPr>
            <a:r>
              <a:rPr lang="en-US" altLang="zh-CN"/>
              <a:t>D.</a:t>
            </a:r>
            <a:r>
              <a:rPr lang="zh-CN" altLang="en-US"/>
              <a:t>若在黑暗条件下重复如图所示实验</a:t>
            </a:r>
            <a:r>
              <a:rPr lang="en-US" altLang="zh-CN"/>
              <a:t>,</a:t>
            </a:r>
            <a:r>
              <a:rPr lang="zh-CN" altLang="en-US"/>
              <a:t>则所有幼苗均不能生长</a:t>
            </a:r>
            <a:endParaRPr lang="zh-CN" altLang="en-US"/>
          </a:p>
        </p:txBody>
      </p:sp>
      <p:pic>
        <p:nvPicPr>
          <p:cNvPr id="632" name="image620.jpeg"/>
          <p:cNvPicPr>
            <a:picLocks noChangeAspect="1"/>
          </p:cNvPicPr>
          <p:nvPr/>
        </p:nvPicPr>
        <p:blipFill>
          <a:blip r:embed="rId2"/>
          <a:stretch>
            <a:fillRect/>
          </a:stretch>
        </p:blipFill>
        <p:spPr>
          <a:xfrm>
            <a:off x="1442085" y="1802765"/>
            <a:ext cx="3529965" cy="2000250"/>
          </a:xfrm>
          <a:prstGeom prst="rect">
            <a:avLst/>
          </a:prstGeom>
        </p:spPr>
      </p:pic>
      <p:pic>
        <p:nvPicPr>
          <p:cNvPr id="633" name="image621.jpeg"/>
          <p:cNvPicPr>
            <a:picLocks noChangeAspect="1"/>
          </p:cNvPicPr>
          <p:nvPr/>
        </p:nvPicPr>
        <p:blipFill>
          <a:blip r:embed="rId3"/>
          <a:stretch>
            <a:fillRect/>
          </a:stretch>
        </p:blipFill>
        <p:spPr>
          <a:xfrm>
            <a:off x="6330950" y="1722120"/>
            <a:ext cx="3150235" cy="216217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7550</Words>
  <Application>WPS 演示</Application>
  <PresentationFormat>宽屏</PresentationFormat>
  <Paragraphs>463</Paragraphs>
  <Slides>26</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vt:lpstr>
      <vt:lpstr>宋体</vt:lpstr>
      <vt:lpstr>Wingdings</vt:lpstr>
      <vt:lpstr>Wingdings</vt:lpstr>
      <vt:lpstr>黑体</vt:lpstr>
      <vt:lpstr>等线</vt:lpstr>
      <vt:lpstr>微软雅黑</vt:lpstr>
      <vt:lpstr>Arial Unicode MS</vt:lpstr>
      <vt:lpstr>Calibri</vt:lpstr>
      <vt:lpstr>+中文正文</vt:lpstr>
      <vt:lpstr>Segoe Print</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cp:lastModifiedBy>
  <cp:revision>158</cp:revision>
  <dcterms:created xsi:type="dcterms:W3CDTF">2019-06-19T02:08:00Z</dcterms:created>
  <dcterms:modified xsi:type="dcterms:W3CDTF">2025-04-29T11:36:02Z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F8FA5C37C571409EB727933F8522322B_13</vt:lpwstr>
  </property>
</Properties>
</file>