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2" r:id="rId6"/>
    <p:sldId id="263" r:id="rId7"/>
    <p:sldId id="264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3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6.xml"/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8.xml"/><Relationship Id="rId3" Type="http://schemas.openxmlformats.org/officeDocument/2006/relationships/image" Target="../media/image6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8640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大招攻略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3070" y="3044825"/>
            <a:ext cx="92049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bg1"/>
                </a:solidFill>
                <a:effectLst/>
              </a:rPr>
              <a:t>从模型图找出下丘脑、垂体和靶腺体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344420" y="2423795"/>
            <a:ext cx="9622155" cy="506730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本攻略介绍如何判断出体液调节过程示意图中的下丘脑、垂体和靶腺体。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攻略识别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900" y="991870"/>
            <a:ext cx="111042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我们在题目中会遇到如图所示的模型图</a:t>
            </a:r>
            <a:r>
              <a:rPr lang="en-US" altLang="zh-CN"/>
              <a:t>,</a:t>
            </a:r>
            <a:r>
              <a:rPr lang="zh-CN" altLang="en-US"/>
              <a:t>可通过</a:t>
            </a:r>
            <a:r>
              <a:rPr lang="en-US" altLang="zh-CN"/>
              <a:t>3</a:t>
            </a:r>
            <a:r>
              <a:rPr lang="zh-CN" altLang="en-US"/>
              <a:t>个方法判断出图里哪个是下丘脑、哪个是垂体以及哪个是靶腺体。</a:t>
            </a:r>
            <a:endParaRPr lang="zh-CN" altLang="en-US"/>
          </a:p>
        </p:txBody>
      </p:sp>
      <p:pic>
        <p:nvPicPr>
          <p:cNvPr id="591" name="image57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0075" y="1553845"/>
            <a:ext cx="3236595" cy="11042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9590" y="2272665"/>
            <a:ext cx="11232515" cy="27787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000" b="1"/>
              <a:t>方法</a:t>
            </a:r>
            <a:r>
              <a:rPr lang="en-US" altLang="zh-CN" sz="2000" b="1"/>
              <a:t>1:</a:t>
            </a:r>
            <a:r>
              <a:rPr lang="zh-CN" altLang="en-US" sz="2000" b="1"/>
              <a:t>看</a:t>
            </a:r>
            <a:r>
              <a:rPr lang="en-US" altLang="zh-CN" sz="2000" b="1"/>
              <a:t>“</a:t>
            </a:r>
            <a:r>
              <a:rPr lang="zh-CN" altLang="en-US" sz="2000" b="1"/>
              <a:t>两进一出</a:t>
            </a:r>
            <a:r>
              <a:rPr lang="en-US" altLang="zh-CN" sz="2000" b="1"/>
              <a:t>”</a:t>
            </a:r>
            <a:r>
              <a:rPr lang="zh-CN" altLang="en-US" sz="2000" b="1"/>
              <a:t>找垂体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“</a:t>
            </a:r>
            <a:r>
              <a:rPr lang="zh-CN" altLang="en-US"/>
              <a:t>两进</a:t>
            </a:r>
            <a:r>
              <a:rPr lang="en-US" altLang="zh-CN"/>
              <a:t>”</a:t>
            </a:r>
            <a:r>
              <a:rPr lang="zh-CN" altLang="en-US"/>
              <a:t>指的是垂体可接收来自下丘脑和靶腺体两个部位的信号</a:t>
            </a:r>
            <a:r>
              <a:rPr lang="en-US" altLang="zh-CN"/>
              <a:t>,</a:t>
            </a:r>
            <a:r>
              <a:rPr lang="zh-CN" altLang="en-US"/>
              <a:t>体现在模型图中就是箭头指向垂体</a:t>
            </a:r>
            <a:r>
              <a:rPr lang="en-US" altLang="zh-CN"/>
              <a:t>;“</a:t>
            </a:r>
            <a:r>
              <a:rPr lang="zh-CN" altLang="en-US"/>
              <a:t>一出</a:t>
            </a:r>
            <a:r>
              <a:rPr lang="en-US" altLang="zh-CN"/>
              <a:t>”</a:t>
            </a:r>
            <a:r>
              <a:rPr lang="zh-CN" altLang="en-US"/>
              <a:t>指的是垂体发出的信号传递给靶腺体</a:t>
            </a:r>
            <a:r>
              <a:rPr lang="en-US" altLang="zh-CN"/>
              <a:t>,</a:t>
            </a:r>
            <a:r>
              <a:rPr lang="zh-CN" altLang="en-US"/>
              <a:t>体现在模型图中就是箭头由垂体发出。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步骤</a:t>
            </a:r>
            <a:r>
              <a:rPr lang="en-US" altLang="zh-CN" b="1"/>
              <a:t>1</a:t>
            </a:r>
            <a:r>
              <a:rPr lang="zh-CN" altLang="en-US"/>
              <a:t>先找出垂体。由口诀可知</a:t>
            </a:r>
            <a:r>
              <a:rPr lang="en-US" altLang="zh-CN"/>
              <a:t>,</a:t>
            </a:r>
            <a:r>
              <a:rPr lang="zh-CN" altLang="en-US"/>
              <a:t>图中</a:t>
            </a:r>
            <a:r>
              <a:rPr lang="en-US" altLang="zh-CN"/>
              <a:t>a</a:t>
            </a:r>
            <a:r>
              <a:rPr lang="zh-CN" altLang="en-US"/>
              <a:t>符合</a:t>
            </a:r>
            <a:r>
              <a:rPr lang="en-US" altLang="zh-CN"/>
              <a:t>“</a:t>
            </a:r>
            <a:r>
              <a:rPr lang="zh-CN" altLang="en-US"/>
              <a:t>两进一出</a:t>
            </a:r>
            <a:r>
              <a:rPr lang="en-US" altLang="zh-CN"/>
              <a:t>”</a:t>
            </a:r>
            <a:r>
              <a:rPr lang="zh-CN" altLang="en-US"/>
              <a:t>的特点</a:t>
            </a:r>
            <a:r>
              <a:rPr lang="en-US" altLang="zh-CN"/>
              <a:t>,</a:t>
            </a:r>
            <a:r>
              <a:rPr lang="zh-CN" altLang="en-US"/>
              <a:t>所以</a:t>
            </a:r>
            <a:r>
              <a:rPr lang="en-US" altLang="zh-CN"/>
              <a:t>a</a:t>
            </a:r>
            <a:r>
              <a:rPr lang="zh-CN" altLang="en-US"/>
              <a:t>是垂体。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步骤2</a:t>
            </a:r>
            <a:r>
              <a:rPr lang="zh-CN" altLang="en-US"/>
              <a:t>确定垂体分泌的激素</a:t>
            </a:r>
            <a:r>
              <a:rPr lang="en-US" altLang="zh-CN"/>
              <a:t>,</a:t>
            </a:r>
            <a:r>
              <a:rPr lang="zh-CN" altLang="en-US"/>
              <a:t>由该激素确定靶腺体。</a:t>
            </a:r>
            <a:r>
              <a:rPr lang="en-US" altLang="en-US"/>
              <a:t>②</a:t>
            </a:r>
            <a:r>
              <a:rPr lang="zh-CN" altLang="en-US"/>
              <a:t>由垂体分泌</a:t>
            </a:r>
            <a:r>
              <a:rPr lang="en-US" altLang="zh-CN"/>
              <a:t>,</a:t>
            </a:r>
            <a:r>
              <a:rPr lang="zh-CN" altLang="en-US"/>
              <a:t>是</a:t>
            </a:r>
            <a:r>
              <a:rPr lang="en-US" altLang="zh-CN"/>
              <a:t>“</a:t>
            </a:r>
            <a:r>
              <a:rPr lang="zh-CN" altLang="en-US"/>
              <a:t>促</a:t>
            </a:r>
            <a:r>
              <a:rPr lang="en-US" altLang="zh-CN"/>
              <a:t>…</a:t>
            </a:r>
            <a:r>
              <a:rPr lang="zh-CN" altLang="en-US"/>
              <a:t>激素</a:t>
            </a:r>
            <a:r>
              <a:rPr lang="en-US" altLang="zh-CN"/>
              <a:t>”,</a:t>
            </a:r>
            <a:r>
              <a:rPr lang="zh-CN" altLang="en-US"/>
              <a:t>该激素作用于</a:t>
            </a:r>
            <a:r>
              <a:rPr lang="en-US" altLang="zh-CN"/>
              <a:t>b,</a:t>
            </a:r>
            <a:r>
              <a:rPr lang="zh-CN" altLang="en-US"/>
              <a:t>则</a:t>
            </a:r>
            <a:r>
              <a:rPr lang="en-US" altLang="zh-CN"/>
              <a:t>b</a:t>
            </a:r>
            <a:r>
              <a:rPr lang="zh-CN" altLang="en-US"/>
              <a:t>为靶腺体。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步骤3</a:t>
            </a:r>
            <a:r>
              <a:rPr lang="zh-CN" altLang="en-US"/>
              <a:t>由靶腺体分泌的激素确定下丘脑。</a:t>
            </a:r>
            <a:r>
              <a:rPr lang="en-US" altLang="en-US"/>
              <a:t>③</a:t>
            </a:r>
            <a:r>
              <a:rPr lang="zh-CN" altLang="en-US"/>
              <a:t>由靶腺体分泌</a:t>
            </a:r>
            <a:r>
              <a:rPr lang="en-US" altLang="zh-CN"/>
              <a:t>,</a:t>
            </a:r>
            <a:r>
              <a:rPr lang="zh-CN" altLang="en-US"/>
              <a:t>是</a:t>
            </a:r>
            <a:r>
              <a:rPr lang="en-US" altLang="zh-CN"/>
              <a:t>“…</a:t>
            </a:r>
            <a:r>
              <a:rPr lang="zh-CN" altLang="en-US"/>
              <a:t>激素</a:t>
            </a:r>
            <a:r>
              <a:rPr lang="en-US" altLang="zh-CN"/>
              <a:t>”;</a:t>
            </a:r>
            <a:r>
              <a:rPr lang="en-US" altLang="en-US"/>
              <a:t>③</a:t>
            </a:r>
            <a:r>
              <a:rPr lang="zh-CN" altLang="en-US"/>
              <a:t>作用于</a:t>
            </a:r>
            <a:r>
              <a:rPr lang="en-US" altLang="zh-CN"/>
              <a:t>c,</a:t>
            </a:r>
            <a:r>
              <a:rPr lang="zh-CN" altLang="en-US"/>
              <a:t>因此</a:t>
            </a:r>
            <a:r>
              <a:rPr lang="en-US" altLang="zh-CN"/>
              <a:t>c</a:t>
            </a:r>
            <a:r>
              <a:rPr lang="zh-CN" altLang="en-US"/>
              <a:t>为下丘脑</a:t>
            </a:r>
            <a:r>
              <a:rPr lang="en-US" altLang="zh-CN"/>
              <a:t>,</a:t>
            </a:r>
            <a:r>
              <a:rPr lang="en-US" altLang="en-US"/>
              <a:t>①</a:t>
            </a:r>
            <a:r>
              <a:rPr lang="zh-CN" altLang="en-US"/>
              <a:t>由下丘脑分泌</a:t>
            </a:r>
            <a:r>
              <a:rPr lang="en-US" altLang="zh-CN"/>
              <a:t>,</a:t>
            </a:r>
            <a:r>
              <a:rPr lang="zh-CN" altLang="en-US"/>
              <a:t>是</a:t>
            </a:r>
            <a:r>
              <a:rPr lang="en-US" altLang="zh-CN"/>
              <a:t>“</a:t>
            </a:r>
            <a:r>
              <a:rPr lang="zh-CN" altLang="en-US"/>
              <a:t>促</a:t>
            </a:r>
            <a:r>
              <a:rPr lang="en-US" altLang="zh-CN"/>
              <a:t>…</a:t>
            </a:r>
            <a:r>
              <a:rPr lang="zh-CN" altLang="en-US"/>
              <a:t>激素释放激素</a:t>
            </a:r>
            <a:r>
              <a:rPr lang="en-US" altLang="zh-CN"/>
              <a:t>”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9590" y="5304155"/>
            <a:ext cx="111709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拓展】下丘脑和垂体分泌的激素名称并不都是固定的起名方式。例如抗利尿激素,只看起名方式,可能会误认为是垂体分泌的,但它实际上由下丘脑分泌、垂体释放。再如,下丘脑还可分泌具有抑制作用的激素,如生长激素释放抑制激素等;垂体还可分泌生长激素等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591" name="image57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8875" y="1418590"/>
            <a:ext cx="4260850" cy="14541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48030" y="2872740"/>
            <a:ext cx="10832465" cy="27787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000" b="1"/>
              <a:t>方法2:看“一进一出</a:t>
            </a:r>
            <a:r>
              <a:rPr lang="zh-CN" altLang="en-US" sz="2000" b="1"/>
              <a:t>”找下丘脑</a:t>
            </a:r>
            <a:endParaRPr lang="zh-CN" altLang="en-US" sz="2000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　　</a:t>
            </a:r>
            <a:r>
              <a:rPr lang="en-US" altLang="zh-CN"/>
              <a:t>“</a:t>
            </a:r>
            <a:r>
              <a:rPr lang="zh-CN" altLang="en-US"/>
              <a:t>一进</a:t>
            </a:r>
            <a:r>
              <a:rPr lang="en-US" altLang="zh-CN"/>
              <a:t>”</a:t>
            </a:r>
            <a:r>
              <a:rPr lang="zh-CN" altLang="en-US"/>
              <a:t>指的是靶腺体释放的激素可对下丘脑的活动进行调节</a:t>
            </a:r>
            <a:r>
              <a:rPr lang="en-US" altLang="zh-CN"/>
              <a:t>;“</a:t>
            </a:r>
            <a:r>
              <a:rPr lang="zh-CN" altLang="en-US"/>
              <a:t>一出</a:t>
            </a:r>
            <a:r>
              <a:rPr lang="en-US" altLang="zh-CN"/>
              <a:t>”</a:t>
            </a:r>
            <a:r>
              <a:rPr lang="zh-CN" altLang="en-US"/>
              <a:t>指的是在分级调节的机制下</a:t>
            </a:r>
            <a:r>
              <a:rPr lang="en-US" altLang="zh-CN"/>
              <a:t>,</a:t>
            </a:r>
            <a:r>
              <a:rPr lang="zh-CN" altLang="en-US"/>
              <a:t>下丘脑分泌的激素作用于垂体而非直接作用于靶腺体</a:t>
            </a:r>
            <a:r>
              <a:rPr lang="en-US" altLang="zh-CN"/>
              <a:t>,</a:t>
            </a:r>
            <a:r>
              <a:rPr lang="zh-CN" altLang="en-US"/>
              <a:t>因此在模型图中</a:t>
            </a:r>
            <a:r>
              <a:rPr lang="en-US" altLang="zh-CN"/>
              <a:t>,</a:t>
            </a:r>
            <a:r>
              <a:rPr lang="zh-CN" altLang="en-US"/>
              <a:t>下丘脑的特点是</a:t>
            </a:r>
            <a:r>
              <a:rPr lang="en-US" altLang="zh-CN"/>
              <a:t>“</a:t>
            </a:r>
            <a:r>
              <a:rPr lang="zh-CN" altLang="en-US"/>
              <a:t>一进一出</a:t>
            </a:r>
            <a:r>
              <a:rPr lang="en-US" altLang="zh-CN"/>
              <a:t>”</a:t>
            </a:r>
            <a:r>
              <a:rPr lang="zh-CN" altLang="en-US"/>
              <a:t>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zh-CN" altLang="en-US" sz="2000" b="1"/>
              <a:t>方法3:看“两出一进”找靶腺体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　　</a:t>
            </a:r>
            <a:r>
              <a:rPr lang="en-US" altLang="zh-CN"/>
              <a:t>“</a:t>
            </a:r>
            <a:r>
              <a:rPr lang="zh-CN" altLang="en-US"/>
              <a:t>两出</a:t>
            </a:r>
            <a:r>
              <a:rPr lang="en-US" altLang="zh-CN"/>
              <a:t>”</a:t>
            </a:r>
            <a:r>
              <a:rPr lang="zh-CN" altLang="en-US"/>
              <a:t>指的是靶腺体释放的激素既可以给垂体传递信号</a:t>
            </a:r>
            <a:r>
              <a:rPr lang="en-US" altLang="zh-CN"/>
              <a:t>,</a:t>
            </a:r>
            <a:r>
              <a:rPr lang="zh-CN" altLang="en-US"/>
              <a:t>也可以给下丘脑传递信号</a:t>
            </a:r>
            <a:r>
              <a:rPr lang="en-US" altLang="zh-CN"/>
              <a:t>;“</a:t>
            </a:r>
            <a:r>
              <a:rPr lang="zh-CN" altLang="en-US"/>
              <a:t>一进</a:t>
            </a:r>
            <a:r>
              <a:rPr lang="en-US" altLang="zh-CN"/>
              <a:t>”</a:t>
            </a:r>
            <a:r>
              <a:rPr lang="zh-CN" altLang="en-US"/>
              <a:t>指的是靶腺体接收来自垂体的信号</a:t>
            </a:r>
            <a:r>
              <a:rPr lang="en-US" altLang="zh-CN"/>
              <a:t>,</a:t>
            </a:r>
            <a:r>
              <a:rPr lang="zh-CN" altLang="en-US"/>
              <a:t>因此在模型图中</a:t>
            </a:r>
            <a:r>
              <a:rPr lang="en-US" altLang="zh-CN"/>
              <a:t>,</a:t>
            </a:r>
            <a:r>
              <a:rPr lang="zh-CN" altLang="en-US"/>
              <a:t>靶腺体的特点是</a:t>
            </a:r>
            <a:r>
              <a:rPr lang="en-US" altLang="zh-CN"/>
              <a:t>“</a:t>
            </a:r>
            <a:r>
              <a:rPr lang="zh-CN" altLang="en-US"/>
              <a:t>两出一进</a:t>
            </a:r>
            <a:r>
              <a:rPr lang="en-US" altLang="zh-CN"/>
              <a:t>”</a:t>
            </a:r>
            <a:r>
              <a:rPr lang="zh-CN" altLang="en-US"/>
              <a:t>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64540" y="1697990"/>
            <a:ext cx="10779760" cy="4152900"/>
          </a:xfrm>
          <a:prstGeom prst="rect">
            <a:avLst/>
          </a:prstGeom>
        </p:spPr>
        <p:txBody>
          <a:bodyPr wrap="square">
            <a:noAutofit/>
          </a:bodyPr>
          <a:p>
            <a:pPr indent="0" algn="l" defTabSz="266700" fontAlgn="auto">
              <a:lnSpc>
                <a:spcPct val="150000"/>
              </a:lnSpc>
              <a:buClrTx/>
              <a:buSzTx/>
              <a:buNone/>
            </a:pPr>
            <a:r>
              <a:rPr lang="zh-CN" altLang="en-US">
                <a:latin typeface="+mn-ea"/>
                <a:cs typeface="+mn-ea"/>
              </a:rPr>
              <a:t>寒冷状态下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健康人体内甲状腺激素的分泌调节过程如图所示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图中的</a:t>
            </a:r>
            <a:r>
              <a:rPr lang="en-US" altLang="zh-CN">
                <a:latin typeface="+mn-ea"/>
                <a:cs typeface="+mn-ea"/>
              </a:rPr>
              <a:t>“+”</a:t>
            </a:r>
            <a:r>
              <a:rPr lang="zh-CN" altLang="en-US">
                <a:latin typeface="+mn-ea"/>
                <a:cs typeface="+mn-ea"/>
              </a:rPr>
              <a:t>和</a:t>
            </a:r>
            <a:r>
              <a:rPr lang="en-US" altLang="zh-CN">
                <a:latin typeface="+mn-ea"/>
                <a:cs typeface="+mn-ea"/>
              </a:rPr>
              <a:t>“-”</a:t>
            </a:r>
            <a:r>
              <a:rPr lang="zh-CN" altLang="en-US">
                <a:latin typeface="+mn-ea"/>
                <a:cs typeface="+mn-ea"/>
              </a:rPr>
              <a:t>分别表示促进和抑制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字母表示腺体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序号表示过程。下列相关叙述错误的是</a:t>
            </a:r>
            <a:r>
              <a:rPr lang="en-US" altLang="zh-CN">
                <a:latin typeface="+mn-ea"/>
                <a:cs typeface="+mn-ea"/>
              </a:rPr>
              <a:t> (</a:t>
            </a:r>
            <a:r>
              <a:rPr lang="en-US" altLang="zh-CN">
                <a:latin typeface="+mn-ea"/>
                <a:cs typeface="+mn-ea"/>
              </a:rPr>
              <a:t>　  　)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A.b</a:t>
            </a:r>
            <a:r>
              <a:rPr lang="zh-CN" altLang="en-US">
                <a:latin typeface="+mn-ea"/>
                <a:cs typeface="+mn-ea"/>
              </a:rPr>
              <a:t>表示下丘脑</a:t>
            </a:r>
            <a:r>
              <a:rPr lang="en-US" altLang="zh-CN">
                <a:latin typeface="+mn-ea"/>
                <a:cs typeface="+mn-ea"/>
              </a:rPr>
              <a:t>,c</a:t>
            </a:r>
            <a:r>
              <a:rPr lang="zh-CN" altLang="en-US">
                <a:latin typeface="+mn-ea"/>
                <a:cs typeface="+mn-ea"/>
              </a:rPr>
              <a:t>表示垂体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B.a</a:t>
            </a:r>
            <a:r>
              <a:rPr lang="zh-CN" altLang="en-US">
                <a:latin typeface="+mn-ea"/>
                <a:cs typeface="+mn-ea"/>
              </a:rPr>
              <a:t>产生的激素几乎可作用于全身细胞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C.</a:t>
            </a:r>
            <a:r>
              <a:rPr lang="zh-CN" altLang="en-US">
                <a:latin typeface="+mn-ea"/>
                <a:cs typeface="+mn-ea"/>
              </a:rPr>
              <a:t>若</a:t>
            </a:r>
            <a:r>
              <a:rPr lang="en-US" altLang="zh-CN">
                <a:latin typeface="+mn-ea"/>
                <a:cs typeface="+mn-ea"/>
              </a:rPr>
              <a:t>c</a:t>
            </a:r>
            <a:r>
              <a:rPr lang="zh-CN" altLang="en-US">
                <a:latin typeface="+mn-ea"/>
                <a:cs typeface="+mn-ea"/>
              </a:rPr>
              <a:t>产生的激素减少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则</a:t>
            </a:r>
            <a:r>
              <a:rPr lang="en-US" altLang="zh-CN">
                <a:latin typeface="+mn-ea"/>
                <a:cs typeface="+mn-ea"/>
              </a:rPr>
              <a:t>a</a:t>
            </a:r>
            <a:r>
              <a:rPr lang="zh-CN" altLang="en-US">
                <a:latin typeface="+mn-ea"/>
                <a:cs typeface="+mn-ea"/>
              </a:rPr>
              <a:t>分泌的激素会增多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D.</a:t>
            </a:r>
            <a:r>
              <a:rPr lang="zh-CN" altLang="en-US">
                <a:latin typeface="+mn-ea"/>
                <a:cs typeface="+mn-ea"/>
              </a:rPr>
              <a:t>分级调节放大了激素的调节效应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有利于精细调控</a:t>
            </a:r>
            <a:endParaRPr lang="zh-CN" altLang="en-US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27405" y="1310005"/>
            <a:ext cx="921385" cy="387985"/>
          </a:xfrm>
          <a:prstGeom prst="roundRect">
            <a:avLst>
              <a:gd name="adj" fmla="val 50000"/>
            </a:avLst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zh-CN" altLang="en-US" b="1"/>
              <a:t>示例</a:t>
            </a:r>
            <a:endParaRPr lang="en-US" altLang="zh-CN" b="1"/>
          </a:p>
        </p:txBody>
      </p:sp>
      <p:sp>
        <p:nvSpPr>
          <p:cNvPr id="9" name="文本框 8"/>
          <p:cNvSpPr txBox="1"/>
          <p:nvPr/>
        </p:nvSpPr>
        <p:spPr>
          <a:xfrm>
            <a:off x="6096000" y="2196465"/>
            <a:ext cx="502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C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</a:t>
            </a:r>
            <a:r>
              <a:rPr lang="zh-CN" altLang="en-US" sz="2000" b="1">
                <a:solidFill>
                  <a:schemeClr val="tx1"/>
                </a:solidFill>
              </a:rPr>
              <a:t>应用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pic>
        <p:nvPicPr>
          <p:cNvPr id="613" name="image60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5145" y="2666365"/>
            <a:ext cx="2544445" cy="186626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875</Words>
  <Application>WPS 演示</Application>
  <PresentationFormat>宽屏</PresentationFormat>
  <Paragraphs>53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+中文正文</vt:lpstr>
      <vt:lpstr>Segoe Print</vt:lpstr>
      <vt:lpstr>楷体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160</cp:revision>
  <dcterms:created xsi:type="dcterms:W3CDTF">2019-06-19T02:08:00Z</dcterms:created>
  <dcterms:modified xsi:type="dcterms:W3CDTF">2025-04-10T03:58:14Z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0267D57D6AEB4986A63960EAA2959199_11</vt:lpwstr>
  </property>
</Properties>
</file>