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7" r:id="rId5"/>
    <p:sldId id="278" r:id="rId6"/>
    <p:sldId id="276" r:id="rId7"/>
    <p:sldId id="277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6B00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74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9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tiff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5.tiff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6.tiff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381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高中生物学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选择性必修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稳态与调节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19600" y="1447800"/>
            <a:ext cx="3352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effectLst/>
              </a:rPr>
              <a:t>抢分攻略</a:t>
            </a:r>
            <a:endParaRPr lang="en-US" altLang="zh-CN" sz="5400" b="1">
              <a:solidFill>
                <a:srgbClr val="FFFF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78940" y="3044825"/>
            <a:ext cx="922083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chemeClr val="bg1"/>
                </a:solidFill>
                <a:effectLst/>
              </a:rPr>
              <a:t>    </a:t>
            </a:r>
            <a:r>
              <a:rPr lang="zh-CN" altLang="en-US" sz="4400" b="1">
                <a:solidFill>
                  <a:schemeClr val="bg1"/>
                </a:solidFill>
                <a:effectLst/>
              </a:rPr>
              <a:t>人体的内环境与稳态要点集结</a:t>
            </a:r>
            <a:endParaRPr lang="zh-CN" altLang="en-US" sz="4400" b="1">
              <a:solidFill>
                <a:schemeClr val="bg1"/>
              </a:solidFill>
              <a:effectLst/>
            </a:endParaRPr>
          </a:p>
          <a:p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47090" y="1872615"/>
            <a:ext cx="9036050" cy="4065270"/>
          </a:xfrm>
          <a:prstGeom prst="rect">
            <a:avLst/>
          </a:prstGeom>
        </p:spPr>
        <p:txBody>
          <a:bodyPr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1.</a:t>
            </a:r>
            <a:r>
              <a:rPr lang="zh-CN" altLang="en-US" b="1">
                <a:latin typeface="+mn-ea"/>
                <a:cs typeface="+mn-ea"/>
              </a:rPr>
              <a:t>体液与细胞外液</a:t>
            </a: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</p:txBody>
      </p:sp>
      <p:pic>
        <p:nvPicPr>
          <p:cNvPr id="249" name="image23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910" y="2386965"/>
            <a:ext cx="8653145" cy="3035935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786130" y="123825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391920" y="1238250"/>
            <a:ext cx="6186170" cy="535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内环境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36295" y="1722755"/>
            <a:ext cx="8985885" cy="5064760"/>
          </a:xfrm>
          <a:prstGeom prst="rect">
            <a:avLst/>
          </a:prstGeom>
        </p:spPr>
        <p:txBody>
          <a:bodyPr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2.</a:t>
            </a:r>
            <a:r>
              <a:rPr lang="zh-CN" altLang="en-US" b="1">
                <a:latin typeface="+mn-ea"/>
                <a:cs typeface="+mn-ea"/>
              </a:rPr>
              <a:t>细胞外液之间的流向关系</a:t>
            </a: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3.</a:t>
            </a:r>
            <a:r>
              <a:rPr lang="zh-CN" altLang="en-US" b="1">
                <a:latin typeface="+mn-ea"/>
                <a:cs typeface="+mn-ea"/>
              </a:rPr>
              <a:t>细胞外液的成分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(1)</a:t>
            </a:r>
            <a:r>
              <a:rPr lang="zh-CN" altLang="en-US">
                <a:latin typeface="+mn-ea"/>
                <a:cs typeface="+mn-ea"/>
              </a:rPr>
              <a:t>细胞外液含有的物质</a:t>
            </a:r>
            <a:r>
              <a:rPr lang="en-US" altLang="zh-CN">
                <a:latin typeface="+mn-ea"/>
                <a:cs typeface="+mn-ea"/>
              </a:rPr>
              <a:t>:</a:t>
            </a:r>
            <a:r>
              <a:rPr lang="zh-CN" altLang="en-US">
                <a:latin typeface="+mn-ea"/>
                <a:cs typeface="+mn-ea"/>
              </a:rPr>
              <a:t>血浆蛋白、</a:t>
            </a:r>
            <a:r>
              <a:rPr lang="en-US" altLang="zh-CN">
                <a:latin typeface="+mn-ea"/>
                <a:cs typeface="+mn-ea"/>
              </a:rPr>
              <a:t>O2</a:t>
            </a:r>
            <a:r>
              <a:rPr lang="zh-CN" altLang="en-US">
                <a:latin typeface="+mn-ea"/>
                <a:cs typeface="+mn-ea"/>
              </a:rPr>
              <a:t>、</a:t>
            </a:r>
            <a:r>
              <a:rPr lang="en-US" altLang="zh-CN">
                <a:latin typeface="+mn-ea"/>
                <a:cs typeface="+mn-ea"/>
              </a:rPr>
              <a:t>CO2</a:t>
            </a:r>
            <a:r>
              <a:rPr lang="zh-CN" altLang="en-US">
                <a:latin typeface="+mn-ea"/>
                <a:cs typeface="+mn-ea"/>
              </a:rPr>
              <a:t>、尿素、激素、水、无机盐、葡萄糖等。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(2)</a:t>
            </a:r>
            <a:r>
              <a:rPr lang="zh-CN" altLang="en-US">
                <a:latin typeface="+mn-ea"/>
                <a:cs typeface="+mn-ea"/>
              </a:rPr>
              <a:t>细胞外液不含有的物质</a:t>
            </a:r>
            <a:r>
              <a:rPr lang="en-US" altLang="zh-CN">
                <a:latin typeface="+mn-ea"/>
                <a:cs typeface="+mn-ea"/>
              </a:rPr>
              <a:t>:</a:t>
            </a:r>
            <a:r>
              <a:rPr lang="zh-CN" altLang="en-US">
                <a:latin typeface="+mn-ea"/>
                <a:cs typeface="+mn-ea"/>
              </a:rPr>
              <a:t>胞内酶、膜蛋白和无法被机体消化的物质等。</a:t>
            </a:r>
            <a:endParaRPr lang="zh-CN" altLang="en-US">
              <a:latin typeface="+mn-ea"/>
              <a:cs typeface="+mn-ea"/>
            </a:endParaRPr>
          </a:p>
        </p:txBody>
      </p:sp>
      <p:pic>
        <p:nvPicPr>
          <p:cNvPr id="250" name="image23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240" y="2312035"/>
            <a:ext cx="4617720" cy="1858010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836295" y="118745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442085" y="1238250"/>
            <a:ext cx="6186170" cy="535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内环境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36295" y="1227455"/>
            <a:ext cx="8985885" cy="5064760"/>
          </a:xfrm>
          <a:prstGeom prst="rect">
            <a:avLst/>
          </a:prstGeom>
        </p:spPr>
        <p:txBody>
          <a:bodyPr>
            <a:noAutofit/>
          </a:bodyPr>
          <a:p>
            <a:pPr algn="l" defTabSz="266700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400" b="1">
                <a:latin typeface="+mn-ea"/>
                <a:cs typeface="+mn-ea"/>
              </a:rPr>
              <a:t>       </a:t>
            </a:r>
            <a:r>
              <a:rPr lang="zh-CN" altLang="en-US" sz="2400" b="1">
                <a:latin typeface="+mn-ea"/>
                <a:cs typeface="+mn-ea"/>
              </a:rPr>
              <a:t>内环境的物质交换</a:t>
            </a:r>
            <a:endParaRPr lang="zh-CN" altLang="en-US" sz="24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</p:txBody>
      </p:sp>
      <p:pic>
        <p:nvPicPr>
          <p:cNvPr id="254" name="image24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9010" y="2168525"/>
            <a:ext cx="7289165" cy="3181985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836295" y="130429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36295" y="1227455"/>
            <a:ext cx="10480040" cy="5064760"/>
          </a:xfrm>
          <a:prstGeom prst="rect">
            <a:avLst/>
          </a:prstGeom>
        </p:spPr>
        <p:txBody>
          <a:bodyPr>
            <a:noAutofit/>
          </a:bodyPr>
          <a:p>
            <a:pPr algn="l" defTabSz="266700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400" b="1">
                <a:latin typeface="+mn-ea"/>
                <a:cs typeface="+mn-ea"/>
              </a:rPr>
              <a:t>      </a:t>
            </a:r>
            <a:r>
              <a:rPr lang="zh-CN" altLang="en-US" sz="2400" b="1">
                <a:latin typeface="+mn-ea"/>
                <a:cs typeface="+mn-ea"/>
              </a:rPr>
              <a:t>组织水肿</a:t>
            </a:r>
            <a:endParaRPr lang="zh-CN" altLang="en-US" sz="2400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核心点：血浆物质流失或组织液物质增加</a:t>
            </a:r>
            <a:r>
              <a:rPr lang="en-US" altLang="en-US">
                <a:latin typeface="+mn-ea"/>
                <a:cs typeface="+mn-ea"/>
              </a:rPr>
              <a:t>→</a:t>
            </a:r>
            <a:r>
              <a:rPr lang="zh-CN" altLang="en-US">
                <a:latin typeface="+mn-ea"/>
                <a:cs typeface="+mn-ea"/>
              </a:rPr>
              <a:t>组织液相对于血浆的渗透压升高</a:t>
            </a:r>
            <a:r>
              <a:rPr lang="en-US" altLang="en-US">
                <a:latin typeface="+mn-ea"/>
                <a:cs typeface="+mn-ea"/>
              </a:rPr>
              <a:t>→</a:t>
            </a:r>
            <a:r>
              <a:rPr lang="zh-CN" altLang="en-US">
                <a:latin typeface="+mn-ea"/>
                <a:cs typeface="+mn-ea"/>
              </a:rPr>
              <a:t>组织液吸水量升高</a:t>
            </a:r>
            <a:r>
              <a:rPr lang="en-US" altLang="en-US">
                <a:latin typeface="+mn-ea"/>
                <a:cs typeface="+mn-ea"/>
              </a:rPr>
              <a:t>→</a:t>
            </a:r>
            <a:r>
              <a:rPr lang="zh-CN" altLang="en-US">
                <a:latin typeface="+mn-ea"/>
                <a:cs typeface="+mn-ea"/>
              </a:rPr>
              <a:t>局部组织水肿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36295" y="137160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三</a:t>
            </a:r>
            <a:endParaRPr lang="zh-CN" altLang="en-US" b="1"/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commondata" val="eyJoZGlkIjoiMDkxZjZiMGUxZjVhNWRlODlmODBiNjlkN2UzMjcxZDE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</Words>
  <Application>WPS 演示</Application>
  <PresentationFormat>宽屏</PresentationFormat>
  <Paragraphs>42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予恩</cp:lastModifiedBy>
  <cp:revision>200</cp:revision>
  <dcterms:created xsi:type="dcterms:W3CDTF">2019-06-19T02:08:00Z</dcterms:created>
  <dcterms:modified xsi:type="dcterms:W3CDTF">2025-04-10T01:09:14Z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D01C6D0A52FC4748A14BE254CF6C7FF2_13</vt:lpwstr>
  </property>
</Properties>
</file>