
<file path=[Content_Types].xml><?xml version="1.0" encoding="utf-8"?>
<Types xmlns="http://schemas.openxmlformats.org/package/2006/content-types">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8" r:id="rId4"/>
    <p:sldId id="259" r:id="rId5"/>
    <p:sldId id="260" r:id="rId6"/>
    <p:sldId id="261" r:id="rId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viewProps" Target="viewProps.xml"/><Relationship Id="rId8" Type="http://schemas.openxmlformats.org/officeDocument/2006/relationships/presProps" Target="presProps.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0" Type="http://schemas.openxmlformats.org/officeDocument/2006/relationships/tableStyles" Target="tableStyles.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6.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7.xml"/><Relationship Id="rId3" Type="http://schemas.openxmlformats.org/officeDocument/2006/relationships/image" Target="../media/image6.tiff"/><Relationship Id="rId2" Type="http://schemas.openxmlformats.org/officeDocument/2006/relationships/image" Target="../media/image4.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064510" y="5486400"/>
            <a:ext cx="6063615" cy="645160"/>
          </a:xfrm>
          <a:prstGeom prst="rect">
            <a:avLst/>
          </a:prstGeom>
          <a:noFill/>
        </p:spPr>
        <p:txBody>
          <a:bodyPr wrap="square" rtlCol="0">
            <a:spAutoFit/>
          </a:bodyPr>
          <a:p>
            <a:pPr indent="0" algn="ctr" fontAlgn="auto">
              <a:lnSpc>
                <a:spcPct val="150000"/>
              </a:lnSpc>
            </a:pPr>
            <a:r>
              <a:rPr lang="zh-CN" altLang="en-US" sz="2400" b="1">
                <a:solidFill>
                  <a:schemeClr val="bg1"/>
                </a:solidFill>
                <a:latin typeface="黑体" panose="02010609060101010101" charset="-122"/>
                <a:ea typeface="黑体" panose="02010609060101010101" charset="-122"/>
                <a:cs typeface="黑体" panose="02010609060101010101" charset="-122"/>
              </a:rPr>
              <a:t>高中生物学</a:t>
            </a:r>
            <a:r>
              <a:rPr lang="en-US" altLang="zh-CN" sz="2400" b="1">
                <a:solidFill>
                  <a:schemeClr val="bg1"/>
                </a:solidFill>
                <a:latin typeface="黑体" panose="02010609060101010101" charset="-122"/>
                <a:ea typeface="黑体" panose="02010609060101010101" charset="-122"/>
                <a:cs typeface="黑体" panose="02010609060101010101" charset="-122"/>
              </a:rPr>
              <a:t> </a:t>
            </a:r>
            <a:r>
              <a:rPr lang="zh-CN" altLang="en-US" sz="2400" b="1">
                <a:solidFill>
                  <a:schemeClr val="bg1"/>
                </a:solidFill>
                <a:latin typeface="黑体" panose="02010609060101010101" charset="-122"/>
                <a:ea typeface="黑体" panose="02010609060101010101" charset="-122"/>
                <a:cs typeface="黑体" panose="02010609060101010101" charset="-122"/>
              </a:rPr>
              <a:t>选择性必修</a:t>
            </a:r>
            <a:r>
              <a:rPr lang="en-US" altLang="zh-CN" sz="2400" b="1">
                <a:solidFill>
                  <a:schemeClr val="bg1"/>
                </a:solidFill>
                <a:latin typeface="黑体" panose="02010609060101010101" charset="-122"/>
                <a:ea typeface="黑体" panose="02010609060101010101" charset="-122"/>
                <a:cs typeface="黑体" panose="02010609060101010101" charset="-122"/>
              </a:rPr>
              <a:t>1 </a:t>
            </a:r>
            <a:r>
              <a:rPr lang="zh-CN" altLang="en-US" sz="2400" b="1">
                <a:solidFill>
                  <a:schemeClr val="bg1"/>
                </a:solidFill>
                <a:latin typeface="黑体" panose="02010609060101010101" charset="-122"/>
                <a:ea typeface="黑体" panose="02010609060101010101" charset="-122"/>
                <a:cs typeface="黑体" panose="02010609060101010101" charset="-122"/>
              </a:rPr>
              <a:t>稳态与调节</a:t>
            </a:r>
            <a:endParaRPr lang="zh-CN" altLang="en-US" sz="2400" b="1">
              <a:solidFill>
                <a:schemeClr val="bg1"/>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文本框 3"/>
          <p:cNvSpPr txBox="1"/>
          <p:nvPr/>
        </p:nvSpPr>
        <p:spPr>
          <a:xfrm>
            <a:off x="4419600" y="1447800"/>
            <a:ext cx="3352800" cy="922020"/>
          </a:xfrm>
          <a:prstGeom prst="rect">
            <a:avLst/>
          </a:prstGeom>
          <a:noFill/>
        </p:spPr>
        <p:txBody>
          <a:bodyPr wrap="square" rtlCol="0">
            <a:spAutoFit/>
          </a:bodyPr>
          <a:p>
            <a:r>
              <a:rPr lang="zh-CN" altLang="en-US" sz="5400" b="1">
                <a:solidFill>
                  <a:srgbClr val="FFFF00"/>
                </a:solidFill>
                <a:effectLst/>
              </a:rPr>
              <a:t>大招攻略</a:t>
            </a:r>
            <a:endParaRPr lang="en-US" altLang="zh-CN" sz="5400" b="1">
              <a:solidFill>
                <a:srgbClr val="FFFF00"/>
              </a:solidFill>
              <a:effectLst/>
            </a:endParaRPr>
          </a:p>
        </p:txBody>
      </p:sp>
      <p:sp>
        <p:nvSpPr>
          <p:cNvPr id="3" name="文本框 2"/>
          <p:cNvSpPr txBox="1"/>
          <p:nvPr/>
        </p:nvSpPr>
        <p:spPr>
          <a:xfrm>
            <a:off x="2348230" y="3044825"/>
            <a:ext cx="8551545" cy="768350"/>
          </a:xfrm>
          <a:prstGeom prst="rect">
            <a:avLst/>
          </a:prstGeom>
          <a:noFill/>
        </p:spPr>
        <p:txBody>
          <a:bodyPr wrap="square" rtlCol="0">
            <a:spAutoFit/>
          </a:bodyPr>
          <a:p>
            <a:r>
              <a:rPr lang="zh-CN" altLang="en-US" sz="4400" b="1">
                <a:solidFill>
                  <a:schemeClr val="bg1"/>
                </a:solidFill>
                <a:effectLst/>
              </a:rPr>
              <a:t>判断反射弧某部位受损的结果</a:t>
            </a:r>
            <a:endParaRPr lang="zh-CN" altLang="en-US" sz="4400" b="1">
              <a:solidFill>
                <a:schemeClr val="bg1"/>
              </a:solidFill>
              <a:effectLst/>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1825625" y="2564765"/>
            <a:ext cx="8803640" cy="1337945"/>
          </a:xfrm>
          <a:prstGeom prst="rect">
            <a:avLst/>
          </a:prstGeom>
        </p:spPr>
        <p:txBody>
          <a:bodyPr wrap="square">
            <a:spAutoFit/>
          </a:bodyPr>
          <a:p>
            <a:pPr indent="0" defTabSz="266700" fontAlgn="auto">
              <a:lnSpc>
                <a:spcPct val="150000"/>
              </a:lnSpc>
              <a:spcBef>
                <a:spcPct val="0"/>
              </a:spcBef>
              <a:spcAft>
                <a:spcPct val="0"/>
              </a:spcAft>
            </a:pPr>
            <a:r>
              <a:rPr lang="zh-CN" altLang="en-US">
                <a:latin typeface="+mn-ea"/>
                <a:cs typeface="+mn-ea"/>
              </a:rPr>
              <a:t>反射活动需要完整的反射弧作为基础</a:t>
            </a:r>
            <a:r>
              <a:rPr lang="en-US" altLang="zh-CN">
                <a:latin typeface="+mn-ea"/>
                <a:cs typeface="+mn-ea"/>
              </a:rPr>
              <a:t>,</a:t>
            </a:r>
            <a:r>
              <a:rPr lang="zh-CN" altLang="en-US">
                <a:latin typeface="+mn-ea"/>
                <a:cs typeface="+mn-ea"/>
              </a:rPr>
              <a:t>当反射弧中某一部位受损时</a:t>
            </a:r>
            <a:r>
              <a:rPr lang="en-US" altLang="zh-CN">
                <a:latin typeface="+mn-ea"/>
                <a:cs typeface="+mn-ea"/>
              </a:rPr>
              <a:t>,</a:t>
            </a:r>
            <a:r>
              <a:rPr lang="zh-CN" altLang="en-US">
                <a:latin typeface="+mn-ea"/>
                <a:cs typeface="+mn-ea"/>
              </a:rPr>
              <a:t>反射便无法发生。反射弧的不同部位受损</a:t>
            </a:r>
            <a:r>
              <a:rPr lang="en-US" altLang="zh-CN">
                <a:latin typeface="+mn-ea"/>
                <a:cs typeface="+mn-ea"/>
              </a:rPr>
              <a:t>,</a:t>
            </a:r>
            <a:r>
              <a:rPr lang="zh-CN" altLang="en-US">
                <a:latin typeface="+mn-ea"/>
                <a:cs typeface="+mn-ea"/>
              </a:rPr>
              <a:t>产生的现象不尽相同</a:t>
            </a:r>
            <a:r>
              <a:rPr lang="en-US" altLang="zh-CN">
                <a:latin typeface="+mn-ea"/>
                <a:cs typeface="+mn-ea"/>
              </a:rPr>
              <a:t>,</a:t>
            </a:r>
            <a:r>
              <a:rPr lang="zh-CN" altLang="en-US">
                <a:latin typeface="+mn-ea"/>
                <a:cs typeface="+mn-ea"/>
              </a:rPr>
              <a:t>本攻略讲解如何判断反射弧中某一部位受损的结果。</a:t>
            </a:r>
            <a:endParaRPr lang="zh-CN" altLang="en-US">
              <a:latin typeface="+mn-ea"/>
              <a:cs typeface="+mn-ea"/>
            </a:endParaRPr>
          </a:p>
        </p:txBody>
      </p:sp>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攻略识别</a:t>
            </a:r>
            <a:endParaRPr lang="en-US" altLang="zh-CN" sz="2000" b="1">
              <a:solidFill>
                <a:schemeClr val="tx1"/>
              </a:solidFill>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1" name="文本框 10"/>
          <p:cNvSpPr txBox="1"/>
          <p:nvPr/>
        </p:nvSpPr>
        <p:spPr>
          <a:xfrm>
            <a:off x="765175" y="1245870"/>
            <a:ext cx="10692130" cy="368300"/>
          </a:xfrm>
          <a:prstGeom prst="rect">
            <a:avLst/>
          </a:prstGeom>
          <a:noFill/>
        </p:spPr>
        <p:txBody>
          <a:bodyPr wrap="square" rtlCol="0" anchor="t">
            <a:spAutoFit/>
          </a:bodyPr>
          <a:p>
            <a:pPr marL="0" indent="0" defTabSz="266700">
              <a:spcBef>
                <a:spcPct val="0"/>
              </a:spcBef>
              <a:spcAft>
                <a:spcPct val="0"/>
              </a:spcAft>
            </a:pPr>
            <a:r>
              <a:rPr lang="zh-CN" altLang="en-US" sz="1800">
                <a:latin typeface="+mn-ea"/>
                <a:cs typeface="+mn-ea"/>
                <a:sym typeface="+mn-ea"/>
              </a:rPr>
              <a:t>反射弧通常由感受器、传入神经、神经中枢、传出神经和效应器组成,可从其各自的功能明确其受损结果。</a:t>
            </a:r>
            <a:endParaRPr lang="zh-CN" altLang="en-US" sz="1800">
              <a:latin typeface="+mn-ea"/>
              <a:cs typeface="+mn-ea"/>
              <a:sym typeface="+mn-ea"/>
            </a:endParaRPr>
          </a:p>
        </p:txBody>
      </p:sp>
      <p:sp>
        <p:nvSpPr>
          <p:cNvPr id="14" name="文本框 13"/>
          <p:cNvSpPr txBox="1"/>
          <p:nvPr/>
        </p:nvSpPr>
        <p:spPr>
          <a:xfrm>
            <a:off x="765175" y="4753610"/>
            <a:ext cx="10607675" cy="1198880"/>
          </a:xfrm>
          <a:prstGeom prst="rect">
            <a:avLst/>
          </a:prstGeom>
        </p:spPr>
        <p:txBody>
          <a:bodyPr wrap="square">
            <a:spAutoFit/>
          </a:bodyPr>
          <a:p>
            <a:pPr indent="0" defTabSz="266700" fontAlgn="auto">
              <a:lnSpc>
                <a:spcPct val="150000"/>
              </a:lnSpc>
              <a:spcBef>
                <a:spcPct val="0"/>
              </a:spcBef>
              <a:spcAft>
                <a:spcPct val="0"/>
              </a:spcAft>
            </a:pPr>
            <a:r>
              <a:rPr lang="zh-CN" altLang="en-US" sz="1600">
                <a:solidFill>
                  <a:srgbClr val="00A0AF"/>
                </a:solidFill>
                <a:latin typeface="楷体" panose="02010609060101010101" charset="-122"/>
                <a:ea typeface="楷体" panose="02010609060101010101" charset="-122"/>
                <a:cs typeface="楷体" panose="02010609060101010101" charset="-122"/>
              </a:rPr>
              <a:t>【注意】对于神经中枢</a:t>
            </a:r>
            <a:r>
              <a:rPr lang="en-US" altLang="zh-CN" sz="1600">
                <a:solidFill>
                  <a:srgbClr val="00A0AF"/>
                </a:solidFill>
                <a:latin typeface="楷体" panose="02010609060101010101" charset="-122"/>
                <a:ea typeface="楷体" panose="02010609060101010101" charset="-122"/>
                <a:cs typeface="楷体" panose="02010609060101010101" charset="-122"/>
              </a:rPr>
              <a:t>,</a:t>
            </a:r>
            <a:r>
              <a:rPr lang="zh-CN" altLang="en-US" sz="1600">
                <a:solidFill>
                  <a:srgbClr val="00A0AF"/>
                </a:solidFill>
                <a:latin typeface="楷体" panose="02010609060101010101" charset="-122"/>
                <a:ea typeface="楷体" panose="02010609060101010101" charset="-122"/>
                <a:cs typeface="楷体" panose="02010609060101010101" charset="-122"/>
              </a:rPr>
              <a:t>需要考虑其存在两种受损情况</a:t>
            </a:r>
            <a:r>
              <a:rPr lang="en-US" altLang="zh-CN" sz="1600">
                <a:solidFill>
                  <a:srgbClr val="00A0AF"/>
                </a:solidFill>
                <a:latin typeface="楷体" panose="02010609060101010101" charset="-122"/>
                <a:ea typeface="楷体" panose="02010609060101010101" charset="-122"/>
                <a:cs typeface="楷体" panose="02010609060101010101" charset="-122"/>
              </a:rPr>
              <a:t>:</a:t>
            </a:r>
            <a:r>
              <a:rPr lang="en-US" altLang="en-US" sz="1600">
                <a:solidFill>
                  <a:srgbClr val="00A0AF"/>
                </a:solidFill>
                <a:latin typeface="楷体" panose="02010609060101010101" charset="-122"/>
                <a:ea typeface="楷体" panose="02010609060101010101" charset="-122"/>
                <a:cs typeface="楷体" panose="02010609060101010101" charset="-122"/>
              </a:rPr>
              <a:t>①</a:t>
            </a:r>
            <a:r>
              <a:rPr lang="zh-CN" altLang="en-US" sz="1600">
                <a:solidFill>
                  <a:srgbClr val="00A0AF"/>
                </a:solidFill>
                <a:latin typeface="楷体" panose="02010609060101010101" charset="-122"/>
                <a:ea typeface="楷体" panose="02010609060101010101" charset="-122"/>
                <a:cs typeface="楷体" panose="02010609060101010101" charset="-122"/>
              </a:rPr>
              <a:t>若破坏神经中枢</a:t>
            </a:r>
            <a:r>
              <a:rPr lang="en-US" altLang="zh-CN" sz="1600">
                <a:solidFill>
                  <a:srgbClr val="00A0AF"/>
                </a:solidFill>
                <a:latin typeface="楷体" panose="02010609060101010101" charset="-122"/>
                <a:ea typeface="楷体" panose="02010609060101010101" charset="-122"/>
                <a:cs typeface="楷体" panose="02010609060101010101" charset="-122"/>
              </a:rPr>
              <a:t>,</a:t>
            </a:r>
            <a:r>
              <a:rPr lang="zh-CN" altLang="en-US" sz="1600">
                <a:solidFill>
                  <a:srgbClr val="00A0AF"/>
                </a:solidFill>
                <a:latin typeface="楷体" panose="02010609060101010101" charset="-122"/>
                <a:ea typeface="楷体" panose="02010609060101010101" charset="-122"/>
                <a:cs typeface="楷体" panose="02010609060101010101" charset="-122"/>
              </a:rPr>
              <a:t>刺激感受器</a:t>
            </a:r>
            <a:r>
              <a:rPr lang="en-US" altLang="zh-CN" sz="1600">
                <a:solidFill>
                  <a:srgbClr val="00A0AF"/>
                </a:solidFill>
                <a:latin typeface="楷体" panose="02010609060101010101" charset="-122"/>
                <a:ea typeface="楷体" panose="02010609060101010101" charset="-122"/>
                <a:cs typeface="楷体" panose="02010609060101010101" charset="-122"/>
              </a:rPr>
              <a:t>,</a:t>
            </a:r>
            <a:r>
              <a:rPr lang="zh-CN" altLang="en-US" sz="1600">
                <a:solidFill>
                  <a:srgbClr val="00A0AF"/>
                </a:solidFill>
                <a:latin typeface="楷体" panose="02010609060101010101" charset="-122"/>
                <a:ea typeface="楷体" panose="02010609060101010101" charset="-122"/>
                <a:cs typeface="楷体" panose="02010609060101010101" charset="-122"/>
              </a:rPr>
              <a:t>既无感觉也无反应</a:t>
            </a:r>
            <a:r>
              <a:rPr lang="en-US" altLang="zh-CN" sz="1600">
                <a:solidFill>
                  <a:srgbClr val="00A0AF"/>
                </a:solidFill>
                <a:latin typeface="楷体" panose="02010609060101010101" charset="-122"/>
                <a:ea typeface="楷体" panose="02010609060101010101" charset="-122"/>
                <a:cs typeface="楷体" panose="02010609060101010101" charset="-122"/>
              </a:rPr>
              <a:t>,</a:t>
            </a:r>
            <a:r>
              <a:rPr lang="zh-CN" altLang="en-US" sz="1600">
                <a:solidFill>
                  <a:srgbClr val="00A0AF"/>
                </a:solidFill>
                <a:latin typeface="楷体" panose="02010609060101010101" charset="-122"/>
                <a:ea typeface="楷体" panose="02010609060101010101" charset="-122"/>
                <a:cs typeface="楷体" panose="02010609060101010101" charset="-122"/>
              </a:rPr>
              <a:t>说明神经中枢与传入神经相连的部位或兴奋传导至大脑皮层的路径被破坏</a:t>
            </a:r>
            <a:r>
              <a:rPr lang="en-US" altLang="zh-CN" sz="1600">
                <a:solidFill>
                  <a:srgbClr val="00A0AF"/>
                </a:solidFill>
                <a:latin typeface="楷体" panose="02010609060101010101" charset="-122"/>
                <a:ea typeface="楷体" panose="02010609060101010101" charset="-122"/>
                <a:cs typeface="楷体" panose="02010609060101010101" charset="-122"/>
              </a:rPr>
              <a:t>;</a:t>
            </a:r>
            <a:r>
              <a:rPr lang="en-US" altLang="en-US" sz="1600">
                <a:solidFill>
                  <a:srgbClr val="00A0AF"/>
                </a:solidFill>
                <a:latin typeface="楷体" panose="02010609060101010101" charset="-122"/>
                <a:ea typeface="楷体" panose="02010609060101010101" charset="-122"/>
                <a:cs typeface="楷体" panose="02010609060101010101" charset="-122"/>
              </a:rPr>
              <a:t>②</a:t>
            </a:r>
            <a:r>
              <a:rPr lang="zh-CN" altLang="en-US" sz="1600">
                <a:solidFill>
                  <a:srgbClr val="00A0AF"/>
                </a:solidFill>
                <a:latin typeface="楷体" panose="02010609060101010101" charset="-122"/>
                <a:ea typeface="楷体" panose="02010609060101010101" charset="-122"/>
                <a:cs typeface="楷体" panose="02010609060101010101" charset="-122"/>
              </a:rPr>
              <a:t>若破坏神经中枢</a:t>
            </a:r>
            <a:r>
              <a:rPr lang="en-US" altLang="zh-CN" sz="1600">
                <a:solidFill>
                  <a:srgbClr val="00A0AF"/>
                </a:solidFill>
                <a:latin typeface="楷体" panose="02010609060101010101" charset="-122"/>
                <a:ea typeface="楷体" panose="02010609060101010101" charset="-122"/>
                <a:cs typeface="楷体" panose="02010609060101010101" charset="-122"/>
              </a:rPr>
              <a:t>,</a:t>
            </a:r>
            <a:r>
              <a:rPr lang="zh-CN" altLang="en-US" sz="1600">
                <a:solidFill>
                  <a:srgbClr val="00A0AF"/>
                </a:solidFill>
                <a:latin typeface="楷体" panose="02010609060101010101" charset="-122"/>
                <a:ea typeface="楷体" panose="02010609060101010101" charset="-122"/>
                <a:cs typeface="楷体" panose="02010609060101010101" charset="-122"/>
              </a:rPr>
              <a:t>刺激感受器</a:t>
            </a:r>
            <a:r>
              <a:rPr lang="en-US" altLang="zh-CN" sz="1600">
                <a:solidFill>
                  <a:srgbClr val="00A0AF"/>
                </a:solidFill>
                <a:latin typeface="楷体" panose="02010609060101010101" charset="-122"/>
                <a:ea typeface="楷体" panose="02010609060101010101" charset="-122"/>
                <a:cs typeface="楷体" panose="02010609060101010101" charset="-122"/>
              </a:rPr>
              <a:t>,</a:t>
            </a:r>
            <a:r>
              <a:rPr lang="zh-CN" altLang="en-US" sz="1600">
                <a:solidFill>
                  <a:srgbClr val="00A0AF"/>
                </a:solidFill>
                <a:latin typeface="楷体" panose="02010609060101010101" charset="-122"/>
                <a:ea typeface="楷体" panose="02010609060101010101" charset="-122"/>
                <a:cs typeface="楷体" panose="02010609060101010101" charset="-122"/>
              </a:rPr>
              <a:t>有感觉但无反应</a:t>
            </a:r>
            <a:r>
              <a:rPr lang="en-US" altLang="zh-CN" sz="1600">
                <a:solidFill>
                  <a:srgbClr val="00A0AF"/>
                </a:solidFill>
                <a:latin typeface="楷体" panose="02010609060101010101" charset="-122"/>
                <a:ea typeface="楷体" panose="02010609060101010101" charset="-122"/>
                <a:cs typeface="楷体" panose="02010609060101010101" charset="-122"/>
              </a:rPr>
              <a:t>,</a:t>
            </a:r>
            <a:r>
              <a:rPr lang="zh-CN" altLang="en-US" sz="1600">
                <a:solidFill>
                  <a:srgbClr val="00A0AF"/>
                </a:solidFill>
                <a:latin typeface="楷体" panose="02010609060101010101" charset="-122"/>
                <a:ea typeface="楷体" panose="02010609060101010101" charset="-122"/>
                <a:cs typeface="楷体" panose="02010609060101010101" charset="-122"/>
              </a:rPr>
              <a:t>说明神经中枢与传入神经相连的部位和兴奋传导至大脑皮层的路径未被破坏。</a:t>
            </a:r>
            <a:endParaRPr lang="zh-CN" altLang="en-US" sz="1600">
              <a:solidFill>
                <a:srgbClr val="00A0AF"/>
              </a:solidFill>
              <a:latin typeface="楷体" panose="02010609060101010101" charset="-122"/>
              <a:ea typeface="楷体" panose="02010609060101010101" charset="-122"/>
              <a:cs typeface="楷体" panose="02010609060101010101" charset="-122"/>
            </a:endParaRPr>
          </a:p>
        </p:txBody>
      </p:sp>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攻略解读</a:t>
            </a:r>
            <a:endParaRPr lang="en-US" altLang="zh-CN" sz="2000" b="1">
              <a:solidFill>
                <a:schemeClr val="tx1"/>
              </a:solidFill>
            </a:endParaRPr>
          </a:p>
        </p:txBody>
      </p:sp>
      <p:pic>
        <p:nvPicPr>
          <p:cNvPr id="2" name="图片 1"/>
          <p:cNvPicPr>
            <a:picLocks noChangeAspect="1"/>
          </p:cNvPicPr>
          <p:nvPr/>
        </p:nvPicPr>
        <p:blipFill>
          <a:blip r:embed="rId3"/>
          <a:stretch>
            <a:fillRect/>
          </a:stretch>
        </p:blipFill>
        <p:spPr>
          <a:xfrm>
            <a:off x="3466465" y="1718310"/>
            <a:ext cx="4410710" cy="3114675"/>
          </a:xfrm>
          <a:prstGeom prst="rect">
            <a:avLst/>
          </a:prstGeom>
        </p:spPr>
      </p:pic>
    </p:spTree>
    <p:custDataLst>
      <p:tags r:id="rId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4" name="文本框 13"/>
          <p:cNvSpPr txBox="1"/>
          <p:nvPr/>
        </p:nvSpPr>
        <p:spPr>
          <a:xfrm>
            <a:off x="1278890" y="2008505"/>
            <a:ext cx="9966325" cy="4152900"/>
          </a:xfrm>
          <a:prstGeom prst="rect">
            <a:avLst/>
          </a:prstGeom>
        </p:spPr>
        <p:txBody>
          <a:bodyPr wrap="square">
            <a:noAutofit/>
          </a:bodyPr>
          <a:p>
            <a:pPr marL="0" algn="l" defTabSz="266700">
              <a:lnSpc>
                <a:spcPct val="150000"/>
              </a:lnSpc>
              <a:buClrTx/>
              <a:buSzTx/>
              <a:buNone/>
            </a:pPr>
            <a:r>
              <a:rPr lang="zh-CN" altLang="en-US">
                <a:latin typeface="+mn-ea"/>
                <a:cs typeface="+mn-ea"/>
              </a:rPr>
              <a:t>如图为简化的排尿反射反射弧示意图</a:t>
            </a:r>
            <a:r>
              <a:rPr lang="en-US" altLang="zh-CN">
                <a:latin typeface="+mn-ea"/>
                <a:cs typeface="+mn-ea"/>
              </a:rPr>
              <a:t>(</a:t>
            </a:r>
            <a:r>
              <a:rPr lang="zh-CN" altLang="en-US">
                <a:latin typeface="+mn-ea"/>
                <a:cs typeface="+mn-ea"/>
              </a:rPr>
              <a:t>箭头表示神经冲动的传导方向</a:t>
            </a:r>
            <a:r>
              <a:rPr lang="en-US" altLang="zh-CN">
                <a:latin typeface="+mn-ea"/>
                <a:cs typeface="+mn-ea"/>
              </a:rPr>
              <a:t>)</a:t>
            </a:r>
            <a:r>
              <a:rPr lang="zh-CN" altLang="en-US">
                <a:latin typeface="+mn-ea"/>
                <a:cs typeface="+mn-ea"/>
              </a:rPr>
              <a:t>。下列说法正确的是</a:t>
            </a:r>
            <a:r>
              <a:rPr lang="en-US" altLang="zh-CN">
                <a:latin typeface="+mn-ea"/>
                <a:cs typeface="+mn-ea"/>
              </a:rPr>
              <a:t>	(</a:t>
            </a:r>
            <a:r>
              <a:rPr lang="en-US" altLang="zh-CN">
                <a:latin typeface="+mn-ea"/>
                <a:cs typeface="+mn-ea"/>
              </a:rPr>
              <a:t>　　)</a:t>
            </a: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A.</a:t>
            </a:r>
            <a:r>
              <a:rPr lang="zh-CN" altLang="en-US">
                <a:latin typeface="+mn-ea"/>
                <a:cs typeface="+mn-ea"/>
              </a:rPr>
              <a:t>若牵张感受器受损</a:t>
            </a:r>
            <a:r>
              <a:rPr lang="en-US" altLang="zh-CN">
                <a:latin typeface="+mn-ea"/>
                <a:cs typeface="+mn-ea"/>
              </a:rPr>
              <a:t>,</a:t>
            </a:r>
            <a:r>
              <a:rPr lang="zh-CN" altLang="en-US">
                <a:latin typeface="+mn-ea"/>
                <a:cs typeface="+mn-ea"/>
              </a:rPr>
              <a:t>只有感觉</a:t>
            </a:r>
            <a:r>
              <a:rPr lang="en-US" altLang="zh-CN">
                <a:latin typeface="+mn-ea"/>
                <a:cs typeface="+mn-ea"/>
              </a:rPr>
              <a:t>,</a:t>
            </a:r>
            <a:r>
              <a:rPr lang="zh-CN" altLang="en-US">
                <a:latin typeface="+mn-ea"/>
                <a:cs typeface="+mn-ea"/>
              </a:rPr>
              <a:t>不会有排尿反射</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B.</a:t>
            </a:r>
            <a:r>
              <a:rPr lang="zh-CN" altLang="en-US">
                <a:latin typeface="+mn-ea"/>
                <a:cs typeface="+mn-ea"/>
              </a:rPr>
              <a:t>当脑部和脊髓的连接受损</a:t>
            </a:r>
            <a:r>
              <a:rPr lang="en-US" altLang="zh-CN">
                <a:latin typeface="+mn-ea"/>
                <a:cs typeface="+mn-ea"/>
              </a:rPr>
              <a:t>,</a:t>
            </a:r>
            <a:r>
              <a:rPr lang="zh-CN" altLang="en-US">
                <a:latin typeface="+mn-ea"/>
                <a:cs typeface="+mn-ea"/>
              </a:rPr>
              <a:t>仍有排尿反射</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C.</a:t>
            </a:r>
            <a:r>
              <a:rPr lang="zh-CN" altLang="en-US">
                <a:latin typeface="+mn-ea"/>
                <a:cs typeface="+mn-ea"/>
              </a:rPr>
              <a:t>若阴部神经受损</a:t>
            </a:r>
            <a:r>
              <a:rPr lang="en-US" altLang="zh-CN">
                <a:latin typeface="+mn-ea"/>
                <a:cs typeface="+mn-ea"/>
              </a:rPr>
              <a:t>,</a:t>
            </a:r>
            <a:r>
              <a:rPr lang="zh-CN" altLang="en-US">
                <a:latin typeface="+mn-ea"/>
                <a:cs typeface="+mn-ea"/>
              </a:rPr>
              <a:t>不会有尿意</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D.</a:t>
            </a:r>
            <a:r>
              <a:rPr lang="zh-CN" altLang="en-US">
                <a:latin typeface="+mn-ea"/>
                <a:cs typeface="+mn-ea"/>
              </a:rPr>
              <a:t>若盆神经受损</a:t>
            </a:r>
            <a:r>
              <a:rPr lang="en-US" altLang="zh-CN">
                <a:latin typeface="+mn-ea"/>
                <a:cs typeface="+mn-ea"/>
              </a:rPr>
              <a:t>,</a:t>
            </a:r>
            <a:r>
              <a:rPr lang="zh-CN" altLang="en-US">
                <a:latin typeface="+mn-ea"/>
                <a:cs typeface="+mn-ea"/>
              </a:rPr>
              <a:t>仍然可以完成排尿反射</a:t>
            </a:r>
            <a:endParaRPr lang="zh-CN" altLang="en-US">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p:txBody>
      </p:sp>
      <p:sp>
        <p:nvSpPr>
          <p:cNvPr id="4" name="圆角矩形 3"/>
          <p:cNvSpPr/>
          <p:nvPr/>
        </p:nvSpPr>
        <p:spPr>
          <a:xfrm>
            <a:off x="945515" y="1466215"/>
            <a:ext cx="921385" cy="387985"/>
          </a:xfrm>
          <a:prstGeom prst="roundRect">
            <a:avLst>
              <a:gd name="adj" fmla="val 50000"/>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dist"/>
            <a:r>
              <a:rPr lang="zh-CN" altLang="en-US" b="1"/>
              <a:t>示例</a:t>
            </a:r>
            <a:endParaRPr lang="en-US" altLang="zh-CN" b="1"/>
          </a:p>
        </p:txBody>
      </p:sp>
      <p:sp>
        <p:nvSpPr>
          <p:cNvPr id="9" name="文本框 8"/>
          <p:cNvSpPr txBox="1"/>
          <p:nvPr/>
        </p:nvSpPr>
        <p:spPr>
          <a:xfrm>
            <a:off x="10527030" y="2153920"/>
            <a:ext cx="361315" cy="368300"/>
          </a:xfrm>
          <a:prstGeom prst="rect">
            <a:avLst/>
          </a:prstGeom>
          <a:noFill/>
        </p:spPr>
        <p:txBody>
          <a:bodyPr wrap="square" rtlCol="0">
            <a:spAutoFit/>
          </a:bodyPr>
          <a:p>
            <a:r>
              <a:rPr lang="en-US" altLang="zh-CN">
                <a:solidFill>
                  <a:srgbClr val="FF0000"/>
                </a:solidFill>
              </a:rPr>
              <a:t>B</a:t>
            </a:r>
            <a:endParaRPr lang="en-US" altLang="zh-CN">
              <a:solidFill>
                <a:srgbClr val="FF0000"/>
              </a:solidFill>
            </a:endParaRPr>
          </a:p>
        </p:txBody>
      </p:sp>
      <p:sp>
        <p:nvSpPr>
          <p:cNvPr id="12" name="圆角矩形 11"/>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a:t>
            </a:r>
            <a:r>
              <a:rPr lang="zh-CN" altLang="en-US" sz="2000" b="1">
                <a:solidFill>
                  <a:schemeClr val="tx1"/>
                </a:solidFill>
              </a:rPr>
              <a:t>应用</a:t>
            </a:r>
            <a:endParaRPr lang="zh-CN" altLang="en-US" sz="2000" b="1">
              <a:solidFill>
                <a:schemeClr val="tx1"/>
              </a:solidFill>
            </a:endParaRPr>
          </a:p>
        </p:txBody>
      </p:sp>
      <p:pic>
        <p:nvPicPr>
          <p:cNvPr id="332" name="image320.jpeg"/>
          <p:cNvPicPr>
            <a:picLocks noChangeAspect="1"/>
          </p:cNvPicPr>
          <p:nvPr/>
        </p:nvPicPr>
        <p:blipFill>
          <a:blip r:embed="rId3"/>
          <a:stretch>
            <a:fillRect/>
          </a:stretch>
        </p:blipFill>
        <p:spPr>
          <a:xfrm>
            <a:off x="4209415" y="2522220"/>
            <a:ext cx="4079240" cy="187896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440</Words>
  <Application>WPS 演示</Application>
  <PresentationFormat>宽屏</PresentationFormat>
  <Paragraphs>38</Paragraphs>
  <Slides>5</Slides>
  <Notes>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5</vt:i4>
      </vt:variant>
    </vt:vector>
  </HeadingPairs>
  <TitlesOfParts>
    <vt:vector size="15" baseType="lpstr">
      <vt:lpstr>Arial</vt:lpstr>
      <vt:lpstr>宋体</vt:lpstr>
      <vt:lpstr>Wingdings</vt:lpstr>
      <vt:lpstr>Wingdings</vt:lpstr>
      <vt:lpstr>黑体</vt:lpstr>
      <vt:lpstr>楷体</vt:lpstr>
      <vt:lpstr>微软雅黑</vt:lpstr>
      <vt:lpstr>Arial Unicode MS</vt:lpstr>
      <vt:lpstr>Calibri</vt:lpstr>
      <vt:lpstr>WPS</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予恩</cp:lastModifiedBy>
  <cp:revision>159</cp:revision>
  <dcterms:created xsi:type="dcterms:W3CDTF">2019-06-19T02:08:00Z</dcterms:created>
  <dcterms:modified xsi:type="dcterms:W3CDTF">2025-04-10T10:13:32Z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2052-12.1.0.20305</vt:lpwstr>
  </property>
  <property fmtid="{D5CDD505-2E9C-101B-9397-08002B2CF9AE}" pid="3" name="ICV">
    <vt:lpwstr>61662F916EE548F79BDEFF94787C57B0_11</vt:lpwstr>
  </property>
</Properties>
</file>