
<file path=[Content_Types].xml><?xml version="1.0" encoding="utf-8"?>
<Types xmlns="http://schemas.openxmlformats.org/package/2006/content-types">
  <Default Extension="png" ContentType="image/png"/>
  <Default Extension="tiff" ContentType="image/tif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7" r:id="rId3"/>
    <p:sldId id="258" r:id="rId4"/>
    <p:sldId id="260" r:id="rId5"/>
    <p:sldId id="261" r:id="rId6"/>
    <p:sldId id="262" r:id="rId7"/>
    <p:sldId id="263" r:id="rId8"/>
    <p:sldId id="264" r:id="rId9"/>
    <p:sldId id="265" r:id="rId10"/>
    <p:sldId id="267" r:id="rId11"/>
    <p:sldId id="268" r:id="rId12"/>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35"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DCDCDC"/>
    <a:srgbClr val="F0F0F0"/>
    <a:srgbClr val="E6E6E6"/>
    <a:srgbClr val="C8C8C8"/>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showGuides="1">
      <p:cViewPr varScale="1">
        <p:scale>
          <a:sx n="99" d="100"/>
          <a:sy n="99" d="100"/>
        </p:scale>
        <p:origin x="84" y="582"/>
      </p:cViewPr>
      <p:guideLst>
        <p:guide orient="horz" pos="2135"/>
        <p:guide pos="3840"/>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 Type="http://schemas.openxmlformats.org/officeDocument/2006/relationships/theme" Target="theme/theme1.xml"/><Relationship Id="rId15" Type="http://schemas.openxmlformats.org/officeDocument/2006/relationships/tableStyles" Target="tableStyles.xml"/><Relationship Id="rId14" Type="http://schemas.openxmlformats.org/officeDocument/2006/relationships/viewProps" Target="viewProps.xml"/><Relationship Id="rId13" Type="http://schemas.openxmlformats.org/officeDocument/2006/relationships/presProps" Target="presProps.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5" Type="http://schemas.openxmlformats.org/officeDocument/2006/relationships/tags" Target="../tags/tag51.xml"/><Relationship Id="rId4" Type="http://schemas.openxmlformats.org/officeDocument/2006/relationships/tags" Target="../tags/tag50.xml"/><Relationship Id="rId3" Type="http://schemas.openxmlformats.org/officeDocument/2006/relationships/tags" Target="../tags/tag49.xml"/><Relationship Id="rId2" Type="http://schemas.openxmlformats.org/officeDocument/2006/relationships/tags" Target="../tags/tag48.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6" Type="http://schemas.openxmlformats.org/officeDocument/2006/relationships/tags" Target="../tags/tag56.xml"/><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tags" Target="../tags/tag52.xm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tags" Target="../tags/tag36.xml"/><Relationship Id="rId3" Type="http://schemas.openxmlformats.org/officeDocument/2006/relationships/tags" Target="../tags/tag35.xml"/><Relationship Id="rId2" Type="http://schemas.openxmlformats.org/officeDocument/2006/relationships/tags" Target="../tags/tag34.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7" Type="http://schemas.openxmlformats.org/officeDocument/2006/relationships/tags" Target="../tags/tag42.xml"/><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tags" Target="../tags/tag39.xml"/><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custDataLst>
              <p:tags r:id="rId2"/>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dirty="0"/>
              <a:t>单击此处编辑母版标题样式</a:t>
            </a:r>
            <a:endParaRPr lang="zh-CN" altLang="en-US" dirty="0"/>
          </a:p>
        </p:txBody>
      </p:sp>
      <p:sp>
        <p:nvSpPr>
          <p:cNvPr id="3" name="副标题 2"/>
          <p:cNvSpPr>
            <a:spLocks noGrp="1"/>
          </p:cNvSpPr>
          <p:nvPr>
            <p:ph type="subTitle" idx="1"/>
            <p:custDataLst>
              <p:tags r:id="rId3"/>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endParaRPr lang="zh-CN" altLang="en-US" dirty="0"/>
          </a:p>
        </p:txBody>
      </p:sp>
      <p:sp>
        <p:nvSpPr>
          <p:cNvPr id="16" name="日期占位符 15"/>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5"/>
            </p:custDataLst>
          </p:nvPr>
        </p:nvSpPr>
        <p:spPr/>
        <p:txBody>
          <a:bodyPr/>
          <a:lstStyle/>
          <a:p>
            <a:endParaRPr lang="zh-CN" altLang="en-US" dirty="0"/>
          </a:p>
        </p:txBody>
      </p:sp>
      <p:sp>
        <p:nvSpPr>
          <p:cNvPr id="18" name="灯片编号占位符 17"/>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08400" y="774000"/>
            <a:ext cx="10972800" cy="5482800"/>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lang="zh-CN" altLang="en-US" smtClean="0"/>
              <a:t>单击此处编辑标题</a:t>
            </a:r>
            <a:endParaRPr lang="zh-CN" altLang="en-US"/>
          </a:p>
        </p:txBody>
      </p:sp>
      <p:sp>
        <p:nvSpPr>
          <p:cNvPr id="7" name="文本占位符 6"/>
          <p:cNvSpPr>
            <a:spLocks noGrp="1"/>
          </p:cNvSpPr>
          <p:nvPr>
            <p:ph type="body" sz="quarter" idx="13"/>
            <p:custDataLst>
              <p:tags r:id="rId6"/>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idx="1"/>
            <p:custDataLst>
              <p:tags r:id="rId3"/>
            </p:custDataLst>
          </p:nvPr>
        </p:nvSpPr>
        <p:spPr>
          <a:xfrm>
            <a:off x="608400" y="1490400"/>
            <a:ext cx="10969200" cy="4759200"/>
          </a:xfrm>
        </p:spPr>
        <p:txBody>
          <a:bodyPr vert="horz" lIns="90000" tIns="46800" rIns="90000" bIns="4680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dirty="0"/>
              <a:t>单击此处编辑标题</a:t>
            </a:r>
            <a:endParaRPr lang="zh-CN" altLang="en-US" dirty="0"/>
          </a:p>
        </p:txBody>
      </p:sp>
      <p:sp>
        <p:nvSpPr>
          <p:cNvPr id="3" name="文本占位符 2"/>
          <p:cNvSpPr>
            <a:spLocks noGrp="1"/>
          </p:cNvSpPr>
          <p:nvPr>
            <p:ph type="body" idx="1" hasCustomPrompt="1"/>
            <p:custDataLst>
              <p:tags r:id="rId3"/>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sz="half" idx="1"/>
            <p:custDataLst>
              <p:tags r:id="rId3"/>
            </p:custDataLst>
          </p:nvPr>
        </p:nvSpPr>
        <p:spPr>
          <a:xfrm>
            <a:off x="608400" y="1501200"/>
            <a:ext cx="5176800" cy="4748400"/>
          </a:xfrm>
        </p:spPr>
        <p:txBody>
          <a:bodyPr vert="horz" lIns="90000" tIns="46800" rIns="90000" bIns="4680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custDataLst>
              <p:tags r:id="rId4"/>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文本占位符 2"/>
          <p:cNvSpPr>
            <a:spLocks noGrp="1"/>
          </p:cNvSpPr>
          <p:nvPr>
            <p:ph type="body" idx="1" hasCustomPrompt="1"/>
            <p:custDataLst>
              <p:tags r:id="rId3"/>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0840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hasCustomPrompt="1"/>
            <p:custDataLst>
              <p:tags r:id="rId5"/>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单击此处编辑文本</a:t>
            </a:r>
            <a:endParaRPr lang="zh-CN" altLang="en-US"/>
          </a:p>
        </p:txBody>
      </p:sp>
      <p:sp>
        <p:nvSpPr>
          <p:cNvPr id="6" name="内容占位符 5"/>
          <p:cNvSpPr>
            <a:spLocks noGrp="1"/>
          </p:cNvSpPr>
          <p:nvPr>
            <p:ph sz="quarter" idx="4"/>
            <p:custDataLst>
              <p:tags r:id="rId6"/>
            </p:custDataLst>
          </p:nvPr>
        </p:nvSpPr>
        <p:spPr>
          <a:xfrm>
            <a:off x="623575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08400" y="1555200"/>
            <a:ext cx="5233077" cy="4608000"/>
          </a:xfrm>
        </p:spPr>
        <p:txBody>
          <a:bodyPr vert="horz" lIns="90000" tIns="46800" rIns="90000" bIns="46800" rtlCol="0">
            <a:normAutofit/>
          </a:bodyPr>
          <a:lstStyle>
            <a:lvl1pPr>
              <a:buNone/>
              <a:defRPr sz="1600"/>
            </a:lvl1pPr>
          </a:lstStyle>
          <a:p>
            <a:pPr lvl="0"/>
            <a:endParaRPr lang="zh-CN" altLang="en-US"/>
          </a:p>
        </p:txBody>
      </p:sp>
      <p:sp>
        <p:nvSpPr>
          <p:cNvPr id="4" name="文本占位符 3"/>
          <p:cNvSpPr>
            <a:spLocks noGrp="1"/>
          </p:cNvSpPr>
          <p:nvPr>
            <p:ph type="body" sz="half" idx="2"/>
            <p:custDataLst>
              <p:tags r:id="rId3"/>
            </p:custDataLst>
          </p:nvPr>
        </p:nvSpPr>
        <p:spPr>
          <a:xfrm>
            <a:off x="6350400" y="1555200"/>
            <a:ext cx="5227200" cy="4608000"/>
          </a:xfrm>
        </p:spPr>
        <p:txBody>
          <a:bodyPr vert="horz" lIns="90000" tIns="46800" rIns="90000" bIns="46800" rtlCol="0">
            <a:normAutofit/>
          </a:bodyPr>
          <a:lstStyle>
            <a:lvl1pPr>
              <a:buNone/>
              <a:defRPr sz="1600"/>
            </a:lvl1pPr>
          </a:lstStyle>
          <a:p>
            <a:pPr lvl="0"/>
            <a:r>
              <a:rPr lang="zh-CN" altLang="en-US" smtClean="0"/>
              <a:t>单击此处编辑母版文本样式</a:t>
            </a:r>
            <a:endParaRPr lang="zh-CN" altLang="en-US"/>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p>
            <a:r>
              <a:rPr lang="zh-CN" altLang="en-US"/>
              <a:t>单击此处编辑母版标题样式</a:t>
            </a:r>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2"/>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lang="zh-CN" altLang="en-US" smtClean="0"/>
              <a:t>单击此处编辑标题</a:t>
            </a:r>
            <a:endParaRPr lang="zh-CN" altLang="en-US"/>
          </a:p>
        </p:txBody>
      </p:sp>
      <p:sp>
        <p:nvSpPr>
          <p:cNvPr id="3" name="竖排文字占位符 2"/>
          <p:cNvSpPr>
            <a:spLocks noGrp="1"/>
          </p:cNvSpPr>
          <p:nvPr>
            <p:ph type="body" orient="vert" idx="1"/>
            <p:custDataLst>
              <p:tags r:id="rId3"/>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8" Type="http://schemas.openxmlformats.org/officeDocument/2006/relationships/theme" Target="../theme/theme1.xml"/><Relationship Id="rId17" Type="http://schemas.openxmlformats.org/officeDocument/2006/relationships/tags" Target="../tags/tag62.xml"/><Relationship Id="rId16" Type="http://schemas.openxmlformats.org/officeDocument/2006/relationships/tags" Target="../tags/tag61.xml"/><Relationship Id="rId15" Type="http://schemas.openxmlformats.org/officeDocument/2006/relationships/tags" Target="../tags/tag60.xml"/><Relationship Id="rId14" Type="http://schemas.openxmlformats.org/officeDocument/2006/relationships/tags" Target="../tags/tag59.xml"/><Relationship Id="rId13" Type="http://schemas.openxmlformats.org/officeDocument/2006/relationships/tags" Target="../tags/tag58.xml"/><Relationship Id="rId12" Type="http://schemas.openxmlformats.org/officeDocument/2006/relationships/tags" Target="../tags/tag57.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3"/>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4"/>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5"/>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16"/>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defRPr>
            </a:lvl1pPr>
          </a:lstStyle>
          <a:p>
            <a:fld id="{49AE70B2-8BF9-45C0-BB95-33D1B9D3A854}" type="slidenum">
              <a:rPr lang="zh-CN" altLang="en-US" smtClean="0"/>
            </a:fld>
            <a:endParaRPr lang="zh-CN" altLang="en-US" dirty="0"/>
          </a:p>
        </p:txBody>
      </p:sp>
    </p:spTree>
    <p:custDataLst>
      <p:tags r:id="rId17"/>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fontAlgn="auto" latinLnBrk="0" hangingPunct="1">
        <a:lnSpc>
          <a:spcPct val="100000"/>
        </a:lnSpc>
        <a:spcBef>
          <a:spcPct val="0"/>
        </a:spcBef>
        <a:buNone/>
        <a:defRPr sz="3600" b="0" u="none" strike="noStrike" kern="1200" cap="none" spc="300" normalizeH="0" baseline="0">
          <a:solidFill>
            <a:schemeClr val="tx1">
              <a:lumMod val="85000"/>
              <a:lumOff val="15000"/>
            </a:schemeClr>
          </a:solidFill>
          <a:uFillTx/>
          <a:latin typeface="+mj-lt"/>
          <a:ea typeface="+mj-ea"/>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mn-lt"/>
          <a:ea typeface="+mn-ea"/>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mn-lt"/>
          <a:ea typeface="+mn-ea"/>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mn-lt"/>
          <a:ea typeface="+mn-ea"/>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mn-lt"/>
          <a:ea typeface="+mn-ea"/>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63.xml"/><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tags" Target="../tags/tag72.xml"/><Relationship Id="rId3" Type="http://schemas.openxmlformats.org/officeDocument/2006/relationships/image" Target="../media/image12.tiff"/><Relationship Id="rId2" Type="http://schemas.openxmlformats.org/officeDocument/2006/relationships/image" Target="../media/image4.png"/><Relationship Id="rId1" Type="http://schemas.openxmlformats.org/officeDocument/2006/relationships/image" Target="../media/image3.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64.xml"/><Relationship Id="rId1"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65.xml"/><Relationship Id="rId1" Type="http://schemas.openxmlformats.org/officeDocument/2006/relationships/image" Target="../media/image3.png"/></Relationships>
</file>

<file path=ppt/slides/_rels/slide4.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tags" Target="../tags/tag66.xml"/><Relationship Id="rId3" Type="http://schemas.openxmlformats.org/officeDocument/2006/relationships/image" Target="../media/image5.tiff"/><Relationship Id="rId2" Type="http://schemas.openxmlformats.org/officeDocument/2006/relationships/image" Target="../media/image4.png"/><Relationship Id="rId1" Type="http://schemas.openxmlformats.org/officeDocument/2006/relationships/image" Target="../media/image3.png"/></Relationships>
</file>

<file path=ppt/slides/_rels/slide5.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tags" Target="../tags/tag67.xml"/><Relationship Id="rId3" Type="http://schemas.openxmlformats.org/officeDocument/2006/relationships/image" Target="../media/image6.tiff"/><Relationship Id="rId2" Type="http://schemas.openxmlformats.org/officeDocument/2006/relationships/image" Target="../media/image4.png"/><Relationship Id="rId1" Type="http://schemas.openxmlformats.org/officeDocument/2006/relationships/image" Target="../media/image3.png"/></Relationships>
</file>

<file path=ppt/slides/_rels/slide6.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tags" Target="../tags/tag68.xml"/><Relationship Id="rId4" Type="http://schemas.openxmlformats.org/officeDocument/2006/relationships/image" Target="../media/image8.tiff"/><Relationship Id="rId3" Type="http://schemas.openxmlformats.org/officeDocument/2006/relationships/image" Target="../media/image7.tiff"/><Relationship Id="rId2" Type="http://schemas.openxmlformats.org/officeDocument/2006/relationships/image" Target="../media/image4.png"/><Relationship Id="rId1" Type="http://schemas.openxmlformats.org/officeDocument/2006/relationships/image" Target="../media/image3.png"/></Relationships>
</file>

<file path=ppt/slides/_rels/slide7.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tags" Target="../tags/tag69.xml"/><Relationship Id="rId3" Type="http://schemas.openxmlformats.org/officeDocument/2006/relationships/image" Target="../media/image9.tiff"/><Relationship Id="rId2" Type="http://schemas.openxmlformats.org/officeDocument/2006/relationships/image" Target="../media/image4.png"/><Relationship Id="rId1" Type="http://schemas.openxmlformats.org/officeDocument/2006/relationships/image" Target="../media/image3.png"/></Relationships>
</file>

<file path=ppt/slides/_rels/slide8.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tags" Target="../tags/tag70.xml"/><Relationship Id="rId3" Type="http://schemas.openxmlformats.org/officeDocument/2006/relationships/image" Target="../media/image10.tiff"/><Relationship Id="rId2" Type="http://schemas.openxmlformats.org/officeDocument/2006/relationships/image" Target="../media/image4.png"/><Relationship Id="rId1" Type="http://schemas.openxmlformats.org/officeDocument/2006/relationships/image" Target="../media/image3.png"/></Relationships>
</file>

<file path=ppt/slides/_rels/slide9.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tags" Target="../tags/tag71.xml"/><Relationship Id="rId3" Type="http://schemas.openxmlformats.org/officeDocument/2006/relationships/image" Target="../media/image11.tiff"/><Relationship Id="rId2" Type="http://schemas.openxmlformats.org/officeDocument/2006/relationships/image" Target="../media/image4.png"/><Relationship Id="rId1"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5" name="文本框 4"/>
          <p:cNvSpPr txBox="1"/>
          <p:nvPr/>
        </p:nvSpPr>
        <p:spPr>
          <a:xfrm>
            <a:off x="3064510" y="5486400"/>
            <a:ext cx="6063615" cy="645160"/>
          </a:xfrm>
          <a:prstGeom prst="rect">
            <a:avLst/>
          </a:prstGeom>
          <a:noFill/>
        </p:spPr>
        <p:txBody>
          <a:bodyPr wrap="square" rtlCol="0">
            <a:spAutoFit/>
          </a:bodyPr>
          <a:p>
            <a:pPr indent="0" algn="ctr" fontAlgn="auto">
              <a:lnSpc>
                <a:spcPct val="150000"/>
              </a:lnSpc>
            </a:pPr>
            <a:r>
              <a:rPr lang="zh-CN" altLang="en-US" sz="2400" b="1">
                <a:solidFill>
                  <a:schemeClr val="bg1"/>
                </a:solidFill>
                <a:latin typeface="黑体" panose="02010609060101010101" charset="-122"/>
                <a:ea typeface="黑体" panose="02010609060101010101" charset="-122"/>
                <a:cs typeface="黑体" panose="02010609060101010101" charset="-122"/>
              </a:rPr>
              <a:t>高中生物学</a:t>
            </a:r>
            <a:r>
              <a:rPr lang="en-US" altLang="zh-CN" sz="2400" b="1">
                <a:solidFill>
                  <a:schemeClr val="bg1"/>
                </a:solidFill>
                <a:latin typeface="黑体" panose="02010609060101010101" charset="-122"/>
                <a:ea typeface="黑体" panose="02010609060101010101" charset="-122"/>
                <a:cs typeface="黑体" panose="02010609060101010101" charset="-122"/>
              </a:rPr>
              <a:t> </a:t>
            </a:r>
            <a:r>
              <a:rPr lang="zh-CN" altLang="en-US" sz="2400" b="1">
                <a:solidFill>
                  <a:schemeClr val="bg1"/>
                </a:solidFill>
                <a:latin typeface="黑体" panose="02010609060101010101" charset="-122"/>
                <a:ea typeface="黑体" panose="02010609060101010101" charset="-122"/>
                <a:cs typeface="黑体" panose="02010609060101010101" charset="-122"/>
              </a:rPr>
              <a:t>选择性必修</a:t>
            </a:r>
            <a:r>
              <a:rPr lang="en-US" altLang="zh-CN" sz="2400" b="1">
                <a:solidFill>
                  <a:schemeClr val="bg1"/>
                </a:solidFill>
                <a:latin typeface="黑体" panose="02010609060101010101" charset="-122"/>
                <a:ea typeface="黑体" panose="02010609060101010101" charset="-122"/>
                <a:cs typeface="黑体" panose="02010609060101010101" charset="-122"/>
              </a:rPr>
              <a:t>1 </a:t>
            </a:r>
            <a:r>
              <a:rPr lang="zh-CN" altLang="en-US" sz="2400" b="1">
                <a:solidFill>
                  <a:schemeClr val="bg1"/>
                </a:solidFill>
                <a:latin typeface="黑体" panose="02010609060101010101" charset="-122"/>
                <a:ea typeface="黑体" panose="02010609060101010101" charset="-122"/>
                <a:cs typeface="黑体" panose="02010609060101010101" charset="-122"/>
              </a:rPr>
              <a:t>稳态与调节</a:t>
            </a:r>
            <a:endParaRPr lang="zh-CN" altLang="en-US" sz="2400" b="1">
              <a:solidFill>
                <a:schemeClr val="bg1"/>
              </a:solidFill>
              <a:latin typeface="黑体" panose="02010609060101010101" charset="-122"/>
              <a:ea typeface="黑体" panose="02010609060101010101" charset="-122"/>
              <a:cs typeface="黑体" panose="02010609060101010101" charset="-122"/>
            </a:endParaRPr>
          </a:p>
        </p:txBody>
      </p:sp>
    </p:spTree>
    <p:custDataLst>
      <p:tags r:id="rId2"/>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pic>
        <p:nvPicPr>
          <p:cNvPr id="6" name="图片 5"/>
          <p:cNvPicPr/>
          <p:nvPr/>
        </p:nvPicPr>
        <p:blipFill>
          <a:blip r:embed="rId2"/>
          <a:stretch>
            <a:fillRect/>
          </a:stretch>
        </p:blipFill>
        <p:spPr>
          <a:xfrm>
            <a:off x="5948204" y="3389154"/>
            <a:ext cx="38417" cy="257492"/>
          </a:xfrm>
          <a:prstGeom prst="rect">
            <a:avLst/>
          </a:prstGeom>
        </p:spPr>
      </p:pic>
      <p:sp>
        <p:nvSpPr>
          <p:cNvPr id="14" name="文本框 13"/>
          <p:cNvSpPr txBox="1"/>
          <p:nvPr/>
        </p:nvSpPr>
        <p:spPr>
          <a:xfrm>
            <a:off x="743585" y="1496060"/>
            <a:ext cx="10501630" cy="4573270"/>
          </a:xfrm>
          <a:prstGeom prst="rect">
            <a:avLst/>
          </a:prstGeom>
        </p:spPr>
        <p:txBody>
          <a:bodyPr wrap="square">
            <a:noAutofit/>
          </a:bodyPr>
          <a:p>
            <a:pPr marL="0" algn="l" defTabSz="266700">
              <a:lnSpc>
                <a:spcPct val="150000"/>
              </a:lnSpc>
              <a:buClrTx/>
              <a:buSzTx/>
              <a:buNone/>
            </a:pPr>
            <a:r>
              <a:rPr lang="zh-CN" altLang="en-US">
                <a:latin typeface="+mn-ea"/>
                <a:cs typeface="+mn-ea"/>
              </a:rPr>
              <a:t>如图是某生物兴趣小组整理的人体内环境与外界进行物质交换的示意图</a:t>
            </a:r>
            <a:r>
              <a:rPr lang="en-US" altLang="zh-CN">
                <a:latin typeface="+mn-ea"/>
                <a:cs typeface="+mn-ea"/>
              </a:rPr>
              <a:t>,</a:t>
            </a:r>
            <a:r>
              <a:rPr lang="en-US" altLang="en-US">
                <a:latin typeface="+mn-ea"/>
                <a:cs typeface="+mn-ea"/>
              </a:rPr>
              <a:t>①②③④</a:t>
            </a:r>
            <a:r>
              <a:rPr lang="zh-CN" altLang="en-US">
                <a:latin typeface="+mn-ea"/>
                <a:cs typeface="+mn-ea"/>
              </a:rPr>
              <a:t>表示相关物质</a:t>
            </a:r>
            <a:r>
              <a:rPr lang="en-US" altLang="zh-CN">
                <a:latin typeface="+mn-ea"/>
                <a:cs typeface="+mn-ea"/>
              </a:rPr>
              <a:t>,</a:t>
            </a:r>
            <a:r>
              <a:rPr lang="en-US" altLang="en-US">
                <a:latin typeface="+mn-ea"/>
                <a:cs typeface="+mn-ea"/>
              </a:rPr>
              <a:t>Ⅰ</a:t>
            </a:r>
            <a:r>
              <a:rPr lang="zh-CN" altLang="en-US">
                <a:latin typeface="+mn-ea"/>
                <a:cs typeface="+mn-ea"/>
              </a:rPr>
              <a:t>、</a:t>
            </a:r>
            <a:r>
              <a:rPr lang="en-US" altLang="en-US">
                <a:latin typeface="+mn-ea"/>
                <a:cs typeface="+mn-ea"/>
              </a:rPr>
              <a:t>Ⅱ</a:t>
            </a:r>
            <a:r>
              <a:rPr lang="zh-CN" altLang="en-US">
                <a:latin typeface="+mn-ea"/>
                <a:cs typeface="+mn-ea"/>
              </a:rPr>
              <a:t>、</a:t>
            </a:r>
            <a:r>
              <a:rPr lang="en-US" altLang="en-US">
                <a:latin typeface="+mn-ea"/>
                <a:cs typeface="+mn-ea"/>
              </a:rPr>
              <a:t>Ⅲ</a:t>
            </a:r>
            <a:r>
              <a:rPr lang="zh-CN" altLang="en-US">
                <a:latin typeface="+mn-ea"/>
                <a:cs typeface="+mn-ea"/>
              </a:rPr>
              <a:t>、</a:t>
            </a:r>
            <a:r>
              <a:rPr lang="en-US" altLang="en-US">
                <a:latin typeface="+mn-ea"/>
                <a:cs typeface="+mn-ea"/>
              </a:rPr>
              <a:t>Ⅳ</a:t>
            </a:r>
            <a:r>
              <a:rPr lang="zh-CN" altLang="en-US">
                <a:latin typeface="+mn-ea"/>
                <a:cs typeface="+mn-ea"/>
              </a:rPr>
              <a:t>表示相关系统</a:t>
            </a:r>
            <a:r>
              <a:rPr lang="en-US" altLang="zh-CN">
                <a:latin typeface="+mn-ea"/>
                <a:cs typeface="+mn-ea"/>
              </a:rPr>
              <a:t>,</a:t>
            </a:r>
            <a:r>
              <a:rPr lang="zh-CN" altLang="en-US">
                <a:latin typeface="+mn-ea"/>
                <a:cs typeface="+mn-ea"/>
              </a:rPr>
              <a:t>甲、乙、丙、丁表示四种液体</a:t>
            </a:r>
            <a:r>
              <a:rPr lang="en-US" altLang="zh-CN">
                <a:latin typeface="+mn-ea"/>
                <a:cs typeface="+mn-ea"/>
              </a:rPr>
              <a:t>,A</a:t>
            </a:r>
            <a:r>
              <a:rPr lang="zh-CN" altLang="en-US">
                <a:latin typeface="+mn-ea"/>
                <a:cs typeface="+mn-ea"/>
              </a:rPr>
              <a:t>、</a:t>
            </a:r>
            <a:r>
              <a:rPr lang="en-US" altLang="zh-CN">
                <a:latin typeface="+mn-ea"/>
                <a:cs typeface="+mn-ea"/>
              </a:rPr>
              <a:t>B</a:t>
            </a:r>
            <a:r>
              <a:rPr lang="zh-CN" altLang="en-US">
                <a:latin typeface="+mn-ea"/>
                <a:cs typeface="+mn-ea"/>
              </a:rPr>
              <a:t>表示相关过程。下列说法错误的是</a:t>
            </a:r>
            <a:r>
              <a:rPr lang="en-US" altLang="zh-CN">
                <a:latin typeface="+mn-ea"/>
                <a:cs typeface="+mn-ea"/>
              </a:rPr>
              <a:t>	(</a:t>
            </a:r>
            <a:r>
              <a:rPr lang="en-US" altLang="zh-CN">
                <a:latin typeface="+mn-ea"/>
                <a:cs typeface="+mn-ea"/>
              </a:rPr>
              <a:t>　　)</a:t>
            </a:r>
            <a:endParaRPr lang="en-US" altLang="zh-CN">
              <a:latin typeface="+mn-ea"/>
              <a:cs typeface="+mn-ea"/>
            </a:endParaRPr>
          </a:p>
          <a:p>
            <a:pPr marL="0" indent="0" defTabSz="266700">
              <a:spcBef>
                <a:spcPct val="0"/>
              </a:spcBef>
              <a:spcAft>
                <a:spcPct val="0"/>
              </a:spcAft>
            </a:pPr>
            <a:endParaRPr lang="en-US" altLang="zh-CN">
              <a:latin typeface="+mn-ea"/>
              <a:cs typeface="+mn-ea"/>
            </a:endParaRPr>
          </a:p>
          <a:p>
            <a:pPr marL="0" indent="0" defTabSz="266700">
              <a:spcBef>
                <a:spcPct val="0"/>
              </a:spcBef>
              <a:spcAft>
                <a:spcPct val="0"/>
              </a:spcAft>
            </a:pPr>
            <a:endParaRPr lang="en-US" altLang="zh-CN">
              <a:latin typeface="+mn-ea"/>
              <a:cs typeface="+mn-ea"/>
            </a:endParaRPr>
          </a:p>
          <a:p>
            <a:pPr marL="0" indent="0" defTabSz="266700">
              <a:spcBef>
                <a:spcPct val="0"/>
              </a:spcBef>
              <a:spcAft>
                <a:spcPct val="0"/>
              </a:spcAft>
            </a:pPr>
            <a:endParaRPr lang="en-US" altLang="zh-CN">
              <a:latin typeface="+mn-ea"/>
              <a:cs typeface="+mn-ea"/>
            </a:endParaRPr>
          </a:p>
          <a:p>
            <a:pPr marL="0" indent="0" defTabSz="266700">
              <a:spcBef>
                <a:spcPct val="0"/>
              </a:spcBef>
              <a:spcAft>
                <a:spcPct val="0"/>
              </a:spcAft>
            </a:pPr>
            <a:endParaRPr lang="en-US" altLang="zh-CN">
              <a:latin typeface="+mn-ea"/>
              <a:cs typeface="+mn-ea"/>
            </a:endParaRPr>
          </a:p>
          <a:p>
            <a:pPr marL="0" indent="0" defTabSz="266700">
              <a:spcBef>
                <a:spcPct val="0"/>
              </a:spcBef>
              <a:spcAft>
                <a:spcPct val="0"/>
              </a:spcAft>
            </a:pPr>
            <a:endParaRPr lang="en-US" altLang="zh-CN">
              <a:latin typeface="+mn-ea"/>
              <a:cs typeface="+mn-ea"/>
            </a:endParaRPr>
          </a:p>
          <a:p>
            <a:pPr marL="0" indent="0" defTabSz="266700">
              <a:spcBef>
                <a:spcPct val="0"/>
              </a:spcBef>
              <a:spcAft>
                <a:spcPct val="0"/>
              </a:spcAft>
            </a:pPr>
            <a:endParaRPr lang="en-US" altLang="zh-CN">
              <a:latin typeface="+mn-ea"/>
              <a:cs typeface="+mn-ea"/>
            </a:endParaRPr>
          </a:p>
          <a:p>
            <a:pPr marL="0" indent="0" defTabSz="266700">
              <a:spcBef>
                <a:spcPct val="0"/>
              </a:spcBef>
              <a:spcAft>
                <a:spcPct val="0"/>
              </a:spcAft>
            </a:pPr>
            <a:endParaRPr lang="en-US" altLang="zh-CN">
              <a:latin typeface="+mn-ea"/>
              <a:cs typeface="+mn-ea"/>
            </a:endParaRPr>
          </a:p>
          <a:p>
            <a:pPr indent="0" defTabSz="266700" fontAlgn="auto">
              <a:lnSpc>
                <a:spcPct val="150000"/>
              </a:lnSpc>
              <a:spcBef>
                <a:spcPct val="0"/>
              </a:spcBef>
              <a:spcAft>
                <a:spcPct val="0"/>
              </a:spcAft>
            </a:pPr>
            <a:r>
              <a:rPr lang="en-US" altLang="zh-CN">
                <a:latin typeface="+mn-ea"/>
                <a:cs typeface="+mn-ea"/>
              </a:rPr>
              <a:t>A.</a:t>
            </a:r>
            <a:r>
              <a:rPr lang="zh-CN" altLang="en-US">
                <a:latin typeface="+mn-ea"/>
                <a:cs typeface="+mn-ea"/>
              </a:rPr>
              <a:t>甲、乙、丙、丁四种液体所含的物质种类和含量有差别</a:t>
            </a:r>
            <a:r>
              <a:rPr lang="en-US" altLang="zh-CN">
                <a:latin typeface="+mn-ea"/>
                <a:cs typeface="+mn-ea"/>
              </a:rPr>
              <a:t>,</a:t>
            </a:r>
            <a:r>
              <a:rPr lang="zh-CN" altLang="en-US">
                <a:latin typeface="+mn-ea"/>
                <a:cs typeface="+mn-ea"/>
              </a:rPr>
              <a:t>其中乙的蛋白质含量最高</a:t>
            </a:r>
            <a:endParaRPr lang="zh-CN" altLang="en-US">
              <a:latin typeface="+mn-ea"/>
              <a:cs typeface="+mn-ea"/>
            </a:endParaRPr>
          </a:p>
          <a:p>
            <a:pPr indent="0" defTabSz="266700" fontAlgn="auto">
              <a:lnSpc>
                <a:spcPct val="150000"/>
              </a:lnSpc>
              <a:spcBef>
                <a:spcPct val="0"/>
              </a:spcBef>
              <a:spcAft>
                <a:spcPct val="0"/>
              </a:spcAft>
            </a:pPr>
            <a:r>
              <a:rPr lang="en-US" altLang="zh-CN">
                <a:latin typeface="+mn-ea"/>
                <a:cs typeface="+mn-ea"/>
              </a:rPr>
              <a:t>B.</a:t>
            </a:r>
            <a:r>
              <a:rPr lang="en-US" altLang="en-US">
                <a:latin typeface="+mn-ea"/>
                <a:cs typeface="+mn-ea"/>
              </a:rPr>
              <a:t>Ⅱ</a:t>
            </a:r>
            <a:r>
              <a:rPr lang="zh-CN" altLang="en-US">
                <a:latin typeface="+mn-ea"/>
                <a:cs typeface="+mn-ea"/>
              </a:rPr>
              <a:t>为呼吸系统</a:t>
            </a:r>
            <a:r>
              <a:rPr lang="en-US" altLang="zh-CN">
                <a:latin typeface="+mn-ea"/>
                <a:cs typeface="+mn-ea"/>
              </a:rPr>
              <a:t>,</a:t>
            </a:r>
            <a:r>
              <a:rPr lang="en-US" altLang="en-US">
                <a:latin typeface="+mn-ea"/>
                <a:cs typeface="+mn-ea"/>
              </a:rPr>
              <a:t>②</a:t>
            </a:r>
            <a:r>
              <a:rPr lang="zh-CN" altLang="en-US">
                <a:latin typeface="+mn-ea"/>
                <a:cs typeface="+mn-ea"/>
              </a:rPr>
              <a:t>表示二氧化碳</a:t>
            </a:r>
            <a:r>
              <a:rPr lang="en-US" altLang="zh-CN">
                <a:latin typeface="+mn-ea"/>
                <a:cs typeface="+mn-ea"/>
              </a:rPr>
              <a:t>,</a:t>
            </a:r>
            <a:r>
              <a:rPr lang="en-US" altLang="en-US">
                <a:latin typeface="+mn-ea"/>
                <a:cs typeface="+mn-ea"/>
              </a:rPr>
              <a:t>③</a:t>
            </a:r>
            <a:r>
              <a:rPr lang="zh-CN" altLang="en-US">
                <a:latin typeface="+mn-ea"/>
                <a:cs typeface="+mn-ea"/>
              </a:rPr>
              <a:t>为氧气</a:t>
            </a:r>
            <a:endParaRPr lang="zh-CN" altLang="en-US">
              <a:latin typeface="+mn-ea"/>
              <a:cs typeface="+mn-ea"/>
            </a:endParaRPr>
          </a:p>
          <a:p>
            <a:pPr indent="0" defTabSz="266700" fontAlgn="auto">
              <a:lnSpc>
                <a:spcPct val="150000"/>
              </a:lnSpc>
              <a:spcBef>
                <a:spcPct val="0"/>
              </a:spcBef>
              <a:spcAft>
                <a:spcPct val="0"/>
              </a:spcAft>
            </a:pPr>
            <a:r>
              <a:rPr lang="en-US" altLang="zh-CN">
                <a:latin typeface="+mn-ea"/>
                <a:cs typeface="+mn-ea"/>
              </a:rPr>
              <a:t>C.</a:t>
            </a:r>
            <a:r>
              <a:rPr lang="en-US" altLang="en-US">
                <a:latin typeface="+mn-ea"/>
                <a:cs typeface="+mn-ea"/>
              </a:rPr>
              <a:t>Ⅲ</a:t>
            </a:r>
            <a:r>
              <a:rPr lang="zh-CN" altLang="en-US">
                <a:latin typeface="+mn-ea"/>
                <a:cs typeface="+mn-ea"/>
              </a:rPr>
              <a:t>为泌尿系统</a:t>
            </a:r>
            <a:r>
              <a:rPr lang="en-US" altLang="zh-CN">
                <a:latin typeface="+mn-ea"/>
                <a:cs typeface="+mn-ea"/>
              </a:rPr>
              <a:t>,B</a:t>
            </a:r>
            <a:r>
              <a:rPr lang="zh-CN" altLang="en-US">
                <a:latin typeface="+mn-ea"/>
                <a:cs typeface="+mn-ea"/>
              </a:rPr>
              <a:t>可表示重吸收过程</a:t>
            </a:r>
            <a:endParaRPr lang="zh-CN" altLang="en-US">
              <a:latin typeface="+mn-ea"/>
              <a:cs typeface="+mn-ea"/>
            </a:endParaRPr>
          </a:p>
          <a:p>
            <a:pPr indent="0" defTabSz="266700" fontAlgn="auto">
              <a:lnSpc>
                <a:spcPct val="150000"/>
              </a:lnSpc>
              <a:spcBef>
                <a:spcPct val="0"/>
              </a:spcBef>
              <a:spcAft>
                <a:spcPct val="0"/>
              </a:spcAft>
            </a:pPr>
            <a:r>
              <a:rPr lang="en-US" altLang="zh-CN">
                <a:latin typeface="+mn-ea"/>
                <a:cs typeface="+mn-ea"/>
              </a:rPr>
              <a:t>D.</a:t>
            </a:r>
            <a:r>
              <a:rPr lang="zh-CN" altLang="en-US">
                <a:latin typeface="+mn-ea"/>
                <a:cs typeface="+mn-ea"/>
              </a:rPr>
              <a:t>口服药物后</a:t>
            </a:r>
            <a:r>
              <a:rPr lang="en-US" altLang="zh-CN">
                <a:latin typeface="+mn-ea"/>
                <a:cs typeface="+mn-ea"/>
              </a:rPr>
              <a:t>,</a:t>
            </a:r>
            <a:r>
              <a:rPr lang="zh-CN" altLang="en-US">
                <a:latin typeface="+mn-ea"/>
                <a:cs typeface="+mn-ea"/>
              </a:rPr>
              <a:t>药物分子发挥作用与系统</a:t>
            </a:r>
            <a:r>
              <a:rPr lang="en-US" altLang="en-US">
                <a:latin typeface="+mn-ea"/>
                <a:cs typeface="+mn-ea"/>
              </a:rPr>
              <a:t>Ⅰ</a:t>
            </a:r>
            <a:r>
              <a:rPr lang="zh-CN" altLang="en-US">
                <a:latin typeface="+mn-ea"/>
                <a:cs typeface="+mn-ea"/>
              </a:rPr>
              <a:t>和系统</a:t>
            </a:r>
            <a:r>
              <a:rPr lang="en-US" altLang="en-US">
                <a:latin typeface="+mn-ea"/>
                <a:cs typeface="+mn-ea"/>
              </a:rPr>
              <a:t>Ⅳ</a:t>
            </a:r>
            <a:r>
              <a:rPr lang="zh-CN" altLang="en-US">
                <a:latin typeface="+mn-ea"/>
                <a:cs typeface="+mn-ea"/>
              </a:rPr>
              <a:t>有关</a:t>
            </a:r>
            <a:endParaRPr lang="zh-CN" altLang="en-US">
              <a:latin typeface="+mn-ea"/>
              <a:cs typeface="+mn-ea"/>
            </a:endParaRPr>
          </a:p>
          <a:p>
            <a:pPr marL="0" indent="0" defTabSz="266700">
              <a:spcBef>
                <a:spcPct val="0"/>
              </a:spcBef>
              <a:spcAft>
                <a:spcPct val="0"/>
              </a:spcAft>
            </a:pPr>
            <a:endParaRPr lang="en-US" altLang="zh-CN">
              <a:latin typeface="+mn-ea"/>
              <a:cs typeface="+mn-ea"/>
            </a:endParaRPr>
          </a:p>
          <a:p>
            <a:pPr marL="0" indent="0" defTabSz="266700">
              <a:spcBef>
                <a:spcPct val="0"/>
              </a:spcBef>
              <a:spcAft>
                <a:spcPct val="0"/>
              </a:spcAft>
            </a:pPr>
            <a:endParaRPr lang="en-US" altLang="zh-CN">
              <a:latin typeface="+mn-ea"/>
              <a:cs typeface="+mn-ea"/>
            </a:endParaRPr>
          </a:p>
          <a:p>
            <a:pPr marL="0" indent="0" defTabSz="266700">
              <a:spcBef>
                <a:spcPct val="0"/>
              </a:spcBef>
              <a:spcAft>
                <a:spcPct val="0"/>
              </a:spcAft>
            </a:pPr>
            <a:endParaRPr lang="en-US" altLang="zh-CN">
              <a:latin typeface="+mn-ea"/>
              <a:cs typeface="+mn-ea"/>
            </a:endParaRPr>
          </a:p>
        </p:txBody>
      </p:sp>
      <p:sp>
        <p:nvSpPr>
          <p:cNvPr id="4" name="圆角矩形 3"/>
          <p:cNvSpPr/>
          <p:nvPr/>
        </p:nvSpPr>
        <p:spPr>
          <a:xfrm>
            <a:off x="743585" y="1199515"/>
            <a:ext cx="921385" cy="387985"/>
          </a:xfrm>
          <a:prstGeom prst="roundRect">
            <a:avLst>
              <a:gd name="adj" fmla="val 50000"/>
            </a:avLst>
          </a:prstGeom>
          <a:solidFill>
            <a:srgbClr val="00A0AF"/>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dist"/>
            <a:r>
              <a:rPr lang="zh-CN" altLang="en-US" b="1"/>
              <a:t>示例</a:t>
            </a:r>
            <a:endParaRPr lang="en-US" altLang="zh-CN" b="1"/>
          </a:p>
        </p:txBody>
      </p:sp>
      <p:sp>
        <p:nvSpPr>
          <p:cNvPr id="9" name="文本框 8"/>
          <p:cNvSpPr txBox="1"/>
          <p:nvPr/>
        </p:nvSpPr>
        <p:spPr>
          <a:xfrm>
            <a:off x="10319385" y="2030730"/>
            <a:ext cx="361315" cy="368300"/>
          </a:xfrm>
          <a:prstGeom prst="rect">
            <a:avLst/>
          </a:prstGeom>
          <a:noFill/>
        </p:spPr>
        <p:txBody>
          <a:bodyPr wrap="square" rtlCol="0">
            <a:spAutoFit/>
          </a:bodyPr>
          <a:p>
            <a:r>
              <a:rPr lang="en-US" altLang="zh-CN">
                <a:solidFill>
                  <a:srgbClr val="FF0000"/>
                </a:solidFill>
              </a:rPr>
              <a:t>A</a:t>
            </a:r>
            <a:endParaRPr lang="en-US" altLang="zh-CN">
              <a:solidFill>
                <a:srgbClr val="FF0000"/>
              </a:solidFill>
            </a:endParaRPr>
          </a:p>
        </p:txBody>
      </p:sp>
      <p:sp>
        <p:nvSpPr>
          <p:cNvPr id="12" name="圆角矩形 11"/>
          <p:cNvSpPr/>
          <p:nvPr/>
        </p:nvSpPr>
        <p:spPr>
          <a:xfrm>
            <a:off x="596900" y="338455"/>
            <a:ext cx="1517650" cy="548640"/>
          </a:xfrm>
          <a:prstGeom prst="roundRect">
            <a:avLst>
              <a:gd name="adj" fmla="val 50000"/>
            </a:avLst>
          </a:prstGeom>
          <a:solidFill>
            <a:schemeClr val="accent2"/>
          </a:solidFill>
        </p:spPr>
        <p:style>
          <a:lnRef idx="3">
            <a:schemeClr val="accent1"/>
          </a:lnRef>
          <a:fillRef idx="0">
            <a:srgbClr val="FFFFFF"/>
          </a:fillRef>
          <a:effectRef idx="0">
            <a:srgbClr val="FFFFFF"/>
          </a:effectRef>
          <a:fontRef idx="minor">
            <a:schemeClr val="tx1"/>
          </a:fontRef>
        </p:style>
        <p:txBody>
          <a:bodyPr rtlCol="0" anchor="ctr"/>
          <a:p>
            <a:pPr lvl="0" algn="dist">
              <a:lnSpc>
                <a:spcPct val="100000"/>
              </a:lnSpc>
            </a:pPr>
            <a:r>
              <a:rPr lang="zh-CN" altLang="en-US" sz="2000" b="1">
                <a:solidFill>
                  <a:schemeClr val="tx1"/>
                </a:solidFill>
              </a:rPr>
              <a:t>攻略</a:t>
            </a:r>
            <a:r>
              <a:rPr lang="zh-CN" altLang="en-US" sz="2000" b="1">
                <a:solidFill>
                  <a:schemeClr val="tx1"/>
                </a:solidFill>
              </a:rPr>
              <a:t>应用</a:t>
            </a:r>
            <a:endParaRPr lang="zh-CN" altLang="en-US" sz="2000" b="1">
              <a:solidFill>
                <a:schemeClr val="tx1"/>
              </a:solidFill>
            </a:endParaRPr>
          </a:p>
        </p:txBody>
      </p:sp>
      <p:pic>
        <p:nvPicPr>
          <p:cNvPr id="156" name="image144.jpeg"/>
          <p:cNvPicPr>
            <a:picLocks noChangeAspect="1"/>
          </p:cNvPicPr>
          <p:nvPr/>
        </p:nvPicPr>
        <p:blipFill>
          <a:blip r:embed="rId3"/>
          <a:stretch>
            <a:fillRect/>
          </a:stretch>
        </p:blipFill>
        <p:spPr>
          <a:xfrm>
            <a:off x="3975100" y="2501900"/>
            <a:ext cx="3090545" cy="1853565"/>
          </a:xfrm>
          <a:prstGeom prst="rect">
            <a:avLst/>
          </a:prstGeom>
        </p:spPr>
      </p:pic>
    </p:spTree>
    <p:custDataLst>
      <p:tags r:id="rId4"/>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9" grpId="1"/>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4" name="文本框 3"/>
          <p:cNvSpPr txBox="1"/>
          <p:nvPr/>
        </p:nvSpPr>
        <p:spPr>
          <a:xfrm>
            <a:off x="4419600" y="1447800"/>
            <a:ext cx="3352800" cy="922020"/>
          </a:xfrm>
          <a:prstGeom prst="rect">
            <a:avLst/>
          </a:prstGeom>
          <a:noFill/>
        </p:spPr>
        <p:txBody>
          <a:bodyPr wrap="square" rtlCol="0">
            <a:spAutoFit/>
          </a:bodyPr>
          <a:p>
            <a:r>
              <a:rPr lang="zh-CN" altLang="en-US" sz="5400" b="1">
                <a:solidFill>
                  <a:srgbClr val="FFFF00"/>
                </a:solidFill>
                <a:effectLst/>
              </a:rPr>
              <a:t>大招攻略</a:t>
            </a:r>
            <a:endParaRPr lang="en-US" altLang="zh-CN" sz="5400" b="1">
              <a:solidFill>
                <a:srgbClr val="FFFF00"/>
              </a:solidFill>
              <a:effectLst/>
            </a:endParaRPr>
          </a:p>
        </p:txBody>
      </p:sp>
      <p:sp>
        <p:nvSpPr>
          <p:cNvPr id="3" name="文本框 2"/>
          <p:cNvSpPr txBox="1"/>
          <p:nvPr/>
        </p:nvSpPr>
        <p:spPr>
          <a:xfrm>
            <a:off x="3625215" y="3044825"/>
            <a:ext cx="7274560" cy="768350"/>
          </a:xfrm>
          <a:prstGeom prst="rect">
            <a:avLst/>
          </a:prstGeom>
          <a:noFill/>
        </p:spPr>
        <p:txBody>
          <a:bodyPr wrap="square" rtlCol="0">
            <a:spAutoFit/>
          </a:bodyPr>
          <a:p>
            <a:r>
              <a:rPr lang="zh-CN" altLang="en-US" sz="4400" b="1">
                <a:solidFill>
                  <a:schemeClr val="bg1"/>
                </a:solidFill>
                <a:effectLst/>
              </a:rPr>
              <a:t>分析物质交换模型图</a:t>
            </a:r>
            <a:endParaRPr lang="zh-CN" altLang="en-US" sz="4400" b="1">
              <a:solidFill>
                <a:schemeClr val="bg1"/>
              </a:solidFill>
              <a:effectLst/>
            </a:endParaRPr>
          </a:p>
        </p:txBody>
      </p:sp>
    </p:spTree>
    <p:custDataLst>
      <p:tags r:id="rId2"/>
    </p:custData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3" name="文本框 2"/>
          <p:cNvSpPr txBox="1"/>
          <p:nvPr/>
        </p:nvSpPr>
        <p:spPr>
          <a:xfrm>
            <a:off x="2114550" y="2257425"/>
            <a:ext cx="7795895" cy="2182495"/>
          </a:xfrm>
          <a:prstGeom prst="rect">
            <a:avLst/>
          </a:prstGeom>
        </p:spPr>
        <p:txBody>
          <a:bodyPr wrap="square">
            <a:noAutofit/>
          </a:bodyPr>
          <a:p>
            <a:pPr indent="0" defTabSz="266700" fontAlgn="auto">
              <a:lnSpc>
                <a:spcPct val="150000"/>
              </a:lnSpc>
              <a:spcBef>
                <a:spcPct val="0"/>
              </a:spcBef>
              <a:spcAft>
                <a:spcPct val="0"/>
              </a:spcAft>
            </a:pPr>
            <a:r>
              <a:rPr lang="zh-CN" altLang="en-US">
                <a:latin typeface="+mn-ea"/>
                <a:cs typeface="+mn-ea"/>
              </a:rPr>
              <a:t>细胞与外界环境通过内环境进行物质交换时</a:t>
            </a:r>
            <a:r>
              <a:rPr lang="en-US" altLang="zh-CN">
                <a:latin typeface="+mn-ea"/>
                <a:cs typeface="+mn-ea"/>
              </a:rPr>
              <a:t>,</a:t>
            </a:r>
            <a:r>
              <a:rPr lang="zh-CN" altLang="en-US">
                <a:latin typeface="+mn-ea"/>
                <a:cs typeface="+mn-ea"/>
              </a:rPr>
              <a:t>会涉及消化、呼吸、泌尿和循环等多个系统</a:t>
            </a:r>
            <a:r>
              <a:rPr lang="en-US" altLang="zh-CN">
                <a:latin typeface="+mn-ea"/>
                <a:cs typeface="+mn-ea"/>
              </a:rPr>
              <a:t>,</a:t>
            </a:r>
            <a:r>
              <a:rPr lang="zh-CN" altLang="en-US">
                <a:latin typeface="+mn-ea"/>
                <a:cs typeface="+mn-ea"/>
              </a:rPr>
              <a:t>这几个系统通常会同时出现在同一个模型图上</a:t>
            </a:r>
            <a:r>
              <a:rPr lang="en-US" altLang="zh-CN">
                <a:latin typeface="+mn-ea"/>
                <a:cs typeface="+mn-ea"/>
              </a:rPr>
              <a:t>,</a:t>
            </a:r>
            <a:r>
              <a:rPr lang="zh-CN" altLang="en-US">
                <a:latin typeface="+mn-ea"/>
                <a:cs typeface="+mn-ea"/>
              </a:rPr>
              <a:t>如何从一张模型图上辨别出各部分所代表的物质及其交换过程呢</a:t>
            </a:r>
            <a:r>
              <a:rPr lang="en-US" altLang="zh-CN">
                <a:latin typeface="+mn-ea"/>
                <a:cs typeface="+mn-ea"/>
              </a:rPr>
              <a:t>?</a:t>
            </a:r>
            <a:r>
              <a:rPr lang="zh-CN" altLang="en-US">
                <a:latin typeface="+mn-ea"/>
                <a:cs typeface="+mn-ea"/>
              </a:rPr>
              <a:t>本攻略可帮助大家解决这个问题。</a:t>
            </a:r>
            <a:endParaRPr lang="zh-CN" altLang="en-US">
              <a:latin typeface="+mn-ea"/>
              <a:cs typeface="+mn-ea"/>
            </a:endParaRPr>
          </a:p>
        </p:txBody>
      </p:sp>
      <p:sp>
        <p:nvSpPr>
          <p:cNvPr id="15" name="圆角矩形 14"/>
          <p:cNvSpPr/>
          <p:nvPr/>
        </p:nvSpPr>
        <p:spPr>
          <a:xfrm>
            <a:off x="596900" y="338455"/>
            <a:ext cx="1517650" cy="548640"/>
          </a:xfrm>
          <a:prstGeom prst="roundRect">
            <a:avLst>
              <a:gd name="adj" fmla="val 50000"/>
            </a:avLst>
          </a:prstGeom>
          <a:solidFill>
            <a:schemeClr val="accent2"/>
          </a:solidFill>
        </p:spPr>
        <p:style>
          <a:lnRef idx="3">
            <a:schemeClr val="accent1"/>
          </a:lnRef>
          <a:fillRef idx="0">
            <a:srgbClr val="FFFFFF"/>
          </a:fillRef>
          <a:effectRef idx="0">
            <a:srgbClr val="FFFFFF"/>
          </a:effectRef>
          <a:fontRef idx="minor">
            <a:schemeClr val="tx1"/>
          </a:fontRef>
        </p:style>
        <p:txBody>
          <a:bodyPr rtlCol="0" anchor="ctr"/>
          <a:p>
            <a:pPr lvl="0" algn="dist">
              <a:lnSpc>
                <a:spcPct val="100000"/>
              </a:lnSpc>
            </a:pPr>
            <a:r>
              <a:rPr lang="zh-CN" altLang="en-US" sz="2000" b="1">
                <a:solidFill>
                  <a:schemeClr val="tx1"/>
                </a:solidFill>
              </a:rPr>
              <a:t>攻略识别</a:t>
            </a:r>
            <a:endParaRPr lang="en-US" altLang="zh-CN" sz="2000" b="1">
              <a:solidFill>
                <a:schemeClr val="tx1"/>
              </a:solidFill>
            </a:endParaRPr>
          </a:p>
        </p:txBody>
      </p:sp>
    </p:spTree>
    <p:custDataLst>
      <p:tags r:id="rId2"/>
    </p:custData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pic>
        <p:nvPicPr>
          <p:cNvPr id="6" name="图片 5"/>
          <p:cNvPicPr/>
          <p:nvPr/>
        </p:nvPicPr>
        <p:blipFill>
          <a:blip r:embed="rId2"/>
          <a:stretch>
            <a:fillRect/>
          </a:stretch>
        </p:blipFill>
        <p:spPr>
          <a:xfrm>
            <a:off x="5948204" y="3389154"/>
            <a:ext cx="38417" cy="257492"/>
          </a:xfrm>
          <a:prstGeom prst="rect">
            <a:avLst/>
          </a:prstGeom>
        </p:spPr>
      </p:pic>
      <p:sp>
        <p:nvSpPr>
          <p:cNvPr id="10" name="椭圆 9"/>
          <p:cNvSpPr/>
          <p:nvPr/>
        </p:nvSpPr>
        <p:spPr>
          <a:xfrm>
            <a:off x="956945" y="1329055"/>
            <a:ext cx="535305" cy="535305"/>
          </a:xfrm>
          <a:prstGeom prst="ellipse">
            <a:avLst/>
          </a:prstGeom>
          <a:solidFill>
            <a:srgbClr val="00A0AF"/>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b="1"/>
              <a:t>一</a:t>
            </a:r>
            <a:endParaRPr lang="zh-CN" altLang="en-US" b="1"/>
          </a:p>
        </p:txBody>
      </p:sp>
      <p:sp>
        <p:nvSpPr>
          <p:cNvPr id="11" name="文本框 10"/>
          <p:cNvSpPr txBox="1"/>
          <p:nvPr/>
        </p:nvSpPr>
        <p:spPr>
          <a:xfrm>
            <a:off x="1684020" y="1405255"/>
            <a:ext cx="6096000" cy="460375"/>
          </a:xfrm>
          <a:prstGeom prst="rect">
            <a:avLst/>
          </a:prstGeom>
          <a:noFill/>
        </p:spPr>
        <p:txBody>
          <a:bodyPr wrap="square" rtlCol="0" anchor="t">
            <a:spAutoFit/>
          </a:bodyPr>
          <a:p>
            <a:pPr marL="0" algn="l" defTabSz="266700">
              <a:buClrTx/>
              <a:buSzTx/>
              <a:buFontTx/>
            </a:pPr>
            <a:r>
              <a:rPr lang="zh-CN" altLang="en-US" sz="2400" b="1">
                <a:uFillTx/>
                <a:latin typeface="+mn-ea"/>
                <a:sym typeface="+mn-ea"/>
              </a:rPr>
              <a:t>人体通过消化系统摄入食物</a:t>
            </a:r>
            <a:endParaRPr lang="zh-CN" altLang="en-US" sz="2400" b="1">
              <a:uFillTx/>
              <a:latin typeface="+mn-ea"/>
              <a:sym typeface="+mn-ea"/>
            </a:endParaRPr>
          </a:p>
        </p:txBody>
      </p:sp>
      <p:sp>
        <p:nvSpPr>
          <p:cNvPr id="14" name="文本框 13"/>
          <p:cNvSpPr txBox="1"/>
          <p:nvPr/>
        </p:nvSpPr>
        <p:spPr>
          <a:xfrm>
            <a:off x="956945" y="3851910"/>
            <a:ext cx="10532110" cy="4013835"/>
          </a:xfrm>
          <a:prstGeom prst="rect">
            <a:avLst/>
          </a:prstGeom>
        </p:spPr>
        <p:txBody>
          <a:bodyPr wrap="square">
            <a:noAutofit/>
          </a:bodyPr>
          <a:p>
            <a:pPr indent="0" defTabSz="266700" fontAlgn="auto">
              <a:lnSpc>
                <a:spcPct val="150000"/>
              </a:lnSpc>
              <a:spcBef>
                <a:spcPct val="0"/>
              </a:spcBef>
              <a:spcAft>
                <a:spcPct val="0"/>
              </a:spcAft>
            </a:pPr>
            <a:r>
              <a:rPr lang="zh-CN" altLang="en-US" sz="1600">
                <a:solidFill>
                  <a:srgbClr val="00A0AF"/>
                </a:solidFill>
                <a:latin typeface="楷体" panose="02010609060101010101" charset="-122"/>
                <a:ea typeface="楷体" panose="02010609060101010101" charset="-122"/>
                <a:cs typeface="楷体" panose="02010609060101010101" charset="-122"/>
              </a:rPr>
              <a:t>【注意】食物残渣排出体外的过程由消化系统完成。</a:t>
            </a:r>
            <a:endParaRPr lang="zh-CN" altLang="en-US" sz="1600">
              <a:solidFill>
                <a:srgbClr val="00A0AF"/>
              </a:solidFill>
              <a:latin typeface="楷体" panose="02010609060101010101" charset="-122"/>
              <a:ea typeface="楷体" panose="02010609060101010101" charset="-122"/>
              <a:cs typeface="楷体" panose="02010609060101010101" charset="-122"/>
            </a:endParaRPr>
          </a:p>
          <a:p>
            <a:pPr indent="0" defTabSz="266700" fontAlgn="auto">
              <a:lnSpc>
                <a:spcPct val="150000"/>
              </a:lnSpc>
              <a:spcBef>
                <a:spcPct val="0"/>
              </a:spcBef>
              <a:spcAft>
                <a:spcPct val="0"/>
              </a:spcAft>
            </a:pPr>
            <a:r>
              <a:rPr lang="zh-CN" altLang="en-US">
                <a:solidFill>
                  <a:schemeClr val="tx1"/>
                </a:solidFill>
                <a:latin typeface="+mn-ea"/>
                <a:cs typeface="+mn-ea"/>
              </a:rPr>
              <a:t>食物通过消化系统的消化和吸收作用</a:t>
            </a:r>
            <a:r>
              <a:rPr lang="en-US" altLang="zh-CN">
                <a:solidFill>
                  <a:schemeClr val="tx1"/>
                </a:solidFill>
                <a:latin typeface="+mn-ea"/>
                <a:cs typeface="+mn-ea"/>
              </a:rPr>
              <a:t>,</a:t>
            </a:r>
            <a:r>
              <a:rPr lang="zh-CN" altLang="en-US">
                <a:solidFill>
                  <a:schemeClr val="tx1"/>
                </a:solidFill>
                <a:latin typeface="+mn-ea"/>
                <a:cs typeface="+mn-ea"/>
              </a:rPr>
              <a:t>分解为食物残渣和营养物质</a:t>
            </a:r>
            <a:r>
              <a:rPr lang="en-US" altLang="zh-CN">
                <a:solidFill>
                  <a:schemeClr val="tx1"/>
                </a:solidFill>
                <a:latin typeface="+mn-ea"/>
                <a:cs typeface="+mn-ea"/>
              </a:rPr>
              <a:t>,</a:t>
            </a:r>
            <a:r>
              <a:rPr lang="zh-CN" altLang="en-US">
                <a:solidFill>
                  <a:schemeClr val="tx1"/>
                </a:solidFill>
                <a:latin typeface="+mn-ea"/>
                <a:cs typeface="+mn-ea"/>
              </a:rPr>
              <a:t>其中</a:t>
            </a:r>
            <a:r>
              <a:rPr lang="en-US" altLang="zh-CN">
                <a:solidFill>
                  <a:schemeClr val="tx1"/>
                </a:solidFill>
                <a:latin typeface="+mn-ea"/>
                <a:cs typeface="+mn-ea"/>
              </a:rPr>
              <a:t>,</a:t>
            </a:r>
            <a:r>
              <a:rPr lang="zh-CN" altLang="en-US">
                <a:solidFill>
                  <a:schemeClr val="tx1"/>
                </a:solidFill>
                <a:latin typeface="+mn-ea"/>
                <a:cs typeface="+mn-ea"/>
              </a:rPr>
              <a:t>营养物质经吸收后会随循环系统运送到身体各处</a:t>
            </a:r>
            <a:r>
              <a:rPr lang="en-US" altLang="zh-CN">
                <a:solidFill>
                  <a:schemeClr val="tx1"/>
                </a:solidFill>
                <a:latin typeface="+mn-ea"/>
                <a:cs typeface="+mn-ea"/>
              </a:rPr>
              <a:t>,</a:t>
            </a:r>
            <a:r>
              <a:rPr lang="zh-CN" altLang="en-US">
                <a:solidFill>
                  <a:schemeClr val="tx1"/>
                </a:solidFill>
                <a:latin typeface="+mn-ea"/>
                <a:cs typeface="+mn-ea"/>
              </a:rPr>
              <a:t>再进入各种细胞中</a:t>
            </a:r>
            <a:r>
              <a:rPr lang="en-US" altLang="zh-CN">
                <a:solidFill>
                  <a:schemeClr val="tx1"/>
                </a:solidFill>
                <a:latin typeface="+mn-ea"/>
                <a:cs typeface="+mn-ea"/>
              </a:rPr>
              <a:t>;</a:t>
            </a:r>
            <a:r>
              <a:rPr lang="zh-CN" altLang="en-US">
                <a:solidFill>
                  <a:schemeClr val="tx1"/>
                </a:solidFill>
                <a:latin typeface="+mn-ea"/>
                <a:cs typeface="+mn-ea"/>
              </a:rPr>
              <a:t>食物残渣则是未能被机体消化的部分</a:t>
            </a:r>
            <a:r>
              <a:rPr lang="en-US" altLang="zh-CN">
                <a:solidFill>
                  <a:schemeClr val="tx1"/>
                </a:solidFill>
                <a:latin typeface="+mn-ea"/>
                <a:cs typeface="+mn-ea"/>
              </a:rPr>
              <a:t>,</a:t>
            </a:r>
            <a:r>
              <a:rPr lang="zh-CN" altLang="en-US">
                <a:solidFill>
                  <a:schemeClr val="tx1"/>
                </a:solidFill>
                <a:latin typeface="+mn-ea"/>
                <a:cs typeface="+mn-ea"/>
              </a:rPr>
              <a:t>这些残渣</a:t>
            </a:r>
            <a:r>
              <a:rPr lang="zh-CN" altLang="en-US" u="wavy">
                <a:solidFill>
                  <a:schemeClr val="tx1"/>
                </a:solidFill>
                <a:uFillTx/>
                <a:latin typeface="+中文正文" charset="0"/>
                <a:cs typeface="+mn-ea"/>
              </a:rPr>
              <a:t>一直存在于消化道中</a:t>
            </a:r>
            <a:r>
              <a:rPr lang="en-US" altLang="zh-CN">
                <a:solidFill>
                  <a:schemeClr val="tx1"/>
                </a:solidFill>
                <a:latin typeface="+mn-ea"/>
                <a:cs typeface="+mn-ea"/>
              </a:rPr>
              <a:t>,</a:t>
            </a:r>
            <a:r>
              <a:rPr lang="zh-CN" altLang="en-US">
                <a:solidFill>
                  <a:schemeClr val="tx1"/>
                </a:solidFill>
                <a:latin typeface="+mn-ea"/>
                <a:cs typeface="+mn-ea"/>
              </a:rPr>
              <a:t>最终将会被排出体外。如图所示</a:t>
            </a:r>
            <a:r>
              <a:rPr lang="en-US" altLang="zh-CN">
                <a:solidFill>
                  <a:schemeClr val="tx1"/>
                </a:solidFill>
                <a:latin typeface="+mn-ea"/>
                <a:cs typeface="+mn-ea"/>
              </a:rPr>
              <a:t>:</a:t>
            </a:r>
            <a:endParaRPr lang="en-US" altLang="zh-CN">
              <a:solidFill>
                <a:schemeClr val="tx1"/>
              </a:solidFill>
              <a:latin typeface="+mn-ea"/>
              <a:cs typeface="+mn-ea"/>
            </a:endParaRPr>
          </a:p>
          <a:p>
            <a:pPr indent="0" defTabSz="266700" fontAlgn="auto">
              <a:lnSpc>
                <a:spcPct val="150000"/>
              </a:lnSpc>
              <a:spcBef>
                <a:spcPct val="0"/>
              </a:spcBef>
              <a:spcAft>
                <a:spcPct val="0"/>
              </a:spcAft>
            </a:pPr>
            <a:r>
              <a:rPr lang="zh-CN" altLang="en-US" sz="1600">
                <a:latin typeface="楷体" panose="02010609060101010101" charset="-122"/>
                <a:ea typeface="楷体" panose="02010609060101010101" charset="-122"/>
                <a:cs typeface="楷体" panose="02010609060101010101" charset="-122"/>
              </a:rPr>
              <a:t>　　　　　　　　　　　　　　　　</a:t>
            </a:r>
            <a:r>
              <a:rPr lang="en-US" altLang="zh-CN" sz="1600">
                <a:latin typeface="楷体" panose="02010609060101010101" charset="-122"/>
                <a:ea typeface="楷体" panose="02010609060101010101" charset="-122"/>
                <a:cs typeface="楷体" panose="02010609060101010101" charset="-122"/>
              </a:rPr>
              <a:t>                                          </a:t>
            </a:r>
            <a:r>
              <a:rPr lang="zh-CN" altLang="en-US" sz="1600">
                <a:solidFill>
                  <a:srgbClr val="EE822F"/>
                </a:solidFill>
                <a:latin typeface="楷体" panose="02010609060101010101" charset="-122"/>
                <a:ea typeface="楷体" panose="02010609060101010101" charset="-122"/>
                <a:cs typeface="楷体" panose="02010609060101010101" charset="-122"/>
              </a:rPr>
              <a:t>消化道是与外界相通的环境</a:t>
            </a:r>
            <a:endParaRPr lang="zh-CN" altLang="en-US" sz="1600">
              <a:latin typeface="楷体" panose="02010609060101010101" charset="-122"/>
              <a:ea typeface="楷体" panose="02010609060101010101" charset="-122"/>
              <a:cs typeface="楷体" panose="02010609060101010101" charset="-122"/>
            </a:endParaRPr>
          </a:p>
          <a:p>
            <a:pPr indent="0" defTabSz="266700" fontAlgn="auto">
              <a:lnSpc>
                <a:spcPct val="150000"/>
              </a:lnSpc>
              <a:spcBef>
                <a:spcPct val="0"/>
              </a:spcBef>
              <a:spcAft>
                <a:spcPct val="0"/>
              </a:spcAft>
            </a:pPr>
            <a:r>
              <a:rPr lang="en-US" altLang="zh-CN" sz="1600">
                <a:solidFill>
                  <a:srgbClr val="EE822F"/>
                </a:solidFill>
                <a:latin typeface="楷体" panose="02010609060101010101" charset="-122"/>
                <a:ea typeface="楷体" panose="02010609060101010101" charset="-122"/>
                <a:cs typeface="楷体" panose="02010609060101010101" charset="-122"/>
              </a:rPr>
              <a:t>                                   </a:t>
            </a:r>
            <a:endParaRPr lang="zh-CN" altLang="en-US" sz="1600">
              <a:solidFill>
                <a:srgbClr val="EE822F"/>
              </a:solidFill>
              <a:latin typeface="楷体" panose="02010609060101010101" charset="-122"/>
              <a:ea typeface="楷体" panose="02010609060101010101" charset="-122"/>
              <a:cs typeface="楷体" panose="02010609060101010101" charset="-122"/>
            </a:endParaRPr>
          </a:p>
        </p:txBody>
      </p:sp>
      <p:sp>
        <p:nvSpPr>
          <p:cNvPr id="15" name="圆角矩形 14"/>
          <p:cNvSpPr/>
          <p:nvPr/>
        </p:nvSpPr>
        <p:spPr>
          <a:xfrm>
            <a:off x="596900" y="338455"/>
            <a:ext cx="1517650" cy="548640"/>
          </a:xfrm>
          <a:prstGeom prst="roundRect">
            <a:avLst>
              <a:gd name="adj" fmla="val 50000"/>
            </a:avLst>
          </a:prstGeom>
          <a:solidFill>
            <a:schemeClr val="accent2"/>
          </a:solidFill>
        </p:spPr>
        <p:style>
          <a:lnRef idx="3">
            <a:schemeClr val="accent1"/>
          </a:lnRef>
          <a:fillRef idx="0">
            <a:srgbClr val="FFFFFF"/>
          </a:fillRef>
          <a:effectRef idx="0">
            <a:srgbClr val="FFFFFF"/>
          </a:effectRef>
          <a:fontRef idx="minor">
            <a:schemeClr val="tx1"/>
          </a:fontRef>
        </p:style>
        <p:txBody>
          <a:bodyPr rtlCol="0" anchor="ctr"/>
          <a:p>
            <a:pPr lvl="0" algn="dist">
              <a:lnSpc>
                <a:spcPct val="100000"/>
              </a:lnSpc>
            </a:pPr>
            <a:r>
              <a:rPr lang="zh-CN" altLang="en-US" sz="2000" b="1">
                <a:solidFill>
                  <a:schemeClr val="tx1"/>
                </a:solidFill>
              </a:rPr>
              <a:t>攻略解读</a:t>
            </a:r>
            <a:endParaRPr lang="en-US" altLang="zh-CN" sz="2000" b="1">
              <a:solidFill>
                <a:schemeClr val="tx1"/>
              </a:solidFill>
            </a:endParaRPr>
          </a:p>
        </p:txBody>
      </p:sp>
      <p:cxnSp>
        <p:nvCxnSpPr>
          <p:cNvPr id="2" name="直接箭头连接符 1"/>
          <p:cNvCxnSpPr/>
          <p:nvPr/>
        </p:nvCxnSpPr>
        <p:spPr>
          <a:xfrm flipH="1">
            <a:off x="9795510" y="5123180"/>
            <a:ext cx="349885" cy="422910"/>
          </a:xfrm>
          <a:prstGeom prst="straightConnector1">
            <a:avLst/>
          </a:prstGeom>
          <a:ln>
            <a:gradFill>
              <a:gsLst>
                <a:gs pos="50000">
                  <a:schemeClr val="accent2"/>
                </a:gs>
                <a:gs pos="0">
                  <a:schemeClr val="accent2">
                    <a:lumMod val="25000"/>
                    <a:lumOff val="75000"/>
                  </a:schemeClr>
                </a:gs>
                <a:gs pos="100000">
                  <a:schemeClr val="accent2">
                    <a:lumMod val="85000"/>
                  </a:schemeClr>
                </a:gs>
              </a:gsLst>
              <a:lin ang="5400000" scaled="0"/>
            </a:gradFill>
            <a:tailEnd type="arrow"/>
          </a:ln>
        </p:spPr>
        <p:style>
          <a:lnRef idx="2">
            <a:schemeClr val="accent1"/>
          </a:lnRef>
          <a:fillRef idx="0">
            <a:srgbClr val="FFFFFF"/>
          </a:fillRef>
          <a:effectRef idx="0">
            <a:srgbClr val="FFFFFF"/>
          </a:effectRef>
          <a:fontRef idx="minor">
            <a:schemeClr val="tx1"/>
          </a:fontRef>
        </p:style>
      </p:cxnSp>
      <p:pic>
        <p:nvPicPr>
          <p:cNvPr id="132" name="image120.jpeg"/>
          <p:cNvPicPr>
            <a:picLocks noChangeAspect="1"/>
          </p:cNvPicPr>
          <p:nvPr/>
        </p:nvPicPr>
        <p:blipFill>
          <a:blip r:embed="rId3"/>
          <a:stretch>
            <a:fillRect/>
          </a:stretch>
        </p:blipFill>
        <p:spPr>
          <a:xfrm>
            <a:off x="1995170" y="2205990"/>
            <a:ext cx="7944485" cy="1508125"/>
          </a:xfrm>
          <a:prstGeom prst="rect">
            <a:avLst/>
          </a:prstGeom>
        </p:spPr>
      </p:pic>
    </p:spTree>
    <p:custDataLst>
      <p:tags r:id="rId4"/>
    </p:custData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pic>
        <p:nvPicPr>
          <p:cNvPr id="6" name="图片 5"/>
          <p:cNvPicPr/>
          <p:nvPr/>
        </p:nvPicPr>
        <p:blipFill>
          <a:blip r:embed="rId2"/>
          <a:stretch>
            <a:fillRect/>
          </a:stretch>
        </p:blipFill>
        <p:spPr>
          <a:xfrm>
            <a:off x="5948204" y="3389154"/>
            <a:ext cx="38417" cy="257492"/>
          </a:xfrm>
          <a:prstGeom prst="rect">
            <a:avLst/>
          </a:prstGeom>
        </p:spPr>
      </p:pic>
      <p:sp>
        <p:nvSpPr>
          <p:cNvPr id="10" name="椭圆 9"/>
          <p:cNvSpPr/>
          <p:nvPr/>
        </p:nvSpPr>
        <p:spPr>
          <a:xfrm>
            <a:off x="956945" y="1329055"/>
            <a:ext cx="535305" cy="535305"/>
          </a:xfrm>
          <a:prstGeom prst="ellipse">
            <a:avLst/>
          </a:prstGeom>
          <a:solidFill>
            <a:srgbClr val="00A0AF"/>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b="1"/>
              <a:t>二</a:t>
            </a:r>
            <a:endParaRPr lang="zh-CN" altLang="en-US" b="1"/>
          </a:p>
        </p:txBody>
      </p:sp>
      <p:sp>
        <p:nvSpPr>
          <p:cNvPr id="11" name="文本框 10"/>
          <p:cNvSpPr txBox="1"/>
          <p:nvPr/>
        </p:nvSpPr>
        <p:spPr>
          <a:xfrm>
            <a:off x="1684020" y="1405255"/>
            <a:ext cx="6096000" cy="460375"/>
          </a:xfrm>
          <a:prstGeom prst="rect">
            <a:avLst/>
          </a:prstGeom>
          <a:noFill/>
        </p:spPr>
        <p:txBody>
          <a:bodyPr wrap="square" rtlCol="0" anchor="t">
            <a:spAutoFit/>
          </a:bodyPr>
          <a:p>
            <a:pPr marL="0" algn="l" defTabSz="266700">
              <a:buClrTx/>
              <a:buSzTx/>
              <a:buFontTx/>
            </a:pPr>
            <a:r>
              <a:rPr lang="zh-CN" altLang="en-US" sz="2400" b="1">
                <a:uFillTx/>
                <a:latin typeface="+mn-ea"/>
                <a:sym typeface="+mn-ea"/>
              </a:rPr>
              <a:t>人体通过呼吸系统与外界进行气体交换</a:t>
            </a:r>
            <a:endParaRPr lang="zh-CN" altLang="en-US" sz="2400" b="1">
              <a:uFillTx/>
              <a:latin typeface="+mn-ea"/>
              <a:sym typeface="+mn-ea"/>
            </a:endParaRPr>
          </a:p>
        </p:txBody>
      </p:sp>
      <p:sp>
        <p:nvSpPr>
          <p:cNvPr id="12" name="文本框 11"/>
          <p:cNvSpPr txBox="1"/>
          <p:nvPr/>
        </p:nvSpPr>
        <p:spPr>
          <a:xfrm>
            <a:off x="1017905" y="1990090"/>
            <a:ext cx="10165715" cy="922020"/>
          </a:xfrm>
          <a:prstGeom prst="rect">
            <a:avLst/>
          </a:prstGeom>
        </p:spPr>
        <p:txBody>
          <a:bodyPr wrap="square">
            <a:spAutoFit/>
          </a:bodyPr>
          <a:p>
            <a:pPr indent="0" defTabSz="266700" fontAlgn="auto">
              <a:lnSpc>
                <a:spcPct val="150000"/>
              </a:lnSpc>
              <a:spcBef>
                <a:spcPct val="0"/>
              </a:spcBef>
              <a:spcAft>
                <a:spcPct val="0"/>
              </a:spcAft>
            </a:pPr>
            <a:r>
              <a:rPr lang="zh-CN" altLang="en-US">
                <a:latin typeface="+mn-ea"/>
                <a:cs typeface="+mn-ea"/>
              </a:rPr>
              <a:t>呼吸系统包括呼吸道和肺</a:t>
            </a:r>
            <a:r>
              <a:rPr lang="en-US" altLang="zh-CN">
                <a:latin typeface="+mn-ea"/>
                <a:cs typeface="+mn-ea"/>
              </a:rPr>
              <a:t>,</a:t>
            </a:r>
            <a:r>
              <a:rPr lang="zh-CN" altLang="en-US">
                <a:latin typeface="+mn-ea"/>
                <a:cs typeface="+mn-ea"/>
              </a:rPr>
              <a:t>肺中有肺泡</a:t>
            </a:r>
            <a:r>
              <a:rPr lang="en-US" altLang="zh-CN">
                <a:latin typeface="+mn-ea"/>
                <a:cs typeface="+mn-ea"/>
              </a:rPr>
              <a:t>,</a:t>
            </a:r>
            <a:r>
              <a:rPr lang="zh-CN" altLang="en-US">
                <a:latin typeface="+mn-ea"/>
                <a:cs typeface="+mn-ea"/>
              </a:rPr>
              <a:t>在肺泡外包绕着许多的毛细血管。人体通过肺泡与外界进行气体交换</a:t>
            </a:r>
            <a:r>
              <a:rPr lang="en-US" altLang="zh-CN">
                <a:latin typeface="+mn-ea"/>
                <a:cs typeface="+mn-ea"/>
              </a:rPr>
              <a:t>,</a:t>
            </a:r>
            <a:r>
              <a:rPr lang="zh-CN" altLang="en-US">
                <a:latin typeface="+mn-ea"/>
                <a:cs typeface="+mn-ea"/>
              </a:rPr>
              <a:t>如图所示。</a:t>
            </a:r>
            <a:endParaRPr lang="zh-CN" altLang="en-US">
              <a:latin typeface="+mn-ea"/>
              <a:cs typeface="+mn-ea"/>
            </a:endParaRPr>
          </a:p>
        </p:txBody>
      </p:sp>
      <p:sp>
        <p:nvSpPr>
          <p:cNvPr id="14" name="文本框 13"/>
          <p:cNvSpPr txBox="1"/>
          <p:nvPr/>
        </p:nvSpPr>
        <p:spPr>
          <a:xfrm>
            <a:off x="4114165" y="2613660"/>
            <a:ext cx="7068820" cy="4013835"/>
          </a:xfrm>
          <a:prstGeom prst="rect">
            <a:avLst/>
          </a:prstGeom>
        </p:spPr>
        <p:txBody>
          <a:bodyPr wrap="square">
            <a:noAutofit/>
          </a:bodyPr>
          <a:p>
            <a:pPr indent="0" defTabSz="266700" fontAlgn="auto">
              <a:lnSpc>
                <a:spcPct val="150000"/>
              </a:lnSpc>
              <a:spcBef>
                <a:spcPct val="0"/>
              </a:spcBef>
              <a:spcAft>
                <a:spcPct val="0"/>
              </a:spcAft>
            </a:pPr>
            <a:r>
              <a:rPr lang="en-US" altLang="zh-CN" b="1">
                <a:latin typeface="+mn-ea"/>
                <a:cs typeface="+mn-ea"/>
              </a:rPr>
              <a:t>1.</a:t>
            </a:r>
            <a:r>
              <a:rPr lang="zh-CN" altLang="en-US" b="1">
                <a:latin typeface="+mn-ea"/>
                <a:cs typeface="+mn-ea"/>
              </a:rPr>
              <a:t>吸入氧气的过程</a:t>
            </a:r>
            <a:endParaRPr lang="zh-CN" altLang="en-US" b="1">
              <a:latin typeface="+mn-ea"/>
              <a:cs typeface="+mn-ea"/>
            </a:endParaRPr>
          </a:p>
          <a:p>
            <a:pPr indent="0" defTabSz="266700" fontAlgn="auto">
              <a:lnSpc>
                <a:spcPct val="150000"/>
              </a:lnSpc>
              <a:spcBef>
                <a:spcPct val="0"/>
              </a:spcBef>
              <a:spcAft>
                <a:spcPct val="0"/>
              </a:spcAft>
            </a:pPr>
            <a:r>
              <a:rPr lang="zh-CN" altLang="en-US">
                <a:latin typeface="+mn-ea"/>
                <a:cs typeface="+mn-ea"/>
              </a:rPr>
              <a:t>人体吸入氧气后</a:t>
            </a:r>
            <a:r>
              <a:rPr lang="en-US" altLang="zh-CN">
                <a:latin typeface="+mn-ea"/>
                <a:cs typeface="+mn-ea"/>
              </a:rPr>
              <a:t>,</a:t>
            </a:r>
            <a:r>
              <a:rPr lang="zh-CN" altLang="en-US">
                <a:latin typeface="+mn-ea"/>
                <a:cs typeface="+mn-ea"/>
              </a:rPr>
              <a:t>氧气进入肺泡</a:t>
            </a:r>
            <a:r>
              <a:rPr lang="en-US" altLang="zh-CN">
                <a:latin typeface="+mn-ea"/>
                <a:cs typeface="+mn-ea"/>
              </a:rPr>
              <a:t>,</a:t>
            </a:r>
            <a:r>
              <a:rPr lang="zh-CN" altLang="en-US">
                <a:latin typeface="+mn-ea"/>
                <a:cs typeface="+mn-ea"/>
              </a:rPr>
              <a:t>肺泡中的氧气依次通过肺泡壁、组织液和毛细血管壁进入血浆</a:t>
            </a:r>
            <a:r>
              <a:rPr lang="en-US" altLang="zh-CN">
                <a:latin typeface="+mn-ea"/>
                <a:cs typeface="+mn-ea"/>
              </a:rPr>
              <a:t>,</a:t>
            </a:r>
            <a:r>
              <a:rPr lang="zh-CN" altLang="en-US">
                <a:latin typeface="+mn-ea"/>
                <a:cs typeface="+mn-ea"/>
              </a:rPr>
              <a:t>然后输送给全身各处的组织细胞</a:t>
            </a:r>
            <a:r>
              <a:rPr lang="en-US" altLang="zh-CN">
                <a:latin typeface="+mn-ea"/>
                <a:cs typeface="+mn-ea"/>
              </a:rPr>
              <a:t>,</a:t>
            </a:r>
            <a:r>
              <a:rPr lang="zh-CN" altLang="en-US">
                <a:latin typeface="+mn-ea"/>
                <a:cs typeface="+mn-ea"/>
              </a:rPr>
              <a:t>供组织细胞进行有氧呼吸。</a:t>
            </a:r>
            <a:endParaRPr lang="zh-CN" altLang="en-US">
              <a:latin typeface="+mn-ea"/>
              <a:cs typeface="+mn-ea"/>
            </a:endParaRPr>
          </a:p>
          <a:p>
            <a:pPr indent="0" defTabSz="266700" fontAlgn="auto">
              <a:lnSpc>
                <a:spcPct val="150000"/>
              </a:lnSpc>
              <a:spcBef>
                <a:spcPct val="0"/>
              </a:spcBef>
              <a:spcAft>
                <a:spcPct val="0"/>
              </a:spcAft>
            </a:pPr>
            <a:r>
              <a:rPr lang="en-US" altLang="zh-CN" b="1">
                <a:latin typeface="+mn-ea"/>
                <a:cs typeface="+mn-ea"/>
              </a:rPr>
              <a:t>2.</a:t>
            </a:r>
            <a:r>
              <a:rPr lang="zh-CN" altLang="en-US" b="1">
                <a:latin typeface="+mn-ea"/>
                <a:cs typeface="+mn-ea"/>
              </a:rPr>
              <a:t>排出二氧化碳的过程</a:t>
            </a:r>
            <a:endParaRPr lang="zh-CN" altLang="en-US" b="1">
              <a:latin typeface="+mn-ea"/>
              <a:cs typeface="+mn-ea"/>
            </a:endParaRPr>
          </a:p>
          <a:p>
            <a:pPr indent="0" defTabSz="266700" fontAlgn="auto">
              <a:lnSpc>
                <a:spcPct val="150000"/>
              </a:lnSpc>
              <a:spcBef>
                <a:spcPct val="0"/>
              </a:spcBef>
              <a:spcAft>
                <a:spcPct val="0"/>
              </a:spcAft>
            </a:pPr>
            <a:r>
              <a:rPr lang="zh-CN" altLang="en-US">
                <a:latin typeface="+mn-ea"/>
                <a:cs typeface="+mn-ea"/>
              </a:rPr>
              <a:t>与氧气的输送路径相反</a:t>
            </a:r>
            <a:r>
              <a:rPr lang="en-US" altLang="zh-CN">
                <a:latin typeface="+mn-ea"/>
                <a:cs typeface="+mn-ea"/>
              </a:rPr>
              <a:t>,</a:t>
            </a:r>
            <a:r>
              <a:rPr lang="zh-CN" altLang="en-US">
                <a:latin typeface="+mn-ea"/>
                <a:cs typeface="+mn-ea"/>
              </a:rPr>
              <a:t>全身各处的组织细胞进行呼吸作用时会产生二氧化碳</a:t>
            </a:r>
            <a:r>
              <a:rPr lang="en-US" altLang="zh-CN">
                <a:latin typeface="+mn-ea"/>
                <a:cs typeface="+mn-ea"/>
              </a:rPr>
              <a:t>,</a:t>
            </a:r>
            <a:r>
              <a:rPr lang="zh-CN" altLang="en-US">
                <a:latin typeface="+mn-ea"/>
                <a:cs typeface="+mn-ea"/>
              </a:rPr>
              <a:t>这些二氧化碳通过血浆进行输送</a:t>
            </a:r>
            <a:r>
              <a:rPr lang="en-US" altLang="zh-CN">
                <a:latin typeface="+mn-ea"/>
                <a:cs typeface="+mn-ea"/>
              </a:rPr>
              <a:t>,</a:t>
            </a:r>
            <a:r>
              <a:rPr lang="zh-CN" altLang="en-US">
                <a:latin typeface="+mn-ea"/>
                <a:cs typeface="+mn-ea"/>
              </a:rPr>
              <a:t>到达肺部后</a:t>
            </a:r>
            <a:r>
              <a:rPr lang="en-US" altLang="zh-CN">
                <a:latin typeface="+mn-ea"/>
                <a:cs typeface="+mn-ea"/>
              </a:rPr>
              <a:t>,</a:t>
            </a:r>
            <a:r>
              <a:rPr lang="zh-CN" altLang="en-US">
                <a:latin typeface="+mn-ea"/>
                <a:cs typeface="+mn-ea"/>
              </a:rPr>
              <a:t>二氧化碳依次通过毛细血管壁、组织液和肺泡壁进入肺泡</a:t>
            </a:r>
            <a:r>
              <a:rPr lang="en-US" altLang="zh-CN">
                <a:latin typeface="+mn-ea"/>
                <a:cs typeface="+mn-ea"/>
              </a:rPr>
              <a:t>,</a:t>
            </a:r>
            <a:r>
              <a:rPr lang="zh-CN" altLang="en-US">
                <a:latin typeface="+mn-ea"/>
                <a:cs typeface="+mn-ea"/>
              </a:rPr>
              <a:t>再通过肺排出体外。　</a:t>
            </a:r>
            <a:r>
              <a:rPr lang="zh-CN" altLang="en-US" sz="1600">
                <a:latin typeface="楷体" panose="02010609060101010101" charset="-122"/>
                <a:ea typeface="楷体" panose="02010609060101010101" charset="-122"/>
                <a:cs typeface="楷体" panose="02010609060101010101" charset="-122"/>
              </a:rPr>
              <a:t>　　　　　　　　　　　　　　　</a:t>
            </a:r>
            <a:r>
              <a:rPr lang="en-US" altLang="zh-CN" sz="1600">
                <a:latin typeface="楷体" panose="02010609060101010101" charset="-122"/>
                <a:ea typeface="楷体" panose="02010609060101010101" charset="-122"/>
                <a:cs typeface="楷体" panose="02010609060101010101" charset="-122"/>
              </a:rPr>
              <a:t>                                          </a:t>
            </a:r>
            <a:endParaRPr lang="zh-CN" altLang="en-US" sz="1600">
              <a:latin typeface="楷体" panose="02010609060101010101" charset="-122"/>
              <a:ea typeface="楷体" panose="02010609060101010101" charset="-122"/>
              <a:cs typeface="楷体" panose="02010609060101010101" charset="-122"/>
            </a:endParaRPr>
          </a:p>
          <a:p>
            <a:pPr indent="0" defTabSz="266700" fontAlgn="auto">
              <a:lnSpc>
                <a:spcPct val="150000"/>
              </a:lnSpc>
              <a:spcBef>
                <a:spcPct val="0"/>
              </a:spcBef>
              <a:spcAft>
                <a:spcPct val="0"/>
              </a:spcAft>
            </a:pPr>
            <a:r>
              <a:rPr lang="en-US" altLang="zh-CN" sz="1600">
                <a:solidFill>
                  <a:srgbClr val="EE822F"/>
                </a:solidFill>
                <a:latin typeface="楷体" panose="02010609060101010101" charset="-122"/>
                <a:ea typeface="楷体" panose="02010609060101010101" charset="-122"/>
                <a:cs typeface="楷体" panose="02010609060101010101" charset="-122"/>
              </a:rPr>
              <a:t>                                   </a:t>
            </a:r>
            <a:endParaRPr lang="zh-CN" altLang="en-US" sz="1600">
              <a:solidFill>
                <a:srgbClr val="EE822F"/>
              </a:solidFill>
              <a:latin typeface="楷体" panose="02010609060101010101" charset="-122"/>
              <a:ea typeface="楷体" panose="02010609060101010101" charset="-122"/>
              <a:cs typeface="楷体" panose="02010609060101010101" charset="-122"/>
            </a:endParaRPr>
          </a:p>
        </p:txBody>
      </p:sp>
      <p:sp>
        <p:nvSpPr>
          <p:cNvPr id="15" name="圆角矩形 14"/>
          <p:cNvSpPr/>
          <p:nvPr/>
        </p:nvSpPr>
        <p:spPr>
          <a:xfrm>
            <a:off x="596900" y="338455"/>
            <a:ext cx="1517650" cy="548640"/>
          </a:xfrm>
          <a:prstGeom prst="roundRect">
            <a:avLst>
              <a:gd name="adj" fmla="val 50000"/>
            </a:avLst>
          </a:prstGeom>
          <a:solidFill>
            <a:schemeClr val="accent2"/>
          </a:solidFill>
        </p:spPr>
        <p:style>
          <a:lnRef idx="3">
            <a:schemeClr val="accent1"/>
          </a:lnRef>
          <a:fillRef idx="0">
            <a:srgbClr val="FFFFFF"/>
          </a:fillRef>
          <a:effectRef idx="0">
            <a:srgbClr val="FFFFFF"/>
          </a:effectRef>
          <a:fontRef idx="minor">
            <a:schemeClr val="tx1"/>
          </a:fontRef>
        </p:style>
        <p:txBody>
          <a:bodyPr rtlCol="0" anchor="ctr"/>
          <a:p>
            <a:pPr lvl="0" algn="dist">
              <a:lnSpc>
                <a:spcPct val="100000"/>
              </a:lnSpc>
            </a:pPr>
            <a:r>
              <a:rPr lang="zh-CN" altLang="en-US" sz="2000" b="1">
                <a:solidFill>
                  <a:schemeClr val="tx1"/>
                </a:solidFill>
              </a:rPr>
              <a:t>攻略解读</a:t>
            </a:r>
            <a:endParaRPr lang="en-US" altLang="zh-CN" sz="2000" b="1">
              <a:solidFill>
                <a:schemeClr val="tx1"/>
              </a:solidFill>
            </a:endParaRPr>
          </a:p>
        </p:txBody>
      </p:sp>
      <p:pic>
        <p:nvPicPr>
          <p:cNvPr id="136" name="image124.jpeg"/>
          <p:cNvPicPr>
            <a:picLocks noChangeAspect="1"/>
          </p:cNvPicPr>
          <p:nvPr/>
        </p:nvPicPr>
        <p:blipFill>
          <a:blip r:embed="rId3"/>
          <a:stretch>
            <a:fillRect/>
          </a:stretch>
        </p:blipFill>
        <p:spPr>
          <a:xfrm>
            <a:off x="1120140" y="2978150"/>
            <a:ext cx="2813050" cy="2955925"/>
          </a:xfrm>
          <a:prstGeom prst="rect">
            <a:avLst/>
          </a:prstGeom>
        </p:spPr>
      </p:pic>
    </p:spTree>
    <p:custDataLst>
      <p:tags r:id="rId4"/>
    </p:custData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pic>
        <p:nvPicPr>
          <p:cNvPr id="6" name="图片 5"/>
          <p:cNvPicPr/>
          <p:nvPr/>
        </p:nvPicPr>
        <p:blipFill>
          <a:blip r:embed="rId2"/>
          <a:stretch>
            <a:fillRect/>
          </a:stretch>
        </p:blipFill>
        <p:spPr>
          <a:xfrm>
            <a:off x="5948204" y="3389154"/>
            <a:ext cx="38417" cy="257492"/>
          </a:xfrm>
          <a:prstGeom prst="rect">
            <a:avLst/>
          </a:prstGeom>
        </p:spPr>
      </p:pic>
      <p:sp>
        <p:nvSpPr>
          <p:cNvPr id="10" name="椭圆 9"/>
          <p:cNvSpPr/>
          <p:nvPr/>
        </p:nvSpPr>
        <p:spPr>
          <a:xfrm>
            <a:off x="827405" y="1119505"/>
            <a:ext cx="535305" cy="535305"/>
          </a:xfrm>
          <a:prstGeom prst="ellipse">
            <a:avLst/>
          </a:prstGeom>
          <a:solidFill>
            <a:srgbClr val="00A0AF"/>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b="1"/>
              <a:t>三</a:t>
            </a:r>
            <a:endParaRPr lang="zh-CN" altLang="en-US" b="1"/>
          </a:p>
        </p:txBody>
      </p:sp>
      <p:sp>
        <p:nvSpPr>
          <p:cNvPr id="11" name="文本框 10"/>
          <p:cNvSpPr txBox="1"/>
          <p:nvPr/>
        </p:nvSpPr>
        <p:spPr>
          <a:xfrm>
            <a:off x="1416050" y="1202690"/>
            <a:ext cx="7807325" cy="460375"/>
          </a:xfrm>
          <a:prstGeom prst="rect">
            <a:avLst/>
          </a:prstGeom>
          <a:noFill/>
        </p:spPr>
        <p:txBody>
          <a:bodyPr wrap="square" rtlCol="0" anchor="t">
            <a:spAutoFit/>
          </a:bodyPr>
          <a:p>
            <a:pPr marL="0" algn="l" defTabSz="266700">
              <a:buClrTx/>
              <a:buSzTx/>
              <a:buFontTx/>
            </a:pPr>
            <a:r>
              <a:rPr lang="zh-CN" altLang="en-US" sz="2400" b="1">
                <a:uFillTx/>
                <a:latin typeface="+mn-ea"/>
                <a:sym typeface="+mn-ea"/>
              </a:rPr>
              <a:t>人体通过泌尿系统和皮肤将代谢废物等排出体外</a:t>
            </a:r>
            <a:endParaRPr lang="zh-CN" altLang="en-US" sz="2400" b="1">
              <a:uFillTx/>
              <a:latin typeface="+mn-ea"/>
              <a:sym typeface="+mn-ea"/>
            </a:endParaRPr>
          </a:p>
        </p:txBody>
      </p:sp>
      <p:sp>
        <p:nvSpPr>
          <p:cNvPr id="12" name="文本框 11"/>
          <p:cNvSpPr txBox="1"/>
          <p:nvPr/>
        </p:nvSpPr>
        <p:spPr>
          <a:xfrm>
            <a:off x="4681855" y="1623060"/>
            <a:ext cx="5413375" cy="460375"/>
          </a:xfrm>
          <a:prstGeom prst="rect">
            <a:avLst/>
          </a:prstGeom>
        </p:spPr>
        <p:txBody>
          <a:bodyPr wrap="square">
            <a:spAutoFit/>
          </a:bodyPr>
          <a:p>
            <a:pPr indent="0" defTabSz="266700" fontAlgn="auto">
              <a:lnSpc>
                <a:spcPct val="150000"/>
              </a:lnSpc>
              <a:spcBef>
                <a:spcPct val="0"/>
              </a:spcBef>
              <a:spcAft>
                <a:spcPct val="0"/>
              </a:spcAft>
            </a:pPr>
            <a:r>
              <a:rPr lang="zh-CN" altLang="en-US" sz="1600">
                <a:solidFill>
                  <a:srgbClr val="00A0AF"/>
                </a:solidFill>
                <a:latin typeface="楷体" panose="02010609060101010101" charset="-122"/>
                <a:ea typeface="楷体" panose="02010609060101010101" charset="-122"/>
                <a:cs typeface="楷体" panose="02010609060101010101" charset="-122"/>
              </a:rPr>
              <a:t>【注意】泌尿系统不包括皮肤,皮肤是器官</a:t>
            </a:r>
            <a:endParaRPr lang="zh-CN" altLang="en-US">
              <a:latin typeface="+mn-ea"/>
              <a:cs typeface="+mn-ea"/>
            </a:endParaRPr>
          </a:p>
        </p:txBody>
      </p:sp>
      <p:sp>
        <p:nvSpPr>
          <p:cNvPr id="14" name="文本框 13"/>
          <p:cNvSpPr txBox="1"/>
          <p:nvPr/>
        </p:nvSpPr>
        <p:spPr>
          <a:xfrm>
            <a:off x="4276090" y="2029460"/>
            <a:ext cx="7219950" cy="1452880"/>
          </a:xfrm>
          <a:prstGeom prst="rect">
            <a:avLst/>
          </a:prstGeom>
        </p:spPr>
        <p:txBody>
          <a:bodyPr wrap="square">
            <a:noAutofit/>
          </a:bodyPr>
          <a:p>
            <a:pPr indent="0" defTabSz="266700" fontAlgn="auto">
              <a:lnSpc>
                <a:spcPct val="150000"/>
              </a:lnSpc>
              <a:spcBef>
                <a:spcPct val="0"/>
              </a:spcBef>
              <a:spcAft>
                <a:spcPct val="0"/>
              </a:spcAft>
            </a:pPr>
            <a:r>
              <a:rPr lang="zh-CN" altLang="en-US" sz="1800">
                <a:latin typeface="+mn-ea"/>
                <a:cs typeface="+mn-ea"/>
              </a:rPr>
              <a:t>食物中的蛋白质被消化分解,产生氨基酸,氨基酸被细胞吸收后经代谢产生尿素等含氮废物,通过血液循环运输到肾脏,再经泌尿系统排出体外;也有一部分尿素随汗液从皮肤直接排出体外。</a:t>
            </a:r>
            <a:r>
              <a:rPr lang="zh-CN" altLang="en-US" sz="1600">
                <a:latin typeface="楷体" panose="02010609060101010101" charset="-122"/>
                <a:ea typeface="楷体" panose="02010609060101010101" charset="-122"/>
                <a:cs typeface="楷体" panose="02010609060101010101" charset="-122"/>
              </a:rPr>
              <a:t>　　　　　　　　　　　　　　</a:t>
            </a:r>
            <a:r>
              <a:rPr lang="en-US" altLang="zh-CN" sz="1600">
                <a:latin typeface="楷体" panose="02010609060101010101" charset="-122"/>
                <a:ea typeface="楷体" panose="02010609060101010101" charset="-122"/>
                <a:cs typeface="楷体" panose="02010609060101010101" charset="-122"/>
              </a:rPr>
              <a:t>                                          </a:t>
            </a:r>
            <a:endParaRPr lang="zh-CN" altLang="en-US" sz="1600">
              <a:latin typeface="楷体" panose="02010609060101010101" charset="-122"/>
              <a:ea typeface="楷体" panose="02010609060101010101" charset="-122"/>
              <a:cs typeface="楷体" panose="02010609060101010101" charset="-122"/>
            </a:endParaRPr>
          </a:p>
          <a:p>
            <a:pPr indent="0" defTabSz="266700" fontAlgn="auto">
              <a:lnSpc>
                <a:spcPct val="150000"/>
              </a:lnSpc>
              <a:spcBef>
                <a:spcPct val="0"/>
              </a:spcBef>
              <a:spcAft>
                <a:spcPct val="0"/>
              </a:spcAft>
            </a:pPr>
            <a:r>
              <a:rPr lang="en-US" altLang="zh-CN" sz="1600">
                <a:solidFill>
                  <a:srgbClr val="EE822F"/>
                </a:solidFill>
                <a:latin typeface="楷体" panose="02010609060101010101" charset="-122"/>
                <a:ea typeface="楷体" panose="02010609060101010101" charset="-122"/>
                <a:cs typeface="楷体" panose="02010609060101010101" charset="-122"/>
              </a:rPr>
              <a:t>                                   </a:t>
            </a:r>
            <a:endParaRPr lang="zh-CN" altLang="en-US" sz="1600">
              <a:solidFill>
                <a:srgbClr val="EE822F"/>
              </a:solidFill>
              <a:latin typeface="楷体" panose="02010609060101010101" charset="-122"/>
              <a:ea typeface="楷体" panose="02010609060101010101" charset="-122"/>
              <a:cs typeface="楷体" panose="02010609060101010101" charset="-122"/>
            </a:endParaRPr>
          </a:p>
        </p:txBody>
      </p:sp>
      <p:sp>
        <p:nvSpPr>
          <p:cNvPr id="15" name="圆角矩形 14"/>
          <p:cNvSpPr/>
          <p:nvPr/>
        </p:nvSpPr>
        <p:spPr>
          <a:xfrm>
            <a:off x="596900" y="338455"/>
            <a:ext cx="1517650" cy="548640"/>
          </a:xfrm>
          <a:prstGeom prst="roundRect">
            <a:avLst>
              <a:gd name="adj" fmla="val 50000"/>
            </a:avLst>
          </a:prstGeom>
          <a:solidFill>
            <a:schemeClr val="accent2"/>
          </a:solidFill>
        </p:spPr>
        <p:style>
          <a:lnRef idx="3">
            <a:schemeClr val="accent1"/>
          </a:lnRef>
          <a:fillRef idx="0">
            <a:srgbClr val="FFFFFF"/>
          </a:fillRef>
          <a:effectRef idx="0">
            <a:srgbClr val="FFFFFF"/>
          </a:effectRef>
          <a:fontRef idx="minor">
            <a:schemeClr val="tx1"/>
          </a:fontRef>
        </p:style>
        <p:txBody>
          <a:bodyPr rtlCol="0" anchor="ctr"/>
          <a:p>
            <a:pPr lvl="0" algn="dist">
              <a:lnSpc>
                <a:spcPct val="100000"/>
              </a:lnSpc>
            </a:pPr>
            <a:r>
              <a:rPr lang="zh-CN" altLang="en-US" sz="2000" b="1">
                <a:solidFill>
                  <a:schemeClr val="tx1"/>
                </a:solidFill>
              </a:rPr>
              <a:t>攻略解读</a:t>
            </a:r>
            <a:endParaRPr lang="en-US" altLang="zh-CN" sz="2000" b="1">
              <a:solidFill>
                <a:schemeClr val="tx1"/>
              </a:solidFill>
            </a:endParaRPr>
          </a:p>
        </p:txBody>
      </p:sp>
      <p:pic>
        <p:nvPicPr>
          <p:cNvPr id="140" name="image128.jpeg"/>
          <p:cNvPicPr>
            <a:picLocks noChangeAspect="1"/>
          </p:cNvPicPr>
          <p:nvPr/>
        </p:nvPicPr>
        <p:blipFill>
          <a:blip r:embed="rId3"/>
          <a:stretch>
            <a:fillRect/>
          </a:stretch>
        </p:blipFill>
        <p:spPr>
          <a:xfrm>
            <a:off x="728345" y="1776730"/>
            <a:ext cx="3355975" cy="1461135"/>
          </a:xfrm>
          <a:prstGeom prst="rect">
            <a:avLst/>
          </a:prstGeom>
        </p:spPr>
      </p:pic>
      <p:sp>
        <p:nvSpPr>
          <p:cNvPr id="2" name="椭圆 1"/>
          <p:cNvSpPr/>
          <p:nvPr/>
        </p:nvSpPr>
        <p:spPr>
          <a:xfrm>
            <a:off x="827405" y="3620770"/>
            <a:ext cx="535305" cy="535305"/>
          </a:xfrm>
          <a:prstGeom prst="ellipse">
            <a:avLst/>
          </a:prstGeom>
          <a:solidFill>
            <a:srgbClr val="00A0AF"/>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b="1"/>
              <a:t>四</a:t>
            </a:r>
            <a:endParaRPr lang="zh-CN" altLang="en-US" b="1"/>
          </a:p>
        </p:txBody>
      </p:sp>
      <p:sp>
        <p:nvSpPr>
          <p:cNvPr id="3" name="文本框 2"/>
          <p:cNvSpPr txBox="1"/>
          <p:nvPr/>
        </p:nvSpPr>
        <p:spPr>
          <a:xfrm>
            <a:off x="1416050" y="3704590"/>
            <a:ext cx="6096000" cy="460375"/>
          </a:xfrm>
          <a:prstGeom prst="rect">
            <a:avLst/>
          </a:prstGeom>
          <a:noFill/>
        </p:spPr>
        <p:txBody>
          <a:bodyPr wrap="square" rtlCol="0" anchor="t">
            <a:spAutoFit/>
          </a:bodyPr>
          <a:p>
            <a:pPr marL="0" algn="l" defTabSz="266700">
              <a:buClrTx/>
              <a:buSzTx/>
              <a:buFontTx/>
            </a:pPr>
            <a:r>
              <a:rPr lang="zh-CN" altLang="en-US" sz="2400" b="1">
                <a:uFillTx/>
                <a:latin typeface="+mn-ea"/>
                <a:sym typeface="+mn-ea"/>
              </a:rPr>
              <a:t>人体通过循环系统输送各种物质</a:t>
            </a:r>
            <a:endParaRPr lang="zh-CN" altLang="en-US" sz="2400" b="1">
              <a:uFillTx/>
              <a:latin typeface="+mn-ea"/>
              <a:sym typeface="+mn-ea"/>
            </a:endParaRPr>
          </a:p>
        </p:txBody>
      </p:sp>
      <p:pic>
        <p:nvPicPr>
          <p:cNvPr id="144" name="image132.jpeg"/>
          <p:cNvPicPr>
            <a:picLocks noChangeAspect="1"/>
          </p:cNvPicPr>
          <p:nvPr/>
        </p:nvPicPr>
        <p:blipFill>
          <a:blip r:embed="rId4"/>
          <a:stretch>
            <a:fillRect/>
          </a:stretch>
        </p:blipFill>
        <p:spPr>
          <a:xfrm>
            <a:off x="728345" y="4538663"/>
            <a:ext cx="4715510" cy="1223645"/>
          </a:xfrm>
          <a:prstGeom prst="rect">
            <a:avLst/>
          </a:prstGeom>
        </p:spPr>
      </p:pic>
      <p:sp>
        <p:nvSpPr>
          <p:cNvPr id="4" name="文本框 3"/>
          <p:cNvSpPr txBox="1"/>
          <p:nvPr/>
        </p:nvSpPr>
        <p:spPr>
          <a:xfrm>
            <a:off x="5692140" y="4255135"/>
            <a:ext cx="5803900" cy="2141855"/>
          </a:xfrm>
          <a:prstGeom prst="rect">
            <a:avLst/>
          </a:prstGeom>
        </p:spPr>
        <p:txBody>
          <a:bodyPr wrap="square">
            <a:noAutofit/>
          </a:bodyPr>
          <a:p>
            <a:pPr indent="0" defTabSz="266700" fontAlgn="auto">
              <a:lnSpc>
                <a:spcPct val="150000"/>
              </a:lnSpc>
              <a:spcBef>
                <a:spcPct val="0"/>
              </a:spcBef>
              <a:spcAft>
                <a:spcPct val="0"/>
              </a:spcAft>
            </a:pPr>
            <a:r>
              <a:rPr lang="zh-CN" altLang="en-US" sz="1800">
                <a:latin typeface="+mn-ea"/>
                <a:cs typeface="+mn-ea"/>
              </a:rPr>
              <a:t>循环系统通过血液循环向全身各处细胞输送O2和营养物质等,同时也通过循环系统将各处组织细胞产生的代谢废物排出体外,以维持内环境的稳态。我们可以以内环境为中心,构建出内环境与外界环境进行物质交换的模型图,如图所示。　</a:t>
            </a:r>
            <a:r>
              <a:rPr lang="zh-CN" altLang="en-US" sz="1600">
                <a:latin typeface="楷体" panose="02010609060101010101" charset="-122"/>
                <a:ea typeface="楷体" panose="02010609060101010101" charset="-122"/>
                <a:cs typeface="楷体" panose="02010609060101010101" charset="-122"/>
              </a:rPr>
              <a:t>　　　　　　　　　　　　</a:t>
            </a:r>
            <a:r>
              <a:rPr lang="en-US" altLang="zh-CN" sz="1600">
                <a:latin typeface="楷体" panose="02010609060101010101" charset="-122"/>
                <a:ea typeface="楷体" panose="02010609060101010101" charset="-122"/>
                <a:cs typeface="楷体" panose="02010609060101010101" charset="-122"/>
              </a:rPr>
              <a:t>                                          </a:t>
            </a:r>
            <a:endParaRPr lang="zh-CN" altLang="en-US" sz="1600">
              <a:latin typeface="楷体" panose="02010609060101010101" charset="-122"/>
              <a:ea typeface="楷体" panose="02010609060101010101" charset="-122"/>
              <a:cs typeface="楷体" panose="02010609060101010101" charset="-122"/>
            </a:endParaRPr>
          </a:p>
          <a:p>
            <a:pPr indent="0" defTabSz="266700" fontAlgn="auto">
              <a:lnSpc>
                <a:spcPct val="150000"/>
              </a:lnSpc>
              <a:spcBef>
                <a:spcPct val="0"/>
              </a:spcBef>
              <a:spcAft>
                <a:spcPct val="0"/>
              </a:spcAft>
            </a:pPr>
            <a:r>
              <a:rPr lang="en-US" altLang="zh-CN" sz="1600">
                <a:solidFill>
                  <a:srgbClr val="EE822F"/>
                </a:solidFill>
                <a:latin typeface="楷体" panose="02010609060101010101" charset="-122"/>
                <a:ea typeface="楷体" panose="02010609060101010101" charset="-122"/>
                <a:cs typeface="楷体" panose="02010609060101010101" charset="-122"/>
              </a:rPr>
              <a:t>                                   </a:t>
            </a:r>
            <a:endParaRPr lang="zh-CN" altLang="en-US" sz="1600">
              <a:solidFill>
                <a:srgbClr val="EE822F"/>
              </a:solidFill>
              <a:latin typeface="楷体" panose="02010609060101010101" charset="-122"/>
              <a:ea typeface="楷体" panose="02010609060101010101" charset="-122"/>
              <a:cs typeface="楷体" panose="02010609060101010101" charset="-122"/>
            </a:endParaRPr>
          </a:p>
        </p:txBody>
      </p:sp>
    </p:spTree>
    <p:custDataLst>
      <p:tags r:id="rId5"/>
    </p:custData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pic>
        <p:nvPicPr>
          <p:cNvPr id="6" name="图片 5"/>
          <p:cNvPicPr/>
          <p:nvPr/>
        </p:nvPicPr>
        <p:blipFill>
          <a:blip r:embed="rId2"/>
          <a:stretch>
            <a:fillRect/>
          </a:stretch>
        </p:blipFill>
        <p:spPr>
          <a:xfrm>
            <a:off x="5948204" y="3389154"/>
            <a:ext cx="38417" cy="257492"/>
          </a:xfrm>
          <a:prstGeom prst="rect">
            <a:avLst/>
          </a:prstGeom>
        </p:spPr>
      </p:pic>
      <p:sp>
        <p:nvSpPr>
          <p:cNvPr id="10" name="椭圆 9"/>
          <p:cNvSpPr/>
          <p:nvPr/>
        </p:nvSpPr>
        <p:spPr>
          <a:xfrm>
            <a:off x="758190" y="1346835"/>
            <a:ext cx="535305" cy="535305"/>
          </a:xfrm>
          <a:prstGeom prst="ellipse">
            <a:avLst/>
          </a:prstGeom>
          <a:solidFill>
            <a:srgbClr val="00A0AF"/>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b="1"/>
              <a:t>五</a:t>
            </a:r>
            <a:endParaRPr lang="zh-CN" altLang="en-US" b="1"/>
          </a:p>
        </p:txBody>
      </p:sp>
      <p:sp>
        <p:nvSpPr>
          <p:cNvPr id="11" name="文本框 10"/>
          <p:cNvSpPr txBox="1"/>
          <p:nvPr/>
        </p:nvSpPr>
        <p:spPr>
          <a:xfrm>
            <a:off x="1366520" y="1405255"/>
            <a:ext cx="6096000" cy="460375"/>
          </a:xfrm>
          <a:prstGeom prst="rect">
            <a:avLst/>
          </a:prstGeom>
          <a:noFill/>
        </p:spPr>
        <p:txBody>
          <a:bodyPr wrap="square" rtlCol="0" anchor="t">
            <a:spAutoFit/>
          </a:bodyPr>
          <a:p>
            <a:pPr marL="0" algn="l" defTabSz="266700">
              <a:buClrTx/>
              <a:buSzTx/>
              <a:buFontTx/>
            </a:pPr>
            <a:r>
              <a:rPr lang="zh-CN" altLang="en-US" sz="2400" b="1">
                <a:uFillTx/>
                <a:latin typeface="+mn-ea"/>
                <a:sym typeface="+mn-ea"/>
              </a:rPr>
              <a:t>通过概念模型图中箭头特征判断物质和系统</a:t>
            </a:r>
            <a:endParaRPr lang="zh-CN" altLang="en-US" sz="2400" b="1">
              <a:uFillTx/>
              <a:latin typeface="+mn-ea"/>
              <a:sym typeface="+mn-ea"/>
            </a:endParaRPr>
          </a:p>
        </p:txBody>
      </p:sp>
      <p:sp>
        <p:nvSpPr>
          <p:cNvPr id="12" name="文本框 11"/>
          <p:cNvSpPr txBox="1"/>
          <p:nvPr/>
        </p:nvSpPr>
        <p:spPr>
          <a:xfrm>
            <a:off x="831215" y="1884680"/>
            <a:ext cx="10165715" cy="506730"/>
          </a:xfrm>
          <a:prstGeom prst="rect">
            <a:avLst/>
          </a:prstGeom>
        </p:spPr>
        <p:txBody>
          <a:bodyPr wrap="square">
            <a:spAutoFit/>
          </a:bodyPr>
          <a:p>
            <a:pPr indent="0" defTabSz="266700" fontAlgn="auto">
              <a:lnSpc>
                <a:spcPct val="150000"/>
              </a:lnSpc>
              <a:spcBef>
                <a:spcPct val="0"/>
              </a:spcBef>
              <a:spcAft>
                <a:spcPct val="0"/>
              </a:spcAft>
            </a:pPr>
            <a:r>
              <a:rPr lang="zh-CN" altLang="en-US">
                <a:latin typeface="+mn-ea"/>
                <a:cs typeface="+mn-ea"/>
              </a:rPr>
              <a:t>在题目中遇到概念模型图时</a:t>
            </a:r>
            <a:r>
              <a:rPr lang="en-US" altLang="zh-CN">
                <a:latin typeface="+mn-ea"/>
                <a:cs typeface="+mn-ea"/>
              </a:rPr>
              <a:t>,</a:t>
            </a:r>
            <a:r>
              <a:rPr lang="zh-CN" altLang="en-US">
                <a:latin typeface="+mn-ea"/>
                <a:cs typeface="+mn-ea"/>
              </a:rPr>
              <a:t>可直接通过箭头判断交换的物质</a:t>
            </a:r>
            <a:r>
              <a:rPr lang="en-US" altLang="zh-CN">
                <a:latin typeface="+mn-ea"/>
                <a:cs typeface="+mn-ea"/>
              </a:rPr>
              <a:t>,</a:t>
            </a:r>
            <a:r>
              <a:rPr lang="zh-CN" altLang="en-US">
                <a:latin typeface="+mn-ea"/>
                <a:cs typeface="+mn-ea"/>
              </a:rPr>
              <a:t>进而判断涉及的系统。</a:t>
            </a:r>
            <a:endParaRPr lang="zh-CN" altLang="en-US">
              <a:latin typeface="+mn-ea"/>
              <a:cs typeface="+mn-ea"/>
            </a:endParaRPr>
          </a:p>
        </p:txBody>
      </p:sp>
      <p:sp>
        <p:nvSpPr>
          <p:cNvPr id="14" name="文本框 13"/>
          <p:cNvSpPr txBox="1"/>
          <p:nvPr/>
        </p:nvSpPr>
        <p:spPr>
          <a:xfrm>
            <a:off x="831215" y="2305685"/>
            <a:ext cx="10828020" cy="4321810"/>
          </a:xfrm>
          <a:prstGeom prst="rect">
            <a:avLst/>
          </a:prstGeom>
        </p:spPr>
        <p:txBody>
          <a:bodyPr wrap="square">
            <a:noAutofit/>
          </a:bodyPr>
          <a:p>
            <a:pPr indent="0" defTabSz="266700" fontAlgn="auto">
              <a:lnSpc>
                <a:spcPct val="150000"/>
              </a:lnSpc>
              <a:spcBef>
                <a:spcPct val="0"/>
              </a:spcBef>
              <a:spcAft>
                <a:spcPct val="0"/>
              </a:spcAft>
            </a:pPr>
            <a:r>
              <a:rPr lang="en-US" altLang="zh-CN" b="1">
                <a:latin typeface="+mn-ea"/>
                <a:cs typeface="+mn-ea"/>
              </a:rPr>
              <a:t>1.</a:t>
            </a:r>
            <a:r>
              <a:rPr lang="zh-CN" altLang="en-US" b="1">
                <a:latin typeface="+mn-ea"/>
                <a:cs typeface="+mn-ea"/>
              </a:rPr>
              <a:t>物质的输送</a:t>
            </a:r>
            <a:r>
              <a:rPr lang="en-US" altLang="zh-CN" b="1">
                <a:latin typeface="+mn-ea"/>
                <a:cs typeface="+mn-ea"/>
              </a:rPr>
              <a:t>——“</a:t>
            </a:r>
            <a:r>
              <a:rPr lang="zh-CN" altLang="en-US" b="1">
                <a:latin typeface="+mn-ea"/>
                <a:cs typeface="+mn-ea"/>
              </a:rPr>
              <a:t>中转站</a:t>
            </a:r>
            <a:r>
              <a:rPr lang="en-US" altLang="zh-CN" b="1">
                <a:latin typeface="+mn-ea"/>
                <a:cs typeface="+mn-ea"/>
              </a:rPr>
              <a:t>”</a:t>
            </a:r>
            <a:endParaRPr lang="en-US" altLang="zh-CN" b="1">
              <a:latin typeface="+mn-ea"/>
              <a:cs typeface="+mn-ea"/>
            </a:endParaRPr>
          </a:p>
          <a:p>
            <a:pPr indent="0" defTabSz="266700" fontAlgn="auto">
              <a:lnSpc>
                <a:spcPct val="150000"/>
              </a:lnSpc>
              <a:spcBef>
                <a:spcPct val="0"/>
              </a:spcBef>
              <a:spcAft>
                <a:spcPct val="0"/>
              </a:spcAft>
            </a:pPr>
            <a:r>
              <a:rPr lang="zh-CN" altLang="en-US">
                <a:latin typeface="+mn-ea"/>
                <a:cs typeface="+mn-ea"/>
              </a:rPr>
              <a:t>如果在概念模型图中</a:t>
            </a:r>
            <a:r>
              <a:rPr lang="en-US" altLang="zh-CN">
                <a:latin typeface="+mn-ea"/>
                <a:cs typeface="+mn-ea"/>
              </a:rPr>
              <a:t>,</a:t>
            </a:r>
            <a:r>
              <a:rPr lang="zh-CN" altLang="en-US">
                <a:latin typeface="+mn-ea"/>
                <a:cs typeface="+mn-ea"/>
              </a:rPr>
              <a:t>一个系统与其他几个系统均有联系</a:t>
            </a:r>
            <a:r>
              <a:rPr lang="en-US" altLang="zh-CN">
                <a:latin typeface="+mn-ea"/>
                <a:cs typeface="+mn-ea"/>
              </a:rPr>
              <a:t>,</a:t>
            </a:r>
            <a:r>
              <a:rPr lang="zh-CN" altLang="en-US">
                <a:latin typeface="+mn-ea"/>
                <a:cs typeface="+mn-ea"/>
              </a:rPr>
              <a:t>且又与细胞内液有联系</a:t>
            </a:r>
            <a:r>
              <a:rPr lang="en-US" altLang="zh-CN">
                <a:latin typeface="+mn-ea"/>
                <a:cs typeface="+mn-ea"/>
              </a:rPr>
              <a:t>,</a:t>
            </a:r>
            <a:r>
              <a:rPr lang="zh-CN" altLang="en-US">
                <a:latin typeface="+mn-ea"/>
                <a:cs typeface="+mn-ea"/>
              </a:rPr>
              <a:t>则说明该系统为循环系统。在分析模型图时</a:t>
            </a:r>
            <a:r>
              <a:rPr lang="en-US" altLang="zh-CN">
                <a:latin typeface="+mn-ea"/>
                <a:cs typeface="+mn-ea"/>
              </a:rPr>
              <a:t>,</a:t>
            </a:r>
            <a:r>
              <a:rPr lang="zh-CN" altLang="en-US">
                <a:latin typeface="+mn-ea"/>
                <a:cs typeface="+mn-ea"/>
              </a:rPr>
              <a:t>可最先确定循环系统。</a:t>
            </a:r>
            <a:endParaRPr lang="zh-CN" altLang="en-US">
              <a:latin typeface="+mn-ea"/>
              <a:cs typeface="+mn-ea"/>
            </a:endParaRPr>
          </a:p>
          <a:p>
            <a:pPr algn="l" defTabSz="266700" fontAlgn="auto">
              <a:lnSpc>
                <a:spcPct val="150000"/>
              </a:lnSpc>
              <a:buClrTx/>
              <a:buSzTx/>
              <a:buFontTx/>
            </a:pPr>
            <a:r>
              <a:rPr lang="en-US" altLang="zh-CN" b="1">
                <a:latin typeface="+mn-ea"/>
                <a:cs typeface="+mn-ea"/>
              </a:rPr>
              <a:t>2.气体交换——双向箭头</a:t>
            </a:r>
            <a:endParaRPr lang="en-US" altLang="zh-CN" b="1">
              <a:latin typeface="+mn-ea"/>
              <a:cs typeface="+mn-ea"/>
            </a:endParaRPr>
          </a:p>
          <a:p>
            <a:pPr indent="0" defTabSz="266700" fontAlgn="auto">
              <a:lnSpc>
                <a:spcPct val="150000"/>
              </a:lnSpc>
              <a:spcBef>
                <a:spcPct val="0"/>
              </a:spcBef>
              <a:spcAft>
                <a:spcPct val="0"/>
              </a:spcAft>
            </a:pPr>
            <a:r>
              <a:rPr lang="zh-CN" altLang="en-US">
                <a:latin typeface="+mn-ea"/>
                <a:cs typeface="+mn-ea"/>
              </a:rPr>
              <a:t>人体通过呼吸系统与外界进行气体交换</a:t>
            </a:r>
            <a:r>
              <a:rPr lang="en-US" altLang="zh-CN">
                <a:latin typeface="+mn-ea"/>
                <a:cs typeface="+mn-ea"/>
              </a:rPr>
              <a:t>,</a:t>
            </a:r>
            <a:r>
              <a:rPr lang="zh-CN" altLang="en-US">
                <a:latin typeface="+mn-ea"/>
                <a:cs typeface="+mn-ea"/>
              </a:rPr>
              <a:t>而气体交换过程发生在细胞与内环境之间、内环境与呼吸系统之间</a:t>
            </a:r>
            <a:r>
              <a:rPr lang="en-US" altLang="zh-CN">
                <a:latin typeface="+mn-ea"/>
                <a:cs typeface="+mn-ea"/>
              </a:rPr>
              <a:t>,</a:t>
            </a:r>
            <a:r>
              <a:rPr lang="zh-CN" altLang="en-US">
                <a:latin typeface="+mn-ea"/>
                <a:cs typeface="+mn-ea"/>
              </a:rPr>
              <a:t>呼吸系统与外界之间</a:t>
            </a:r>
            <a:r>
              <a:rPr lang="en-US" altLang="zh-CN">
                <a:latin typeface="+mn-ea"/>
                <a:cs typeface="+mn-ea"/>
              </a:rPr>
              <a:t>,</a:t>
            </a:r>
            <a:r>
              <a:rPr lang="zh-CN" altLang="en-US">
                <a:latin typeface="+mn-ea"/>
                <a:cs typeface="+mn-ea"/>
              </a:rPr>
              <a:t>因此在概念模型图中</a:t>
            </a:r>
            <a:r>
              <a:rPr lang="en-US" altLang="zh-CN">
                <a:latin typeface="+mn-ea"/>
                <a:cs typeface="+mn-ea"/>
              </a:rPr>
              <a:t>,</a:t>
            </a:r>
            <a:r>
              <a:rPr lang="zh-CN" altLang="en-US">
                <a:latin typeface="+mn-ea"/>
                <a:cs typeface="+mn-ea"/>
              </a:rPr>
              <a:t>气体交换过程的特征是从细胞内液到外界的全过程都是双向箭头</a:t>
            </a:r>
            <a:r>
              <a:rPr lang="en-US" altLang="zh-CN">
                <a:latin typeface="+mn-ea"/>
                <a:cs typeface="+mn-ea"/>
              </a:rPr>
              <a:t>,</a:t>
            </a:r>
            <a:r>
              <a:rPr lang="zh-CN" altLang="en-US">
                <a:latin typeface="+mn-ea"/>
                <a:cs typeface="+mn-ea"/>
              </a:rPr>
              <a:t>如图所示</a:t>
            </a:r>
            <a:r>
              <a:rPr lang="en-US" altLang="zh-CN">
                <a:latin typeface="+mn-ea"/>
                <a:cs typeface="+mn-ea"/>
              </a:rPr>
              <a:t>:</a:t>
            </a:r>
            <a:r>
              <a:rPr lang="zh-CN" altLang="en-US">
                <a:latin typeface="+mn-ea"/>
                <a:cs typeface="+mn-ea"/>
              </a:rPr>
              <a:t>　</a:t>
            </a:r>
            <a:r>
              <a:rPr lang="zh-CN" altLang="en-US" sz="1600">
                <a:latin typeface="楷体" panose="02010609060101010101" charset="-122"/>
                <a:ea typeface="楷体" panose="02010609060101010101" charset="-122"/>
                <a:cs typeface="楷体" panose="02010609060101010101" charset="-122"/>
              </a:rPr>
              <a:t>　　　　　　　　　　　　　　　</a:t>
            </a:r>
            <a:r>
              <a:rPr lang="en-US" altLang="zh-CN" sz="1600">
                <a:latin typeface="楷体" panose="02010609060101010101" charset="-122"/>
                <a:ea typeface="楷体" panose="02010609060101010101" charset="-122"/>
                <a:cs typeface="楷体" panose="02010609060101010101" charset="-122"/>
              </a:rPr>
              <a:t>                                          </a:t>
            </a:r>
            <a:endParaRPr lang="zh-CN" altLang="en-US" sz="1600">
              <a:latin typeface="楷体" panose="02010609060101010101" charset="-122"/>
              <a:ea typeface="楷体" panose="02010609060101010101" charset="-122"/>
              <a:cs typeface="楷体" panose="02010609060101010101" charset="-122"/>
            </a:endParaRPr>
          </a:p>
          <a:p>
            <a:pPr indent="0" defTabSz="266700" fontAlgn="auto">
              <a:lnSpc>
                <a:spcPct val="150000"/>
              </a:lnSpc>
              <a:spcBef>
                <a:spcPct val="0"/>
              </a:spcBef>
              <a:spcAft>
                <a:spcPct val="0"/>
              </a:spcAft>
            </a:pPr>
            <a:r>
              <a:rPr lang="en-US" altLang="zh-CN" sz="1600">
                <a:solidFill>
                  <a:srgbClr val="EE822F"/>
                </a:solidFill>
                <a:latin typeface="楷体" panose="02010609060101010101" charset="-122"/>
                <a:ea typeface="楷体" panose="02010609060101010101" charset="-122"/>
                <a:cs typeface="楷体" panose="02010609060101010101" charset="-122"/>
              </a:rPr>
              <a:t>                                   </a:t>
            </a:r>
            <a:endParaRPr lang="zh-CN" altLang="en-US" sz="1600">
              <a:solidFill>
                <a:srgbClr val="EE822F"/>
              </a:solidFill>
              <a:latin typeface="楷体" panose="02010609060101010101" charset="-122"/>
              <a:ea typeface="楷体" panose="02010609060101010101" charset="-122"/>
              <a:cs typeface="楷体" panose="02010609060101010101" charset="-122"/>
            </a:endParaRPr>
          </a:p>
        </p:txBody>
      </p:sp>
      <p:sp>
        <p:nvSpPr>
          <p:cNvPr id="15" name="圆角矩形 14"/>
          <p:cNvSpPr/>
          <p:nvPr/>
        </p:nvSpPr>
        <p:spPr>
          <a:xfrm>
            <a:off x="596900" y="338455"/>
            <a:ext cx="1517650" cy="548640"/>
          </a:xfrm>
          <a:prstGeom prst="roundRect">
            <a:avLst>
              <a:gd name="adj" fmla="val 50000"/>
            </a:avLst>
          </a:prstGeom>
          <a:solidFill>
            <a:schemeClr val="accent2"/>
          </a:solidFill>
        </p:spPr>
        <p:style>
          <a:lnRef idx="3">
            <a:schemeClr val="accent1"/>
          </a:lnRef>
          <a:fillRef idx="0">
            <a:srgbClr val="FFFFFF"/>
          </a:fillRef>
          <a:effectRef idx="0">
            <a:srgbClr val="FFFFFF"/>
          </a:effectRef>
          <a:fontRef idx="minor">
            <a:schemeClr val="tx1"/>
          </a:fontRef>
        </p:style>
        <p:txBody>
          <a:bodyPr rtlCol="0" anchor="ctr"/>
          <a:p>
            <a:pPr lvl="0" algn="dist">
              <a:lnSpc>
                <a:spcPct val="100000"/>
              </a:lnSpc>
            </a:pPr>
            <a:r>
              <a:rPr lang="zh-CN" altLang="en-US" sz="2000" b="1">
                <a:solidFill>
                  <a:schemeClr val="tx1"/>
                </a:solidFill>
              </a:rPr>
              <a:t>攻略解读</a:t>
            </a:r>
            <a:endParaRPr lang="en-US" altLang="zh-CN" sz="2000" b="1">
              <a:solidFill>
                <a:schemeClr val="tx1"/>
              </a:solidFill>
            </a:endParaRPr>
          </a:p>
        </p:txBody>
      </p:sp>
      <p:pic>
        <p:nvPicPr>
          <p:cNvPr id="148" name="image136.jpeg"/>
          <p:cNvPicPr>
            <a:picLocks noChangeAspect="1"/>
          </p:cNvPicPr>
          <p:nvPr/>
        </p:nvPicPr>
        <p:blipFill>
          <a:blip r:embed="rId3"/>
          <a:stretch>
            <a:fillRect/>
          </a:stretch>
        </p:blipFill>
        <p:spPr>
          <a:xfrm>
            <a:off x="2114550" y="5137150"/>
            <a:ext cx="7011035" cy="1024255"/>
          </a:xfrm>
          <a:prstGeom prst="rect">
            <a:avLst/>
          </a:prstGeom>
        </p:spPr>
      </p:pic>
    </p:spTree>
    <p:custDataLst>
      <p:tags r:id="rId4"/>
    </p:custData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pic>
        <p:nvPicPr>
          <p:cNvPr id="6" name="图片 5"/>
          <p:cNvPicPr/>
          <p:nvPr/>
        </p:nvPicPr>
        <p:blipFill>
          <a:blip r:embed="rId2"/>
          <a:stretch>
            <a:fillRect/>
          </a:stretch>
        </p:blipFill>
        <p:spPr>
          <a:xfrm>
            <a:off x="5948204" y="3389154"/>
            <a:ext cx="38417" cy="257492"/>
          </a:xfrm>
          <a:prstGeom prst="rect">
            <a:avLst/>
          </a:prstGeom>
        </p:spPr>
      </p:pic>
      <p:sp>
        <p:nvSpPr>
          <p:cNvPr id="10" name="椭圆 9"/>
          <p:cNvSpPr/>
          <p:nvPr/>
        </p:nvSpPr>
        <p:spPr>
          <a:xfrm>
            <a:off x="760730" y="1550670"/>
            <a:ext cx="535305" cy="535305"/>
          </a:xfrm>
          <a:prstGeom prst="ellipse">
            <a:avLst/>
          </a:prstGeom>
          <a:solidFill>
            <a:srgbClr val="00A0AF"/>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b="1"/>
              <a:t>五</a:t>
            </a:r>
            <a:endParaRPr lang="zh-CN" altLang="en-US" b="1"/>
          </a:p>
        </p:txBody>
      </p:sp>
      <p:sp>
        <p:nvSpPr>
          <p:cNvPr id="11" name="文本框 10"/>
          <p:cNvSpPr txBox="1"/>
          <p:nvPr/>
        </p:nvSpPr>
        <p:spPr>
          <a:xfrm>
            <a:off x="1454785" y="1634490"/>
            <a:ext cx="6096000" cy="460375"/>
          </a:xfrm>
          <a:prstGeom prst="rect">
            <a:avLst/>
          </a:prstGeom>
          <a:noFill/>
        </p:spPr>
        <p:txBody>
          <a:bodyPr wrap="square" rtlCol="0" anchor="t">
            <a:spAutoFit/>
          </a:bodyPr>
          <a:p>
            <a:pPr marL="0" algn="l" defTabSz="266700">
              <a:buClrTx/>
              <a:buSzTx/>
              <a:buFontTx/>
            </a:pPr>
            <a:r>
              <a:rPr lang="zh-CN" altLang="en-US" sz="2400" b="1">
                <a:uFillTx/>
                <a:latin typeface="+mn-ea"/>
                <a:sym typeface="+mn-ea"/>
              </a:rPr>
              <a:t>通过概念模型图中箭头特征判断物质和系统</a:t>
            </a:r>
            <a:endParaRPr lang="zh-CN" altLang="en-US" sz="2400" b="1">
              <a:uFillTx/>
              <a:latin typeface="+mn-ea"/>
              <a:sym typeface="+mn-ea"/>
            </a:endParaRPr>
          </a:p>
        </p:txBody>
      </p:sp>
      <p:sp>
        <p:nvSpPr>
          <p:cNvPr id="12" name="文本框 11"/>
          <p:cNvSpPr txBox="1"/>
          <p:nvPr/>
        </p:nvSpPr>
        <p:spPr>
          <a:xfrm>
            <a:off x="897255" y="2308860"/>
            <a:ext cx="10397490" cy="1337945"/>
          </a:xfrm>
          <a:prstGeom prst="rect">
            <a:avLst/>
          </a:prstGeom>
        </p:spPr>
        <p:txBody>
          <a:bodyPr wrap="square">
            <a:spAutoFit/>
          </a:bodyPr>
          <a:p>
            <a:pPr indent="0" defTabSz="266700" fontAlgn="auto">
              <a:lnSpc>
                <a:spcPct val="150000"/>
              </a:lnSpc>
              <a:spcBef>
                <a:spcPct val="0"/>
              </a:spcBef>
              <a:spcAft>
                <a:spcPct val="0"/>
              </a:spcAft>
            </a:pPr>
            <a:r>
              <a:rPr lang="en-US" altLang="zh-CN" b="1">
                <a:latin typeface="+mn-ea"/>
                <a:cs typeface="+mn-ea"/>
              </a:rPr>
              <a:t>3.</a:t>
            </a:r>
            <a:r>
              <a:rPr lang="zh-CN" altLang="en-US" b="1">
                <a:latin typeface="+mn-ea"/>
                <a:cs typeface="+mn-ea"/>
              </a:rPr>
              <a:t>食物消化</a:t>
            </a:r>
            <a:r>
              <a:rPr lang="en-US" altLang="zh-CN" b="1">
                <a:latin typeface="+mn-ea"/>
                <a:cs typeface="+mn-ea"/>
              </a:rPr>
              <a:t>——</a:t>
            </a:r>
            <a:r>
              <a:rPr lang="zh-CN" altLang="en-US" b="1">
                <a:latin typeface="+mn-ea"/>
                <a:cs typeface="+mn-ea"/>
              </a:rPr>
              <a:t>只有单入箭头</a:t>
            </a:r>
            <a:endParaRPr lang="zh-CN" altLang="en-US" b="1">
              <a:latin typeface="+mn-ea"/>
              <a:cs typeface="+mn-ea"/>
            </a:endParaRPr>
          </a:p>
          <a:p>
            <a:pPr indent="0" defTabSz="266700" fontAlgn="auto">
              <a:lnSpc>
                <a:spcPct val="150000"/>
              </a:lnSpc>
              <a:spcBef>
                <a:spcPct val="0"/>
              </a:spcBef>
              <a:spcAft>
                <a:spcPct val="0"/>
              </a:spcAft>
            </a:pPr>
            <a:r>
              <a:rPr lang="zh-CN" altLang="en-US">
                <a:latin typeface="+mn-ea"/>
                <a:cs typeface="+mn-ea"/>
              </a:rPr>
              <a:t>食物消化吸收过程只涉及外界食物通过消化系统的作用被分解</a:t>
            </a:r>
            <a:r>
              <a:rPr lang="en-US" altLang="zh-CN">
                <a:latin typeface="+mn-ea"/>
                <a:cs typeface="+mn-ea"/>
              </a:rPr>
              <a:t>,</a:t>
            </a:r>
            <a:r>
              <a:rPr lang="zh-CN" altLang="en-US">
                <a:latin typeface="+mn-ea"/>
                <a:cs typeface="+mn-ea"/>
              </a:rPr>
              <a:t>然后分解产物进入内环境再进入细胞内</a:t>
            </a:r>
            <a:r>
              <a:rPr lang="en-US" altLang="zh-CN">
                <a:latin typeface="+mn-ea"/>
                <a:cs typeface="+mn-ea"/>
              </a:rPr>
              <a:t>,</a:t>
            </a:r>
            <a:r>
              <a:rPr lang="zh-CN" altLang="en-US">
                <a:latin typeface="+mn-ea"/>
                <a:cs typeface="+mn-ea"/>
              </a:rPr>
              <a:t>因此在概念模型图中</a:t>
            </a:r>
            <a:r>
              <a:rPr lang="en-US" altLang="zh-CN">
                <a:latin typeface="+mn-ea"/>
                <a:cs typeface="+mn-ea"/>
              </a:rPr>
              <a:t>,</a:t>
            </a:r>
            <a:r>
              <a:rPr lang="zh-CN" altLang="en-US">
                <a:latin typeface="+mn-ea"/>
                <a:cs typeface="+mn-ea"/>
              </a:rPr>
              <a:t>消化吸收过程的特征是全过程均为单箭头</a:t>
            </a:r>
            <a:r>
              <a:rPr lang="en-US" altLang="zh-CN">
                <a:latin typeface="+mn-ea"/>
                <a:cs typeface="+mn-ea"/>
              </a:rPr>
              <a:t>,</a:t>
            </a:r>
            <a:r>
              <a:rPr lang="zh-CN" altLang="en-US">
                <a:latin typeface="+mn-ea"/>
                <a:cs typeface="+mn-ea"/>
              </a:rPr>
              <a:t>如图所示</a:t>
            </a:r>
            <a:r>
              <a:rPr lang="en-US" altLang="zh-CN">
                <a:latin typeface="+mn-ea"/>
                <a:cs typeface="+mn-ea"/>
              </a:rPr>
              <a:t>:</a:t>
            </a:r>
            <a:endParaRPr lang="zh-CN" altLang="en-US">
              <a:latin typeface="+mn-ea"/>
              <a:cs typeface="+mn-ea"/>
            </a:endParaRPr>
          </a:p>
        </p:txBody>
      </p:sp>
      <p:sp>
        <p:nvSpPr>
          <p:cNvPr id="15" name="圆角矩形 14"/>
          <p:cNvSpPr/>
          <p:nvPr/>
        </p:nvSpPr>
        <p:spPr>
          <a:xfrm>
            <a:off x="596900" y="338455"/>
            <a:ext cx="1517650" cy="548640"/>
          </a:xfrm>
          <a:prstGeom prst="roundRect">
            <a:avLst>
              <a:gd name="adj" fmla="val 50000"/>
            </a:avLst>
          </a:prstGeom>
          <a:solidFill>
            <a:schemeClr val="accent2"/>
          </a:solidFill>
        </p:spPr>
        <p:style>
          <a:lnRef idx="3">
            <a:schemeClr val="accent1"/>
          </a:lnRef>
          <a:fillRef idx="0">
            <a:srgbClr val="FFFFFF"/>
          </a:fillRef>
          <a:effectRef idx="0">
            <a:srgbClr val="FFFFFF"/>
          </a:effectRef>
          <a:fontRef idx="minor">
            <a:schemeClr val="tx1"/>
          </a:fontRef>
        </p:style>
        <p:txBody>
          <a:bodyPr rtlCol="0" anchor="ctr"/>
          <a:p>
            <a:pPr lvl="0" algn="dist">
              <a:lnSpc>
                <a:spcPct val="100000"/>
              </a:lnSpc>
            </a:pPr>
            <a:r>
              <a:rPr lang="zh-CN" altLang="en-US" sz="2000" b="1">
                <a:solidFill>
                  <a:schemeClr val="tx1"/>
                </a:solidFill>
              </a:rPr>
              <a:t>攻略解读</a:t>
            </a:r>
            <a:endParaRPr lang="en-US" altLang="zh-CN" sz="2000" b="1">
              <a:solidFill>
                <a:schemeClr val="tx1"/>
              </a:solidFill>
            </a:endParaRPr>
          </a:p>
        </p:txBody>
      </p:sp>
      <p:pic>
        <p:nvPicPr>
          <p:cNvPr id="149" name="image137.jpeg"/>
          <p:cNvPicPr>
            <a:picLocks noChangeAspect="1"/>
          </p:cNvPicPr>
          <p:nvPr/>
        </p:nvPicPr>
        <p:blipFill>
          <a:blip r:embed="rId3"/>
          <a:stretch>
            <a:fillRect/>
          </a:stretch>
        </p:blipFill>
        <p:spPr>
          <a:xfrm>
            <a:off x="1129030" y="4359275"/>
            <a:ext cx="9831070" cy="577215"/>
          </a:xfrm>
          <a:prstGeom prst="rect">
            <a:avLst/>
          </a:prstGeom>
        </p:spPr>
      </p:pic>
    </p:spTree>
    <p:custDataLst>
      <p:tags r:id="rId4"/>
    </p:custData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pic>
        <p:nvPicPr>
          <p:cNvPr id="6" name="图片 5"/>
          <p:cNvPicPr/>
          <p:nvPr/>
        </p:nvPicPr>
        <p:blipFill>
          <a:blip r:embed="rId2"/>
          <a:stretch>
            <a:fillRect/>
          </a:stretch>
        </p:blipFill>
        <p:spPr>
          <a:xfrm>
            <a:off x="5948204" y="3389154"/>
            <a:ext cx="38417" cy="257492"/>
          </a:xfrm>
          <a:prstGeom prst="rect">
            <a:avLst/>
          </a:prstGeom>
        </p:spPr>
      </p:pic>
      <p:sp>
        <p:nvSpPr>
          <p:cNvPr id="10" name="椭圆 9"/>
          <p:cNvSpPr/>
          <p:nvPr/>
        </p:nvSpPr>
        <p:spPr>
          <a:xfrm>
            <a:off x="696595" y="1099185"/>
            <a:ext cx="535305" cy="535305"/>
          </a:xfrm>
          <a:prstGeom prst="ellipse">
            <a:avLst/>
          </a:prstGeom>
          <a:solidFill>
            <a:srgbClr val="00A0AF"/>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b="1"/>
              <a:t>五</a:t>
            </a:r>
            <a:endParaRPr lang="zh-CN" altLang="en-US" b="1"/>
          </a:p>
        </p:txBody>
      </p:sp>
      <p:sp>
        <p:nvSpPr>
          <p:cNvPr id="11" name="文本框 10"/>
          <p:cNvSpPr txBox="1"/>
          <p:nvPr/>
        </p:nvSpPr>
        <p:spPr>
          <a:xfrm>
            <a:off x="1296035" y="1182370"/>
            <a:ext cx="6096000" cy="460375"/>
          </a:xfrm>
          <a:prstGeom prst="rect">
            <a:avLst/>
          </a:prstGeom>
          <a:noFill/>
        </p:spPr>
        <p:txBody>
          <a:bodyPr wrap="square" rtlCol="0" anchor="t">
            <a:spAutoFit/>
          </a:bodyPr>
          <a:p>
            <a:pPr marL="0" algn="l" defTabSz="266700">
              <a:buClrTx/>
              <a:buSzTx/>
              <a:buFontTx/>
            </a:pPr>
            <a:r>
              <a:rPr lang="zh-CN" altLang="en-US" sz="2400" b="1">
                <a:uFillTx/>
                <a:latin typeface="+mn-ea"/>
                <a:sym typeface="+mn-ea"/>
              </a:rPr>
              <a:t>通过概念模型图中箭头特征判断物质和系统</a:t>
            </a:r>
            <a:endParaRPr lang="zh-CN" altLang="en-US" sz="2400" b="1">
              <a:uFillTx/>
              <a:latin typeface="+mn-ea"/>
              <a:sym typeface="+mn-ea"/>
            </a:endParaRPr>
          </a:p>
        </p:txBody>
      </p:sp>
      <p:sp>
        <p:nvSpPr>
          <p:cNvPr id="12" name="文本框 11"/>
          <p:cNvSpPr txBox="1"/>
          <p:nvPr/>
        </p:nvSpPr>
        <p:spPr>
          <a:xfrm>
            <a:off x="4256405" y="3726180"/>
            <a:ext cx="7218045" cy="1107440"/>
          </a:xfrm>
          <a:prstGeom prst="rect">
            <a:avLst/>
          </a:prstGeom>
        </p:spPr>
        <p:txBody>
          <a:bodyPr wrap="square">
            <a:noAutofit/>
          </a:bodyPr>
          <a:p>
            <a:pPr indent="0" defTabSz="266700" fontAlgn="auto">
              <a:lnSpc>
                <a:spcPct val="150000"/>
              </a:lnSpc>
              <a:spcBef>
                <a:spcPct val="0"/>
              </a:spcBef>
              <a:spcAft>
                <a:spcPct val="0"/>
              </a:spcAft>
            </a:pPr>
            <a:r>
              <a:rPr lang="zh-CN" altLang="en-US" sz="1600">
                <a:solidFill>
                  <a:srgbClr val="00A0AF"/>
                </a:solidFill>
                <a:latin typeface="楷体" panose="02010609060101010101" charset="-122"/>
                <a:ea typeface="楷体" panose="02010609060101010101" charset="-122"/>
                <a:cs typeface="楷体" panose="02010609060101010101" charset="-122"/>
              </a:rPr>
              <a:t>【技巧】区分泌尿系统和皮肤的关键点为箭头的方向,因为泌尿系统存在重吸收作用,所以其与内环境之间存在双向箭头,而皮肤只有单向排出的箭头,即“内环境→皮肤→外界”</a:t>
            </a:r>
            <a:endParaRPr lang="zh-CN" altLang="en-US">
              <a:latin typeface="+mn-ea"/>
              <a:cs typeface="+mn-ea"/>
            </a:endParaRPr>
          </a:p>
        </p:txBody>
      </p:sp>
      <p:sp>
        <p:nvSpPr>
          <p:cNvPr id="14" name="文本框 13"/>
          <p:cNvSpPr txBox="1"/>
          <p:nvPr/>
        </p:nvSpPr>
        <p:spPr>
          <a:xfrm>
            <a:off x="596900" y="1550670"/>
            <a:ext cx="11177270" cy="2327275"/>
          </a:xfrm>
          <a:prstGeom prst="rect">
            <a:avLst/>
          </a:prstGeom>
        </p:spPr>
        <p:txBody>
          <a:bodyPr wrap="square">
            <a:noAutofit/>
          </a:bodyPr>
          <a:p>
            <a:pPr indent="0" defTabSz="266700" fontAlgn="auto">
              <a:lnSpc>
                <a:spcPct val="150000"/>
              </a:lnSpc>
              <a:spcBef>
                <a:spcPct val="0"/>
              </a:spcBef>
              <a:spcAft>
                <a:spcPct val="0"/>
              </a:spcAft>
            </a:pPr>
            <a:r>
              <a:rPr lang="zh-CN" altLang="en-US" sz="1800" b="1">
                <a:latin typeface="+mn-ea"/>
                <a:cs typeface="+mn-ea"/>
              </a:rPr>
              <a:t>4.代谢废物排出——有双向箭头也有单出箭头</a:t>
            </a:r>
            <a:endParaRPr lang="zh-CN" altLang="en-US" sz="1800" b="1">
              <a:latin typeface="+mn-ea"/>
              <a:cs typeface="+mn-ea"/>
            </a:endParaRPr>
          </a:p>
          <a:p>
            <a:pPr indent="0" defTabSz="266700" fontAlgn="auto">
              <a:lnSpc>
                <a:spcPct val="150000"/>
              </a:lnSpc>
              <a:spcBef>
                <a:spcPct val="0"/>
              </a:spcBef>
              <a:spcAft>
                <a:spcPct val="0"/>
              </a:spcAft>
            </a:pPr>
            <a:r>
              <a:rPr lang="zh-CN" altLang="en-US" sz="1800">
                <a:latin typeface="+mn-ea"/>
                <a:cs typeface="+mn-ea"/>
              </a:rPr>
              <a:t>代谢废物的排出途径分为两种:一种是直接通过皮肤排出,例如排出汗液等;另一种是需要经过泌尿系统的处理,再排出体外,例如排尿。</a:t>
            </a:r>
            <a:endParaRPr lang="zh-CN" altLang="en-US" sz="1800">
              <a:latin typeface="+mn-ea"/>
              <a:cs typeface="+mn-ea"/>
            </a:endParaRPr>
          </a:p>
          <a:p>
            <a:pPr indent="0" defTabSz="266700" fontAlgn="auto">
              <a:lnSpc>
                <a:spcPct val="150000"/>
              </a:lnSpc>
              <a:spcBef>
                <a:spcPct val="0"/>
              </a:spcBef>
              <a:spcAft>
                <a:spcPct val="0"/>
              </a:spcAft>
            </a:pPr>
            <a:r>
              <a:rPr lang="zh-CN" altLang="en-US" sz="1800">
                <a:latin typeface="+mn-ea"/>
                <a:cs typeface="+mn-ea"/>
              </a:rPr>
              <a:t>在形成原尿后,泌尿系统中的肾会对原尿中的物质进行重吸收,重吸收后的一些物质会返回内环境,进而被细胞继续使用,而另一些物质则会随尿液排出,因此泌尿系统与内环境之间存在双向箭头,如图所示:</a:t>
            </a:r>
            <a:r>
              <a:rPr lang="zh-CN" altLang="en-US" sz="1600">
                <a:latin typeface="楷体" panose="02010609060101010101" charset="-122"/>
                <a:ea typeface="楷体" panose="02010609060101010101" charset="-122"/>
                <a:cs typeface="楷体" panose="02010609060101010101" charset="-122"/>
              </a:rPr>
              <a:t>　　　　　　　　　　　</a:t>
            </a:r>
            <a:r>
              <a:rPr lang="en-US" altLang="zh-CN" sz="1600">
                <a:latin typeface="楷体" panose="02010609060101010101" charset="-122"/>
                <a:ea typeface="楷体" panose="02010609060101010101" charset="-122"/>
                <a:cs typeface="楷体" panose="02010609060101010101" charset="-122"/>
              </a:rPr>
              <a:t>                                          </a:t>
            </a:r>
            <a:endParaRPr lang="zh-CN" altLang="en-US" sz="1600">
              <a:latin typeface="楷体" panose="02010609060101010101" charset="-122"/>
              <a:ea typeface="楷体" panose="02010609060101010101" charset="-122"/>
              <a:cs typeface="楷体" panose="02010609060101010101" charset="-122"/>
            </a:endParaRPr>
          </a:p>
          <a:p>
            <a:pPr indent="0" defTabSz="266700" fontAlgn="auto">
              <a:lnSpc>
                <a:spcPct val="150000"/>
              </a:lnSpc>
              <a:spcBef>
                <a:spcPct val="0"/>
              </a:spcBef>
              <a:spcAft>
                <a:spcPct val="0"/>
              </a:spcAft>
            </a:pPr>
            <a:r>
              <a:rPr lang="en-US" altLang="zh-CN" sz="1600">
                <a:solidFill>
                  <a:srgbClr val="EE822F"/>
                </a:solidFill>
                <a:latin typeface="楷体" panose="02010609060101010101" charset="-122"/>
                <a:ea typeface="楷体" panose="02010609060101010101" charset="-122"/>
                <a:cs typeface="楷体" panose="02010609060101010101" charset="-122"/>
              </a:rPr>
              <a:t>                                   </a:t>
            </a:r>
            <a:endParaRPr lang="zh-CN" altLang="en-US" sz="1600">
              <a:solidFill>
                <a:srgbClr val="EE822F"/>
              </a:solidFill>
              <a:latin typeface="楷体" panose="02010609060101010101" charset="-122"/>
              <a:ea typeface="楷体" panose="02010609060101010101" charset="-122"/>
              <a:cs typeface="楷体" panose="02010609060101010101" charset="-122"/>
            </a:endParaRPr>
          </a:p>
        </p:txBody>
      </p:sp>
      <p:sp>
        <p:nvSpPr>
          <p:cNvPr id="15" name="圆角矩形 14"/>
          <p:cNvSpPr/>
          <p:nvPr/>
        </p:nvSpPr>
        <p:spPr>
          <a:xfrm>
            <a:off x="596900" y="338455"/>
            <a:ext cx="1517650" cy="548640"/>
          </a:xfrm>
          <a:prstGeom prst="roundRect">
            <a:avLst>
              <a:gd name="adj" fmla="val 50000"/>
            </a:avLst>
          </a:prstGeom>
          <a:solidFill>
            <a:schemeClr val="accent2"/>
          </a:solidFill>
        </p:spPr>
        <p:style>
          <a:lnRef idx="3">
            <a:schemeClr val="accent1"/>
          </a:lnRef>
          <a:fillRef idx="0">
            <a:srgbClr val="FFFFFF"/>
          </a:fillRef>
          <a:effectRef idx="0">
            <a:srgbClr val="FFFFFF"/>
          </a:effectRef>
          <a:fontRef idx="minor">
            <a:schemeClr val="tx1"/>
          </a:fontRef>
        </p:style>
        <p:txBody>
          <a:bodyPr rtlCol="0" anchor="ctr"/>
          <a:p>
            <a:pPr lvl="0" algn="dist">
              <a:lnSpc>
                <a:spcPct val="100000"/>
              </a:lnSpc>
            </a:pPr>
            <a:r>
              <a:rPr lang="zh-CN" altLang="en-US" sz="2000" b="1">
                <a:solidFill>
                  <a:schemeClr val="tx1"/>
                </a:solidFill>
              </a:rPr>
              <a:t>攻略解读</a:t>
            </a:r>
            <a:endParaRPr lang="en-US" altLang="zh-CN" sz="2000" b="1">
              <a:solidFill>
                <a:schemeClr val="tx1"/>
              </a:solidFill>
            </a:endParaRPr>
          </a:p>
        </p:txBody>
      </p:sp>
      <p:pic>
        <p:nvPicPr>
          <p:cNvPr id="150" name="image138.jpeg"/>
          <p:cNvPicPr>
            <a:picLocks noChangeAspect="1"/>
          </p:cNvPicPr>
          <p:nvPr/>
        </p:nvPicPr>
        <p:blipFill>
          <a:blip r:embed="rId3"/>
          <a:stretch>
            <a:fillRect/>
          </a:stretch>
        </p:blipFill>
        <p:spPr>
          <a:xfrm>
            <a:off x="696595" y="3726180"/>
            <a:ext cx="3208655" cy="1107440"/>
          </a:xfrm>
          <a:prstGeom prst="rect">
            <a:avLst/>
          </a:prstGeom>
        </p:spPr>
      </p:pic>
      <p:sp>
        <p:nvSpPr>
          <p:cNvPr id="2" name="文本框 1"/>
          <p:cNvSpPr txBox="1"/>
          <p:nvPr/>
        </p:nvSpPr>
        <p:spPr>
          <a:xfrm>
            <a:off x="696595" y="4763135"/>
            <a:ext cx="10397490" cy="1337945"/>
          </a:xfrm>
          <a:prstGeom prst="rect">
            <a:avLst/>
          </a:prstGeom>
        </p:spPr>
        <p:txBody>
          <a:bodyPr wrap="square">
            <a:spAutoFit/>
          </a:bodyPr>
          <a:p>
            <a:pPr indent="0" defTabSz="266700" fontAlgn="auto">
              <a:lnSpc>
                <a:spcPct val="150000"/>
              </a:lnSpc>
              <a:spcBef>
                <a:spcPct val="0"/>
              </a:spcBef>
              <a:spcAft>
                <a:spcPct val="0"/>
              </a:spcAft>
            </a:pPr>
            <a:r>
              <a:rPr lang="en-US" altLang="zh-CN" b="1">
                <a:latin typeface="+mn-ea"/>
                <a:cs typeface="+mn-ea"/>
              </a:rPr>
              <a:t>5.</a:t>
            </a:r>
            <a:r>
              <a:rPr lang="zh-CN" altLang="en-US" b="1">
                <a:latin typeface="+mn-ea"/>
                <a:cs typeface="+mn-ea"/>
              </a:rPr>
              <a:t>分析概念模型图的思路</a:t>
            </a:r>
            <a:endParaRPr lang="zh-CN" altLang="en-US" b="1">
              <a:latin typeface="+mn-ea"/>
              <a:cs typeface="+mn-ea"/>
            </a:endParaRPr>
          </a:p>
          <a:p>
            <a:pPr indent="0" defTabSz="266700" fontAlgn="auto">
              <a:lnSpc>
                <a:spcPct val="150000"/>
              </a:lnSpc>
              <a:spcBef>
                <a:spcPct val="0"/>
              </a:spcBef>
              <a:spcAft>
                <a:spcPct val="0"/>
              </a:spcAft>
            </a:pPr>
            <a:r>
              <a:rPr lang="zh-CN" altLang="en-US">
                <a:latin typeface="+mn-ea"/>
                <a:cs typeface="+mn-ea"/>
              </a:rPr>
              <a:t>由以上特征可知</a:t>
            </a:r>
            <a:r>
              <a:rPr lang="en-US" altLang="zh-CN">
                <a:latin typeface="+mn-ea"/>
                <a:cs typeface="+mn-ea"/>
              </a:rPr>
              <a:t>,</a:t>
            </a:r>
            <a:r>
              <a:rPr lang="zh-CN" altLang="en-US">
                <a:latin typeface="+mn-ea"/>
                <a:cs typeface="+mn-ea"/>
              </a:rPr>
              <a:t>分析概念模型图时</a:t>
            </a:r>
            <a:r>
              <a:rPr lang="en-US" altLang="zh-CN">
                <a:latin typeface="+mn-ea"/>
                <a:cs typeface="+mn-ea"/>
              </a:rPr>
              <a:t>,</a:t>
            </a:r>
            <a:r>
              <a:rPr lang="zh-CN" altLang="en-US">
                <a:latin typeface="+mn-ea"/>
                <a:cs typeface="+mn-ea"/>
              </a:rPr>
              <a:t>可从特征最明显的入手</a:t>
            </a:r>
            <a:r>
              <a:rPr lang="en-US" altLang="zh-CN">
                <a:latin typeface="+mn-ea"/>
                <a:cs typeface="+mn-ea"/>
              </a:rPr>
              <a:t>:</a:t>
            </a:r>
            <a:r>
              <a:rPr lang="zh-CN" altLang="en-US">
                <a:latin typeface="+mn-ea"/>
                <a:cs typeface="+mn-ea"/>
              </a:rPr>
              <a:t>首先找到循环系统</a:t>
            </a:r>
            <a:r>
              <a:rPr lang="en-US" altLang="zh-CN">
                <a:latin typeface="+mn-ea"/>
                <a:cs typeface="+mn-ea"/>
              </a:rPr>
              <a:t>,</a:t>
            </a:r>
            <a:r>
              <a:rPr lang="zh-CN" altLang="en-US">
                <a:latin typeface="+mn-ea"/>
                <a:cs typeface="+mn-ea"/>
              </a:rPr>
              <a:t>再通过</a:t>
            </a:r>
            <a:r>
              <a:rPr lang="en-US" altLang="zh-CN">
                <a:latin typeface="+mn-ea"/>
                <a:cs typeface="+mn-ea"/>
              </a:rPr>
              <a:t>“</a:t>
            </a:r>
            <a:r>
              <a:rPr lang="zh-CN" altLang="en-US">
                <a:latin typeface="+mn-ea"/>
                <a:cs typeface="+mn-ea"/>
              </a:rPr>
              <a:t>单进箭头</a:t>
            </a:r>
            <a:r>
              <a:rPr lang="en-US" altLang="zh-CN">
                <a:latin typeface="+mn-ea"/>
                <a:cs typeface="+mn-ea"/>
              </a:rPr>
              <a:t>”</a:t>
            </a:r>
            <a:r>
              <a:rPr lang="zh-CN" altLang="en-US">
                <a:latin typeface="+mn-ea"/>
                <a:cs typeface="+mn-ea"/>
              </a:rPr>
              <a:t>找到消化系统</a:t>
            </a:r>
            <a:r>
              <a:rPr lang="en-US" altLang="zh-CN">
                <a:latin typeface="+mn-ea"/>
                <a:cs typeface="+mn-ea"/>
              </a:rPr>
              <a:t>,</a:t>
            </a:r>
            <a:r>
              <a:rPr lang="zh-CN" altLang="en-US">
                <a:latin typeface="+mn-ea"/>
                <a:cs typeface="+mn-ea"/>
              </a:rPr>
              <a:t>通过</a:t>
            </a:r>
            <a:r>
              <a:rPr lang="en-US" altLang="zh-CN">
                <a:latin typeface="+mn-ea"/>
                <a:cs typeface="+mn-ea"/>
              </a:rPr>
              <a:t>“</a:t>
            </a:r>
            <a:r>
              <a:rPr lang="zh-CN" altLang="en-US">
                <a:latin typeface="+mn-ea"/>
                <a:cs typeface="+mn-ea"/>
              </a:rPr>
              <a:t>全双箭头</a:t>
            </a:r>
            <a:r>
              <a:rPr lang="en-US" altLang="zh-CN">
                <a:latin typeface="+mn-ea"/>
                <a:cs typeface="+mn-ea"/>
              </a:rPr>
              <a:t>”</a:t>
            </a:r>
            <a:r>
              <a:rPr lang="zh-CN" altLang="en-US">
                <a:latin typeface="+mn-ea"/>
                <a:cs typeface="+mn-ea"/>
              </a:rPr>
              <a:t>找到呼吸系统</a:t>
            </a:r>
            <a:r>
              <a:rPr lang="en-US" altLang="zh-CN">
                <a:latin typeface="+mn-ea"/>
                <a:cs typeface="+mn-ea"/>
              </a:rPr>
              <a:t>,</a:t>
            </a:r>
            <a:r>
              <a:rPr lang="zh-CN" altLang="en-US">
                <a:latin typeface="+mn-ea"/>
                <a:cs typeface="+mn-ea"/>
              </a:rPr>
              <a:t>最后确定泌尿系统。</a:t>
            </a:r>
            <a:endParaRPr lang="zh-CN" altLang="en-US">
              <a:latin typeface="+mn-ea"/>
              <a:cs typeface="+mn-ea"/>
            </a:endParaRPr>
          </a:p>
        </p:txBody>
      </p:sp>
    </p:spTree>
    <p:custDataLst>
      <p:tags r:id="rId4"/>
    </p:custDataLst>
  </p:cSld>
  <p:clrMapOvr>
    <a:masterClrMapping/>
  </p:clrMapOvr>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2.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63.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64.xml><?xml version="1.0" encoding="utf-8"?>
<p:tagLst xmlns:p="http://schemas.openxmlformats.org/presentationml/2006/main">
  <p:tag name="KSO_WM_BEAUTIFY_FLAG" val="#wm#"/>
  <p:tag name="KSO_WM_TEMPLATE_CATEGORY" val="custom"/>
  <p:tag name="KSO_WM_TEMPLATE_INDEX" val="20205081"/>
</p:tagLst>
</file>

<file path=ppt/tags/tag65.xml><?xml version="1.0" encoding="utf-8"?>
<p:tagLst xmlns:p="http://schemas.openxmlformats.org/presentationml/2006/main">
  <p:tag name="KSO_WM_BEAUTIFY_FLAG" val="#wm#"/>
  <p:tag name="KSO_WM_TEMPLATE_CATEGORY" val="custom"/>
  <p:tag name="KSO_WM_TEMPLATE_INDEX" val="20205081"/>
</p:tagLst>
</file>

<file path=ppt/tags/tag66.xml><?xml version="1.0" encoding="utf-8"?>
<p:tagLst xmlns:p="http://schemas.openxmlformats.org/presentationml/2006/main">
  <p:tag name="KSO_WM_BEAUTIFY_FLAG" val="#wm#"/>
  <p:tag name="KSO_WM_TEMPLATE_CATEGORY" val="custom"/>
  <p:tag name="KSO_WM_TEMPLATE_INDEX" val="20205081"/>
</p:tagLst>
</file>

<file path=ppt/tags/tag67.xml><?xml version="1.0" encoding="utf-8"?>
<p:tagLst xmlns:p="http://schemas.openxmlformats.org/presentationml/2006/main">
  <p:tag name="KSO_WM_BEAUTIFY_FLAG" val="#wm#"/>
  <p:tag name="KSO_WM_TEMPLATE_CATEGORY" val="custom"/>
  <p:tag name="KSO_WM_TEMPLATE_INDEX" val="20205081"/>
</p:tagLst>
</file>

<file path=ppt/tags/tag68.xml><?xml version="1.0" encoding="utf-8"?>
<p:tagLst xmlns:p="http://schemas.openxmlformats.org/presentationml/2006/main">
  <p:tag name="KSO_WM_BEAUTIFY_FLAG" val="#wm#"/>
  <p:tag name="KSO_WM_TEMPLATE_CATEGORY" val="custom"/>
  <p:tag name="KSO_WM_TEMPLATE_INDEX" val="20205081"/>
</p:tagLst>
</file>

<file path=ppt/tags/tag69.xml><?xml version="1.0" encoding="utf-8"?>
<p:tagLst xmlns:p="http://schemas.openxmlformats.org/presentationml/2006/main">
  <p:tag name="KSO_WM_BEAUTIFY_FLAG" val="#wm#"/>
  <p:tag name="KSO_WM_TEMPLATE_CATEGORY" val="custom"/>
  <p:tag name="KSO_WM_TEMPLATE_INDEX" val="20205081"/>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0.xml><?xml version="1.0" encoding="utf-8"?>
<p:tagLst xmlns:p="http://schemas.openxmlformats.org/presentationml/2006/main">
  <p:tag name="KSO_WM_BEAUTIFY_FLAG" val="#wm#"/>
  <p:tag name="KSO_WM_TEMPLATE_CATEGORY" val="custom"/>
  <p:tag name="KSO_WM_TEMPLATE_INDEX" val="20205081"/>
</p:tagLst>
</file>

<file path=ppt/tags/tag71.xml><?xml version="1.0" encoding="utf-8"?>
<p:tagLst xmlns:p="http://schemas.openxmlformats.org/presentationml/2006/main">
  <p:tag name="KSO_WM_BEAUTIFY_FLAG" val="#wm#"/>
  <p:tag name="KSO_WM_TEMPLATE_CATEGORY" val="custom"/>
  <p:tag name="KSO_WM_TEMPLATE_INDEX" val="20205081"/>
</p:tagLst>
</file>

<file path=ppt/tags/tag72.xml><?xml version="1.0" encoding="utf-8"?>
<p:tagLst xmlns:p="http://schemas.openxmlformats.org/presentationml/2006/main">
  <p:tag name="KSO_WM_BEAUTIFY_FLAG" val="#wm#"/>
  <p:tag name="KSO_WM_TEMPLATE_CATEGORY" val="custom"/>
  <p:tag name="KSO_WM_TEMPLATE_INDEX" val="20205081"/>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heme/theme1.xml><?xml version="1.0" encoding="utf-8"?>
<a:theme xmlns:a="http://schemas.openxmlformats.org/drawingml/2006/main" name="WPS">
  <a:themeElements>
    <a:clrScheme name="WPS">
      <a:dk1>
        <a:sysClr val="windowText" lastClr="000000"/>
      </a:dk1>
      <a:lt1>
        <a:sysClr val="window" lastClr="FFFFFF"/>
      </a:lt1>
      <a:dk2>
        <a:srgbClr val="44546A"/>
      </a:dk2>
      <a:lt2>
        <a:srgbClr val="E7E6E6"/>
      </a:lt2>
      <a:accent1>
        <a:srgbClr val="4874CB"/>
      </a:accent1>
      <a:accent2>
        <a:srgbClr val="EE822F"/>
      </a:accent2>
      <a:accent3>
        <a:srgbClr val="F2BA02"/>
      </a:accent3>
      <a:accent4>
        <a:srgbClr val="75BD42"/>
      </a:accent4>
      <a:accent5>
        <a:srgbClr val="30C0B4"/>
      </a:accent5>
      <a:accent6>
        <a:srgbClr val="E54C5E"/>
      </a:accent6>
      <a:hlink>
        <a:srgbClr val="0026E5"/>
      </a:hlink>
      <a:folHlink>
        <a:srgbClr val="7E1FAD"/>
      </a:folHlink>
    </a:clrScheme>
    <a:fontScheme name="WPS">
      <a:majorFont>
        <a:latin typeface="Arial"/>
        <a:ea typeface="微软雅黑"/>
        <a:cs typeface=""/>
      </a:majorFont>
      <a:minorFont>
        <a:latin typeface="Arial"/>
        <a:ea typeface="微软雅黑"/>
        <a:cs typeface=""/>
      </a:minorFont>
    </a:fontScheme>
    <a:fmtScheme name="WPS">
      <a:fillStyleLst>
        <a:solidFill>
          <a:schemeClr val="phClr"/>
        </a:solidFill>
        <a:gradFill>
          <a:gsLst>
            <a:gs pos="0">
              <a:schemeClr val="phClr">
                <a:lumOff val="17500"/>
              </a:schemeClr>
            </a:gs>
            <a:gs pos="100000">
              <a:schemeClr val="phClr"/>
            </a:gs>
          </a:gsLst>
          <a:lin ang="2700000" scaled="0"/>
        </a:gradFill>
        <a:gradFill>
          <a:gsLst>
            <a:gs pos="0">
              <a:schemeClr val="phClr">
                <a:hueOff val="-2520000"/>
              </a:schemeClr>
            </a:gs>
            <a:gs pos="100000">
              <a:schemeClr val="phClr"/>
            </a:gs>
          </a:gsLst>
          <a:lin ang="2700000" scaled="0"/>
        </a:gradFill>
      </a:fillStyleLst>
      <a:lnStyleLst>
        <a:ln w="12700" cap="flat" cmpd="sng" algn="ctr">
          <a:solidFill>
            <a:schemeClr val="phClr"/>
          </a:solidFill>
          <a:prstDash val="solid"/>
          <a:miter lim="800000"/>
        </a:ln>
        <a:ln w="12700" cap="flat" cmpd="sng" algn="ctr">
          <a:solidFill>
            <a:schemeClr val="phClr"/>
          </a:solidFill>
          <a:prstDash val="solid"/>
          <a:miter lim="800000"/>
        </a:ln>
        <a:ln w="12700" cap="flat" cmpd="sng" algn="ctr">
          <a:gradFill>
            <a:gsLst>
              <a:gs pos="0">
                <a:schemeClr val="phClr">
                  <a:hueOff val="-4200000"/>
                </a:schemeClr>
              </a:gs>
              <a:gs pos="100000">
                <a:schemeClr val="phClr"/>
              </a:gs>
            </a:gsLst>
            <a:lin ang="2700000" scaled="1"/>
          </a:gradFill>
          <a:prstDash val="solid"/>
          <a:miter lim="800000"/>
        </a:ln>
      </a:lnStyleLst>
      <a:effectStyleLst>
        <a:effectStyle>
          <a:effectLst>
            <a:outerShdw blurRad="101600" dist="50800" dir="5400000" algn="ctr" rotWithShape="0">
              <a:schemeClr val="phClr">
                <a:alpha val="60000"/>
              </a:schemeClr>
            </a:outerShdw>
          </a:effectLst>
        </a:effectStyle>
        <a:effectStyle>
          <a:effectLst>
            <a:reflection stA="50000" endA="300" endPos="40000" dist="25400" dir="5400000" sy="-100000" algn="bl" rotWithShape="0"/>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2301</Words>
  <Application>WPS 演示</Application>
  <PresentationFormat>宽屏</PresentationFormat>
  <Paragraphs>114</Paragraphs>
  <Slides>10</Slides>
  <Notes>4</Notes>
  <HiddenSlides>0</HiddenSlides>
  <MMClips>0</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10</vt:i4>
      </vt:variant>
    </vt:vector>
  </HeadingPairs>
  <TitlesOfParts>
    <vt:vector size="22" baseType="lpstr">
      <vt:lpstr>Arial</vt:lpstr>
      <vt:lpstr>宋体</vt:lpstr>
      <vt:lpstr>Wingdings</vt:lpstr>
      <vt:lpstr>Wingdings</vt:lpstr>
      <vt:lpstr>黑体</vt:lpstr>
      <vt:lpstr>楷体</vt:lpstr>
      <vt:lpstr>+中文正文</vt:lpstr>
      <vt:lpstr>Segoe Print</vt:lpstr>
      <vt:lpstr>微软雅黑</vt:lpstr>
      <vt:lpstr>Arial Unicode MS</vt:lpstr>
      <vt:lpstr>Calibri</vt:lpstr>
      <vt:lpstr>WPS</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空白演示</dc:title>
  <dc:creator/>
  <cp:lastModifiedBy>予恩</cp:lastModifiedBy>
  <cp:revision>185</cp:revision>
  <dcterms:created xsi:type="dcterms:W3CDTF">2019-06-19T02:08:00Z</dcterms:created>
  <dcterms:modified xsi:type="dcterms:W3CDTF">2025-04-09T07:12:52Z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2052-12.1.0.20305</vt:lpwstr>
  </property>
  <property fmtid="{D5CDD505-2E9C-101B-9397-08002B2CF9AE}" pid="3" name="ICV">
    <vt:lpwstr>C16183A1665541E7A36B2E5498AB3962_11</vt:lpwstr>
  </property>
</Properties>
</file>