
<file path=[Content_Types].xml><?xml version="1.0" encoding="utf-8"?>
<Types xmlns="http://schemas.openxmlformats.org/package/2006/content-types"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2" r:id="rId7"/>
    <p:sldId id="263" r:id="rId8"/>
    <p:sldId id="261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6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7.xml"/><Relationship Id="rId4" Type="http://schemas.openxmlformats.org/officeDocument/2006/relationships/image" Target="../media/image6.tiff"/><Relationship Id="rId3" Type="http://schemas.openxmlformats.org/officeDocument/2006/relationships/image" Target="../media/image5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8.xml"/><Relationship Id="rId4" Type="http://schemas.openxmlformats.org/officeDocument/2006/relationships/image" Target="../media/image8.tiff"/><Relationship Id="rId3" Type="http://schemas.openxmlformats.org/officeDocument/2006/relationships/image" Target="../media/image7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9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8640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高中生物学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选择性必修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稳态与调节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419600" y="1447800"/>
            <a:ext cx="33528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FF00"/>
                </a:solidFill>
                <a:effectLst/>
              </a:rPr>
              <a:t>大招攻略</a:t>
            </a:r>
            <a:endParaRPr lang="en-US" altLang="zh-CN" sz="5400" b="1">
              <a:solidFill>
                <a:srgbClr val="FFFF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78940" y="3044825"/>
            <a:ext cx="99790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bg1"/>
                </a:solidFill>
                <a:effectLst/>
              </a:rPr>
              <a:t>判断药物使下一个神经元兴奋还是抑制</a:t>
            </a:r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473325" y="2564765"/>
            <a:ext cx="7676515" cy="506730"/>
          </a:xfrm>
          <a:prstGeom prst="rect">
            <a:avLst/>
          </a:prstGeom>
        </p:spPr>
        <p:txBody>
          <a:bodyPr wrap="square">
            <a:sp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本攻略将讲解如何判断在药物作用下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下一神经元兴奋还是抑制。</a:t>
            </a:r>
            <a:endParaRPr lang="zh-CN" altLang="en-US">
              <a:latin typeface="+mn-ea"/>
              <a:cs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攻略识别</a:t>
            </a:r>
            <a:endParaRPr lang="en-US" altLang="zh-CN" sz="2000" b="1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956945" y="1329055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一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684020" y="140525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先明确神经递质类型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14425" y="2383790"/>
            <a:ext cx="9746615" cy="2168525"/>
          </a:xfrm>
          <a:prstGeom prst="rect">
            <a:avLst/>
          </a:prstGeom>
        </p:spPr>
        <p:txBody>
          <a:bodyPr wrap="square">
            <a:sp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1.</a:t>
            </a:r>
            <a:r>
              <a:rPr lang="zh-CN" altLang="en-US" b="1">
                <a:latin typeface="+mn-ea"/>
                <a:cs typeface="+mn-ea"/>
              </a:rPr>
              <a:t>兴奋性神经递质</a:t>
            </a:r>
            <a:endParaRPr lang="zh-CN" altLang="en-US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与受体结合后会使突触后神经元细胞膜两侧电位差减小,产生兴奋性突触后电位,或引起肌肉收缩、腺体分泌等。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2.</a:t>
            </a:r>
            <a:r>
              <a:rPr lang="zh-CN" altLang="en-US" b="1">
                <a:latin typeface="+mn-ea"/>
                <a:cs typeface="+mn-ea"/>
              </a:rPr>
              <a:t>抑制性神经递质</a:t>
            </a:r>
            <a:endParaRPr lang="zh-CN" altLang="en-US" b="1">
              <a:latin typeface="+mn-ea"/>
              <a:cs typeface="+mn-ea"/>
            </a:endParaRPr>
          </a:p>
          <a:p>
            <a:pPr indent="0" algn="l" defTabSz="266700" fontAlgn="auto">
              <a:lnSpc>
                <a:spcPct val="150000"/>
              </a:lnSpc>
              <a:buClrTx/>
              <a:buSzTx/>
              <a:buFontTx/>
            </a:pPr>
            <a:r>
              <a:rPr lang="zh-CN" altLang="en-US">
                <a:latin typeface="+mn-ea"/>
                <a:cs typeface="+mn-ea"/>
              </a:rPr>
              <a:t>与受体结合后会使突触后神经元产生抑制性突触后电位,使膜更加稳定或引起肌肉舒张等。</a:t>
            </a:r>
            <a:endParaRPr lang="zh-CN" altLang="en-US">
              <a:latin typeface="+mn-ea"/>
              <a:cs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14425" y="4811395"/>
            <a:ext cx="745299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【注意】无论是哪种神经递质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正常来说</a:t>
            </a:r>
            <a:r>
              <a:rPr lang="en-US" altLang="zh-CN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其发挥作用后都会被回收或者被酶降解。</a:t>
            </a: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956945" y="1329055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二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684020" y="140525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再看药物的作用对象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94105" y="1941195"/>
            <a:ext cx="9746615" cy="4272280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1.</a:t>
            </a:r>
            <a:r>
              <a:rPr lang="zh-CN" altLang="en-US" b="1">
                <a:latin typeface="+mn-ea"/>
                <a:cs typeface="+mn-ea"/>
              </a:rPr>
              <a:t>药物作用于神经递质对突触后膜的影响</a:t>
            </a:r>
            <a:endParaRPr lang="zh-CN" altLang="en-US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(1)</a:t>
            </a:r>
            <a:r>
              <a:rPr lang="zh-CN" altLang="en-US">
                <a:latin typeface="+mn-ea"/>
                <a:cs typeface="+mn-ea"/>
              </a:rPr>
              <a:t>兴奋性神经递质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(2)</a:t>
            </a:r>
            <a:r>
              <a:rPr lang="zh-CN" altLang="en-US">
                <a:latin typeface="+mn-ea"/>
                <a:cs typeface="+mn-ea"/>
              </a:rPr>
              <a:t>抑制性神经递质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【注意】当抑制性神经递质的释放受抑制时,突触后膜受抑制程度减弱,不会引起突触后膜兴奋。</a:t>
            </a:r>
            <a:endParaRPr lang="zh-CN" altLang="en-US">
              <a:latin typeface="+mn-ea"/>
              <a:cs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pic>
        <p:nvPicPr>
          <p:cNvPr id="437" name="image42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1515" y="2961640"/>
            <a:ext cx="6866890" cy="963930"/>
          </a:xfrm>
          <a:prstGeom prst="rect">
            <a:avLst/>
          </a:prstGeom>
        </p:spPr>
      </p:pic>
      <p:pic>
        <p:nvPicPr>
          <p:cNvPr id="438" name="image426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3905" y="4636770"/>
            <a:ext cx="6865620" cy="106045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875665" y="120777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二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520825" y="120332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再看药物的作用对象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5665" y="1743075"/>
            <a:ext cx="10645140" cy="4272280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2.</a:t>
            </a:r>
            <a:r>
              <a:rPr lang="zh-CN" altLang="en-US" b="1">
                <a:latin typeface="+mn-ea"/>
                <a:cs typeface="+mn-ea"/>
              </a:rPr>
              <a:t>药物作用于受体</a:t>
            </a:r>
            <a:endParaRPr lang="zh-CN" altLang="en-US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(1)</a:t>
            </a:r>
            <a:r>
              <a:rPr lang="zh-CN" altLang="en-US">
                <a:latin typeface="+mn-ea"/>
                <a:cs typeface="+mn-ea"/>
              </a:rPr>
              <a:t>兴奋性神经递质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(2)</a:t>
            </a:r>
            <a:r>
              <a:rPr lang="zh-CN" altLang="en-US">
                <a:latin typeface="+mn-ea"/>
                <a:cs typeface="+mn-ea"/>
              </a:rPr>
              <a:t>抑制性神经递质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【技巧】不管药物如何作用,最基本的原理就是兴奋性神经递质会导致突触后神经元兴奋、肌肉收缩或腺体分泌;抑制性神经递质会导致突触后神经元抑制、肌肉舒张或腺体不分泌。</a:t>
            </a: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pic>
        <p:nvPicPr>
          <p:cNvPr id="439" name="image42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8785" y="2667000"/>
            <a:ext cx="4088130" cy="893445"/>
          </a:xfrm>
          <a:prstGeom prst="rect">
            <a:avLst/>
          </a:prstGeom>
        </p:spPr>
      </p:pic>
      <p:pic>
        <p:nvPicPr>
          <p:cNvPr id="2" name="image428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785" y="4113530"/>
            <a:ext cx="3943985" cy="89217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78890" y="2008505"/>
            <a:ext cx="9966325" cy="4152900"/>
          </a:xfrm>
          <a:prstGeom prst="rect">
            <a:avLst/>
          </a:prstGeom>
        </p:spPr>
        <p:txBody>
          <a:bodyPr wrap="square">
            <a:noAutofit/>
          </a:bodyPr>
          <a:p>
            <a:pPr marL="0" algn="l" defTabSz="266700">
              <a:lnSpc>
                <a:spcPct val="150000"/>
              </a:lnSpc>
              <a:buClrTx/>
              <a:buSzTx/>
              <a:buNone/>
            </a:pPr>
            <a:r>
              <a:rPr lang="zh-CN" altLang="en-US">
                <a:latin typeface="+mn-ea"/>
                <a:cs typeface="+mn-ea"/>
              </a:rPr>
              <a:t>乙酰胆碱酯酶可以水解乙酰胆碱</a:t>
            </a:r>
            <a:r>
              <a:rPr lang="en-US" altLang="zh-CN">
                <a:latin typeface="+mn-ea"/>
                <a:cs typeface="+mn-ea"/>
              </a:rPr>
              <a:t>(</a:t>
            </a:r>
            <a:r>
              <a:rPr lang="zh-CN" altLang="en-US">
                <a:latin typeface="+mn-ea"/>
                <a:cs typeface="+mn-ea"/>
              </a:rPr>
              <a:t>一种兴奋性神经递质</a:t>
            </a:r>
            <a:r>
              <a:rPr lang="en-US" altLang="zh-CN">
                <a:latin typeface="+mn-ea"/>
                <a:cs typeface="+mn-ea"/>
              </a:rPr>
              <a:t>),</a:t>
            </a:r>
            <a:r>
              <a:rPr lang="zh-CN" altLang="en-US">
                <a:latin typeface="+mn-ea"/>
                <a:cs typeface="+mn-ea"/>
              </a:rPr>
              <a:t>有机磷农药能使乙酰胆碱酯酶失活。</a:t>
            </a:r>
            <a:r>
              <a:rPr lang="en-US" altLang="zh-CN">
                <a:latin typeface="+mn-ea"/>
                <a:cs typeface="+mn-ea"/>
              </a:rPr>
              <a:t>α-</a:t>
            </a:r>
            <a:r>
              <a:rPr lang="zh-CN" altLang="en-US">
                <a:latin typeface="+mn-ea"/>
                <a:cs typeface="+mn-ea"/>
              </a:rPr>
              <a:t>银环蛇毒能与突触后膜上的乙酰胆碱受体牢固结合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受体被占据后无法与乙酰胆碱结合。请根据这些信息判断以下说法中正确的是</a:t>
            </a:r>
            <a:r>
              <a:rPr lang="en-US" altLang="zh-CN">
                <a:latin typeface="+mn-ea"/>
                <a:cs typeface="+mn-ea"/>
              </a:rPr>
              <a:t>	(</a:t>
            </a:r>
            <a:r>
              <a:rPr lang="zh-CN" altLang="en-US">
                <a:latin typeface="+mn-ea"/>
                <a:cs typeface="+mn-ea"/>
              </a:rPr>
              <a:t>　　</a:t>
            </a:r>
            <a:r>
              <a:rPr lang="en-US" altLang="zh-CN">
                <a:latin typeface="+mn-ea"/>
                <a:cs typeface="+mn-ea"/>
              </a:rPr>
              <a:t>)</a:t>
            </a:r>
            <a:endParaRPr lang="en-US" altLang="zh-CN">
              <a:latin typeface="+mn-ea"/>
              <a:cs typeface="+mn-ea"/>
            </a:endParaRPr>
          </a:p>
          <a:p>
            <a:pPr marL="0" algn="l" defTabSz="266700">
              <a:lnSpc>
                <a:spcPct val="150000"/>
              </a:lnSpc>
              <a:buClrTx/>
              <a:buSzTx/>
              <a:buNone/>
            </a:pPr>
            <a:endParaRPr lang="en-US" altLang="zh-CN">
              <a:latin typeface="+mn-ea"/>
              <a:cs typeface="+mn-ea"/>
            </a:endParaRPr>
          </a:p>
          <a:p>
            <a:pPr marL="0" algn="l" defTabSz="266700">
              <a:lnSpc>
                <a:spcPct val="150000"/>
              </a:lnSpc>
              <a:buClrTx/>
              <a:buSzTx/>
              <a:buNone/>
            </a:pPr>
            <a:r>
              <a:rPr lang="en-US" altLang="zh-CN">
                <a:latin typeface="+mn-ea"/>
                <a:cs typeface="+mn-ea"/>
              </a:rPr>
              <a:t>A.</a:t>
            </a:r>
            <a:r>
              <a:rPr lang="zh-CN" altLang="en-US">
                <a:latin typeface="+mn-ea"/>
                <a:cs typeface="+mn-ea"/>
              </a:rPr>
              <a:t>有机磷农药可使乙酰胆碱失效</a:t>
            </a:r>
            <a:endParaRPr lang="zh-CN" altLang="en-US">
              <a:latin typeface="+mn-ea"/>
              <a:cs typeface="+mn-ea"/>
            </a:endParaRPr>
          </a:p>
          <a:p>
            <a:pPr marL="0" algn="l" defTabSz="266700">
              <a:lnSpc>
                <a:spcPct val="150000"/>
              </a:lnSpc>
              <a:buClrTx/>
              <a:buSzTx/>
              <a:buNone/>
            </a:pPr>
            <a:r>
              <a:rPr lang="en-US" altLang="zh-CN">
                <a:latin typeface="+mn-ea"/>
                <a:cs typeface="+mn-ea"/>
              </a:rPr>
              <a:t>B.</a:t>
            </a:r>
            <a:r>
              <a:rPr lang="zh-CN" altLang="en-US">
                <a:latin typeface="+mn-ea"/>
                <a:cs typeface="+mn-ea"/>
              </a:rPr>
              <a:t>可根据</a:t>
            </a:r>
            <a:r>
              <a:rPr lang="en-US" altLang="zh-CN">
                <a:latin typeface="+mn-ea"/>
                <a:cs typeface="+mn-ea"/>
              </a:rPr>
              <a:t>α-</a:t>
            </a:r>
            <a:r>
              <a:rPr lang="zh-CN" altLang="en-US">
                <a:latin typeface="+mn-ea"/>
                <a:cs typeface="+mn-ea"/>
              </a:rPr>
              <a:t>银环蛇毒的作用原理研发镇痛类的药物</a:t>
            </a:r>
            <a:endParaRPr lang="zh-CN" altLang="en-US">
              <a:latin typeface="+mn-ea"/>
              <a:cs typeface="+mn-ea"/>
            </a:endParaRPr>
          </a:p>
          <a:p>
            <a:pPr marL="0" algn="l" defTabSz="266700">
              <a:lnSpc>
                <a:spcPct val="150000"/>
              </a:lnSpc>
              <a:buClrTx/>
              <a:buSzTx/>
              <a:buNone/>
            </a:pPr>
            <a:r>
              <a:rPr lang="en-US" altLang="zh-CN">
                <a:latin typeface="+mn-ea"/>
                <a:cs typeface="+mn-ea"/>
              </a:rPr>
              <a:t>C.</a:t>
            </a:r>
            <a:r>
              <a:rPr lang="zh-CN" altLang="en-US">
                <a:latin typeface="+mn-ea"/>
                <a:cs typeface="+mn-ea"/>
              </a:rPr>
              <a:t>有机磷农药可阻止乙酰胆碱从突触前膜释放</a:t>
            </a:r>
            <a:endParaRPr lang="zh-CN" altLang="en-US">
              <a:latin typeface="+mn-ea"/>
              <a:cs typeface="+mn-ea"/>
            </a:endParaRPr>
          </a:p>
          <a:p>
            <a:pPr marL="0" algn="l" defTabSz="266700">
              <a:lnSpc>
                <a:spcPct val="150000"/>
              </a:lnSpc>
              <a:buClrTx/>
              <a:buSzTx/>
              <a:buNone/>
            </a:pPr>
            <a:r>
              <a:rPr lang="en-US" altLang="zh-CN">
                <a:latin typeface="+mn-ea"/>
                <a:cs typeface="+mn-ea"/>
              </a:rPr>
              <a:t>D.α-</a:t>
            </a:r>
            <a:r>
              <a:rPr lang="zh-CN" altLang="en-US">
                <a:latin typeface="+mn-ea"/>
                <a:cs typeface="+mn-ea"/>
              </a:rPr>
              <a:t>银环蛇毒中毒后会导致下一个神经元持续兴奋</a:t>
            </a: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945515" y="1466215"/>
            <a:ext cx="921385" cy="387985"/>
          </a:xfrm>
          <a:prstGeom prst="roundRect">
            <a:avLst>
              <a:gd name="adj" fmla="val 50000"/>
            </a:avLst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dist"/>
            <a:r>
              <a:rPr lang="zh-CN" altLang="en-US" b="1"/>
              <a:t>示例</a:t>
            </a:r>
            <a:endParaRPr lang="en-US" altLang="zh-CN" b="1"/>
          </a:p>
        </p:txBody>
      </p:sp>
      <p:sp>
        <p:nvSpPr>
          <p:cNvPr id="9" name="文本框 8"/>
          <p:cNvSpPr txBox="1"/>
          <p:nvPr/>
        </p:nvSpPr>
        <p:spPr>
          <a:xfrm>
            <a:off x="4710430" y="3020695"/>
            <a:ext cx="3613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B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</a:t>
            </a:r>
            <a:r>
              <a:rPr lang="zh-CN" altLang="en-US" sz="2000" b="1">
                <a:solidFill>
                  <a:schemeClr val="tx1"/>
                </a:solidFill>
              </a:rPr>
              <a:t>应用</a:t>
            </a:r>
            <a:endParaRPr lang="zh-CN" altLang="en-US" sz="2000" b="1">
              <a:solidFill>
                <a:schemeClr val="tx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647</Words>
  <Application>WPS 演示</Application>
  <PresentationFormat>宽屏</PresentationFormat>
  <Paragraphs>72</Paragraphs>
  <Slides>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楷体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予恩</cp:lastModifiedBy>
  <cp:revision>164</cp:revision>
  <dcterms:created xsi:type="dcterms:W3CDTF">2019-06-19T02:08:00Z</dcterms:created>
  <dcterms:modified xsi:type="dcterms:W3CDTF">2025-04-14T06:41:53Z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B4438045A4DE400A8A6EB847F598B833_11</vt:lpwstr>
  </property>
</Properties>
</file>