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2" r:id="rId7"/>
    <p:sldId id="263"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9.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188210" y="2884805"/>
            <a:ext cx="9220835" cy="768350"/>
          </a:xfrm>
          <a:prstGeom prst="rect">
            <a:avLst/>
          </a:prstGeom>
          <a:noFill/>
        </p:spPr>
        <p:txBody>
          <a:bodyPr wrap="square" rtlCol="0">
            <a:spAutoFit/>
          </a:bodyPr>
          <a:p>
            <a:r>
              <a:rPr lang="zh-CN" altLang="en-US" sz="4400" b="1">
                <a:solidFill>
                  <a:schemeClr val="bg1"/>
                </a:solidFill>
                <a:effectLst/>
              </a:rPr>
              <a:t>兴奋传导和传递的相关实验设计</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359025" y="2847975"/>
            <a:ext cx="7473315" cy="92202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本攻略将讲解如何设计实验判断兴奋的单向和双向传导</a:t>
            </a:r>
            <a:r>
              <a:rPr lang="en-US" altLang="zh-CN">
                <a:latin typeface="+mn-ea"/>
                <a:cs typeface="+mn-ea"/>
              </a:rPr>
              <a:t>,</a:t>
            </a:r>
            <a:r>
              <a:rPr lang="zh-CN" altLang="en-US">
                <a:latin typeface="+mn-ea"/>
                <a:cs typeface="+mn-ea"/>
              </a:rPr>
              <a:t>以及如何设计实验判断某些阻断兴奋传递的药物对兴奋传导的阻断机制。</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684020" y="1405255"/>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利用电刺激法探究兴奋的传导和传递</a:t>
            </a:r>
            <a:endParaRPr lang="zh-CN" altLang="en-US" sz="2400" b="1">
              <a:uFillTx/>
              <a:latin typeface="+mn-ea"/>
              <a:sym typeface="+mn-ea"/>
            </a:endParaRPr>
          </a:p>
        </p:txBody>
      </p:sp>
      <p:sp>
        <p:nvSpPr>
          <p:cNvPr id="14" name="文本框 13"/>
          <p:cNvSpPr txBox="1"/>
          <p:nvPr/>
        </p:nvSpPr>
        <p:spPr>
          <a:xfrm>
            <a:off x="5013960" y="2656840"/>
            <a:ext cx="6443345" cy="278955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本方法利用的是反射弧的结构与反射的特点</a:t>
            </a:r>
            <a:r>
              <a:rPr lang="en-US" altLang="zh-CN">
                <a:latin typeface="+mn-ea"/>
                <a:cs typeface="+mn-ea"/>
              </a:rPr>
              <a:t>,</a:t>
            </a:r>
            <a:r>
              <a:rPr lang="zh-CN" altLang="en-US">
                <a:latin typeface="+mn-ea"/>
                <a:cs typeface="+mn-ea"/>
              </a:rPr>
              <a:t>如图所示。在实验开始之前需要进行预实验</a:t>
            </a:r>
            <a:r>
              <a:rPr lang="en-US" altLang="zh-CN">
                <a:latin typeface="+mn-ea"/>
                <a:cs typeface="+mn-ea"/>
              </a:rPr>
              <a:t>,</a:t>
            </a:r>
            <a:r>
              <a:rPr lang="zh-CN" altLang="en-US" u="wavy">
                <a:solidFill>
                  <a:schemeClr val="tx1"/>
                </a:solidFill>
                <a:uFillTx/>
                <a:latin typeface="+中文正文" charset="0"/>
                <a:cs typeface="+mn-ea"/>
              </a:rPr>
              <a:t>确保反射弧结构的完整</a:t>
            </a:r>
            <a:r>
              <a:rPr lang="en-US" altLang="zh-CN">
                <a:latin typeface="+mn-ea"/>
                <a:cs typeface="+mn-ea"/>
              </a:rPr>
              <a:t>,</a:t>
            </a:r>
            <a:r>
              <a:rPr lang="zh-CN" altLang="en-US">
                <a:latin typeface="+mn-ea"/>
                <a:cs typeface="+mn-ea"/>
              </a:rPr>
              <a:t>以便进行正式的实验</a:t>
            </a:r>
            <a:r>
              <a:rPr lang="en-US" altLang="zh-CN">
                <a:latin typeface="+mn-ea"/>
                <a:cs typeface="+mn-ea"/>
              </a:rPr>
              <a:t>:</a:t>
            </a:r>
            <a:r>
              <a:rPr lang="zh-CN" altLang="en-US">
                <a:latin typeface="+mn-ea"/>
                <a:cs typeface="+mn-ea"/>
              </a:rPr>
              <a:t>先在</a:t>
            </a:r>
            <a:r>
              <a:rPr lang="en-US" altLang="zh-CN">
                <a:latin typeface="+mn-ea"/>
                <a:cs typeface="+mn-ea"/>
              </a:rPr>
              <a:t>E</a:t>
            </a:r>
            <a:r>
              <a:rPr lang="zh-CN" altLang="en-US">
                <a:latin typeface="+mn-ea"/>
                <a:cs typeface="+mn-ea"/>
              </a:rPr>
              <a:t>点给予适宜强度的刺激</a:t>
            </a:r>
            <a:r>
              <a:rPr lang="en-US" altLang="zh-CN">
                <a:latin typeface="+mn-ea"/>
                <a:cs typeface="+mn-ea"/>
              </a:rPr>
              <a:t>,</a:t>
            </a:r>
            <a:r>
              <a:rPr lang="zh-CN" altLang="en-US">
                <a:latin typeface="+mn-ea"/>
                <a:cs typeface="+mn-ea"/>
              </a:rPr>
              <a:t>观察效应器</a:t>
            </a:r>
            <a:r>
              <a:rPr lang="en-US" altLang="zh-CN">
                <a:latin typeface="+mn-ea"/>
                <a:cs typeface="+mn-ea"/>
              </a:rPr>
              <a:t>A</a:t>
            </a:r>
            <a:r>
              <a:rPr lang="zh-CN" altLang="en-US">
                <a:latin typeface="+mn-ea"/>
                <a:cs typeface="+mn-ea"/>
              </a:rPr>
              <a:t>的效应</a:t>
            </a:r>
            <a:r>
              <a:rPr lang="en-US" altLang="zh-CN">
                <a:latin typeface="+mn-ea"/>
                <a:cs typeface="+mn-ea"/>
              </a:rPr>
              <a:t>,</a:t>
            </a:r>
            <a:r>
              <a:rPr lang="zh-CN" altLang="en-US">
                <a:latin typeface="+mn-ea"/>
                <a:cs typeface="+mn-ea"/>
              </a:rPr>
              <a:t>若效应器</a:t>
            </a:r>
            <a:r>
              <a:rPr lang="en-US" altLang="zh-CN">
                <a:latin typeface="+mn-ea"/>
                <a:cs typeface="+mn-ea"/>
              </a:rPr>
              <a:t>A</a:t>
            </a:r>
            <a:r>
              <a:rPr lang="zh-CN" altLang="en-US">
                <a:latin typeface="+mn-ea"/>
                <a:cs typeface="+mn-ea"/>
              </a:rPr>
              <a:t>产生效应</a:t>
            </a:r>
            <a:r>
              <a:rPr lang="en-US" altLang="zh-CN">
                <a:latin typeface="+mn-ea"/>
                <a:cs typeface="+mn-ea"/>
              </a:rPr>
              <a:t>,</a:t>
            </a:r>
            <a:r>
              <a:rPr lang="zh-CN" altLang="en-US">
                <a:latin typeface="+mn-ea"/>
                <a:cs typeface="+mn-ea"/>
              </a:rPr>
              <a:t>说明反射弧的结构和功能是完整的。</a:t>
            </a:r>
            <a:endParaRPr lang="zh-CN" altLang="en-US">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418" name="image406.jpeg"/>
          <p:cNvPicPr>
            <a:picLocks noChangeAspect="1"/>
          </p:cNvPicPr>
          <p:nvPr/>
        </p:nvPicPr>
        <p:blipFill>
          <a:blip r:embed="rId3"/>
          <a:stretch>
            <a:fillRect/>
          </a:stretch>
        </p:blipFill>
        <p:spPr>
          <a:xfrm>
            <a:off x="1421765" y="2306320"/>
            <a:ext cx="2645410" cy="2727960"/>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866140" y="121793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573530" y="121793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利用电刺激法探究兴奋的传导和传递</a:t>
            </a:r>
            <a:endParaRPr lang="zh-CN" altLang="en-US" sz="2400" b="1">
              <a:uFillTx/>
              <a:latin typeface="+mn-ea"/>
              <a:sym typeface="+mn-ea"/>
            </a:endParaRPr>
          </a:p>
        </p:txBody>
      </p:sp>
      <p:sp>
        <p:nvSpPr>
          <p:cNvPr id="14" name="文本框 13"/>
          <p:cNvSpPr txBox="1"/>
          <p:nvPr/>
        </p:nvSpPr>
        <p:spPr>
          <a:xfrm>
            <a:off x="957580" y="1753235"/>
            <a:ext cx="10499725" cy="3425190"/>
          </a:xfrm>
          <a:prstGeom prst="rect">
            <a:avLst/>
          </a:prstGeom>
        </p:spPr>
        <p:txBody>
          <a:bodyPr wrap="square">
            <a:noAutofit/>
          </a:bodyPr>
          <a:p>
            <a:pPr indent="0" defTabSz="266700" fontAlgn="auto">
              <a:lnSpc>
                <a:spcPct val="150000"/>
              </a:lnSpc>
              <a:spcBef>
                <a:spcPct val="0"/>
              </a:spcBef>
              <a:spcAft>
                <a:spcPct val="0"/>
              </a:spcAft>
            </a:pPr>
            <a:r>
              <a:rPr lang="zh-CN" altLang="en-US" sz="1800" b="1">
                <a:latin typeface="+mn-ea"/>
                <a:cs typeface="+mn-ea"/>
              </a:rPr>
              <a:t>1.探究兴奋在神经纤维上的传导</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(1)方法设计:电刺激a处,观察A的反应并测量b处的电位变化。</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(2)结果分析</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①若A有反应且b处电位发生改变,则说明兴奋在神经纤维上为双向传导。</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②若A有反应而b处电位未改变,则说明兴奋在神经纤维上为单向传导。</a:t>
            </a:r>
            <a:endParaRPr lang="zh-CN" altLang="en-US" sz="1800">
              <a:latin typeface="+mn-ea"/>
              <a:cs typeface="+mn-ea"/>
            </a:endParaRPr>
          </a:p>
          <a:p>
            <a:pPr algn="l" defTabSz="266700" fontAlgn="auto">
              <a:lnSpc>
                <a:spcPct val="150000"/>
              </a:lnSpc>
              <a:buClrTx/>
              <a:buSzTx/>
              <a:buFontTx/>
            </a:pPr>
            <a:r>
              <a:rPr lang="zh-CN" altLang="en-US" sz="1800" b="1">
                <a:latin typeface="+mn-ea"/>
                <a:cs typeface="+mn-ea"/>
              </a:rPr>
              <a:t>2.探究兴奋在神经元之间的传递</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(1)方法设计:先电刺激a处,测量c处的电位变化;再电刺激c处,测量a处的电位变化。</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(2)结果分析</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①若a、c两处均出现电位变化,则说明兴奋在神经元之间的传递是双向的。</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②若电刺激a处,c处电位无变化,电刺激c处,a处出现电位变化,则说明兴奋在神经元之间的传递是单向的。</a:t>
            </a: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418" name="image406.jpeg"/>
          <p:cNvPicPr>
            <a:picLocks noChangeAspect="1"/>
          </p:cNvPicPr>
          <p:nvPr/>
        </p:nvPicPr>
        <p:blipFill>
          <a:blip r:embed="rId3"/>
          <a:stretch>
            <a:fillRect/>
          </a:stretch>
        </p:blipFill>
        <p:spPr>
          <a:xfrm>
            <a:off x="8681085" y="1217930"/>
            <a:ext cx="2645410" cy="2727960"/>
          </a:xfrm>
          <a:prstGeom prst="rect">
            <a:avLst/>
          </a:prstGeom>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866140" y="137922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401445" y="137922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实验探究阻断兴奋药物的作用机制</a:t>
            </a:r>
            <a:endParaRPr lang="zh-CN" altLang="en-US" sz="2400" b="1">
              <a:uFillTx/>
              <a:latin typeface="+mn-ea"/>
              <a:sym typeface="+mn-ea"/>
            </a:endParaRPr>
          </a:p>
        </p:txBody>
      </p:sp>
      <p:sp>
        <p:nvSpPr>
          <p:cNvPr id="14" name="文本框 13"/>
          <p:cNvSpPr txBox="1"/>
          <p:nvPr/>
        </p:nvSpPr>
        <p:spPr>
          <a:xfrm>
            <a:off x="1048385" y="2084070"/>
            <a:ext cx="10499725" cy="3425190"/>
          </a:xfrm>
          <a:prstGeom prst="rect">
            <a:avLst/>
          </a:prstGeom>
        </p:spPr>
        <p:txBody>
          <a:bodyPr wrap="square">
            <a:noAutofit/>
          </a:bodyPr>
          <a:p>
            <a:pPr indent="0" defTabSz="266700" fontAlgn="auto">
              <a:lnSpc>
                <a:spcPct val="150000"/>
              </a:lnSpc>
              <a:spcBef>
                <a:spcPct val="0"/>
              </a:spcBef>
              <a:spcAft>
                <a:spcPct val="0"/>
              </a:spcAft>
            </a:pPr>
            <a:r>
              <a:rPr lang="zh-CN" altLang="en-US" sz="1800">
                <a:latin typeface="+mn-ea"/>
                <a:cs typeface="+mn-ea"/>
              </a:rPr>
              <a:t>若某药物</a:t>
            </a:r>
            <a:r>
              <a:rPr lang="en-US" altLang="zh-CN" sz="1800">
                <a:latin typeface="+mn-ea"/>
                <a:cs typeface="+mn-ea"/>
              </a:rPr>
              <a:t>(</a:t>
            </a:r>
            <a:r>
              <a:rPr lang="zh-CN" altLang="en-US" sz="1800">
                <a:latin typeface="+mn-ea"/>
                <a:cs typeface="+mn-ea"/>
              </a:rPr>
              <a:t>如麻醉药</a:t>
            </a:r>
            <a:r>
              <a:rPr lang="en-US" altLang="zh-CN" sz="1800">
                <a:latin typeface="+mn-ea"/>
                <a:cs typeface="+mn-ea"/>
              </a:rPr>
              <a:t>)</a:t>
            </a:r>
            <a:r>
              <a:rPr lang="zh-CN" altLang="en-US" sz="1800">
                <a:latin typeface="+mn-ea"/>
                <a:cs typeface="+mn-ea"/>
              </a:rPr>
              <a:t>具有阻断兴奋的作用</a:t>
            </a:r>
            <a:r>
              <a:rPr lang="en-US" altLang="zh-CN" sz="1800">
                <a:latin typeface="+mn-ea"/>
                <a:cs typeface="+mn-ea"/>
              </a:rPr>
              <a:t>,</a:t>
            </a:r>
            <a:r>
              <a:rPr lang="zh-CN" altLang="en-US" sz="1800">
                <a:latin typeface="+mn-ea"/>
                <a:cs typeface="+mn-ea"/>
              </a:rPr>
              <a:t>为探究该药物是阻断兴奋在神经纤维上的传导还是阻断在突触处的传递</a:t>
            </a:r>
            <a:r>
              <a:rPr lang="en-US" altLang="zh-CN" sz="1800">
                <a:latin typeface="+mn-ea"/>
                <a:cs typeface="+mn-ea"/>
              </a:rPr>
              <a:t>,</a:t>
            </a:r>
            <a:r>
              <a:rPr lang="zh-CN" altLang="en-US" sz="1800">
                <a:latin typeface="+mn-ea"/>
                <a:cs typeface="+mn-ea"/>
              </a:rPr>
              <a:t>可分别将药物作用于神经纤维和突触</a:t>
            </a:r>
            <a:r>
              <a:rPr lang="en-US" altLang="zh-CN" sz="1800">
                <a:latin typeface="+mn-ea"/>
                <a:cs typeface="+mn-ea"/>
              </a:rPr>
              <a:t>,</a:t>
            </a:r>
            <a:r>
              <a:rPr lang="zh-CN" altLang="en-US" sz="1800">
                <a:latin typeface="+mn-ea"/>
                <a:cs typeface="+mn-ea"/>
              </a:rPr>
              <a:t>根据其能否产生</a:t>
            </a:r>
            <a:r>
              <a:rPr lang="en-US" altLang="zh-CN" sz="1800">
                <a:latin typeface="+mn-ea"/>
                <a:cs typeface="+mn-ea"/>
              </a:rPr>
              <a:t>“</a:t>
            </a:r>
            <a:r>
              <a:rPr lang="zh-CN" altLang="en-US" sz="1800">
                <a:latin typeface="+mn-ea"/>
                <a:cs typeface="+mn-ea"/>
              </a:rPr>
              <a:t>阻断</a:t>
            </a:r>
            <a:r>
              <a:rPr lang="en-US" altLang="zh-CN" sz="1800">
                <a:latin typeface="+mn-ea"/>
                <a:cs typeface="+mn-ea"/>
              </a:rPr>
              <a:t>”</a:t>
            </a:r>
            <a:r>
              <a:rPr lang="zh-CN" altLang="en-US" sz="1800">
                <a:latin typeface="+mn-ea"/>
                <a:cs typeface="+mn-ea"/>
              </a:rPr>
              <a:t>效果作出合理推断。实验设计如下</a:t>
            </a:r>
            <a:r>
              <a:rPr lang="en-US" altLang="zh-CN" sz="1800">
                <a:latin typeface="+mn-ea"/>
                <a:cs typeface="+mn-ea"/>
              </a:rPr>
              <a:t>:</a:t>
            </a:r>
            <a:endParaRPr lang="en-US" altLang="zh-CN" sz="1800">
              <a:latin typeface="+mn-ea"/>
              <a:cs typeface="+mn-ea"/>
            </a:endParaRPr>
          </a:p>
          <a:p>
            <a:pPr indent="0" defTabSz="266700" fontAlgn="auto">
              <a:lnSpc>
                <a:spcPct val="150000"/>
              </a:lnSpc>
              <a:spcBef>
                <a:spcPct val="0"/>
              </a:spcBef>
              <a:spcAft>
                <a:spcPct val="0"/>
              </a:spcAft>
            </a:pPr>
            <a:r>
              <a:rPr lang="en-US" altLang="zh-CN" sz="1800" b="1">
                <a:latin typeface="+mn-ea"/>
                <a:cs typeface="+mn-ea"/>
              </a:rPr>
              <a:t>1.</a:t>
            </a:r>
            <a:r>
              <a:rPr lang="zh-CN" altLang="en-US" sz="1800" b="1">
                <a:latin typeface="+mn-ea"/>
                <a:cs typeface="+mn-ea"/>
              </a:rPr>
              <a:t>判断药物是否阻断兴奋在神经纤维上的传导</a:t>
            </a:r>
            <a:endParaRPr lang="zh-CN" altLang="en-US" sz="1800" b="1">
              <a:latin typeface="+mn-ea"/>
              <a:cs typeface="+mn-ea"/>
            </a:endParaRPr>
          </a:p>
          <a:p>
            <a:pPr indent="0" defTabSz="266700" fontAlgn="auto">
              <a:lnSpc>
                <a:spcPct val="150000"/>
              </a:lnSpc>
              <a:spcBef>
                <a:spcPct val="0"/>
              </a:spcBef>
              <a:spcAft>
                <a:spcPct val="0"/>
              </a:spcAft>
            </a:pPr>
            <a:r>
              <a:rPr lang="zh-CN" altLang="en-US" sz="1800">
                <a:latin typeface="+mn-ea"/>
                <a:cs typeface="+mn-ea"/>
              </a:rPr>
              <a:t>将药物作用于神经纤维</a:t>
            </a:r>
            <a:r>
              <a:rPr lang="en-US" altLang="zh-CN" sz="1800">
                <a:latin typeface="+mn-ea"/>
                <a:cs typeface="+mn-ea"/>
              </a:rPr>
              <a:t>(</a:t>
            </a:r>
            <a:r>
              <a:rPr lang="zh-CN" altLang="en-US" sz="1800">
                <a:latin typeface="+mn-ea"/>
                <a:cs typeface="+mn-ea"/>
              </a:rPr>
              <a:t>如【一】中图的</a:t>
            </a:r>
            <a:r>
              <a:rPr lang="en-US" altLang="zh-CN" sz="1800">
                <a:latin typeface="+mn-ea"/>
                <a:cs typeface="+mn-ea"/>
              </a:rPr>
              <a:t>B</a:t>
            </a:r>
            <a:r>
              <a:rPr lang="zh-CN" altLang="en-US" sz="1800">
                <a:latin typeface="+mn-ea"/>
                <a:cs typeface="+mn-ea"/>
              </a:rPr>
              <a:t>处</a:t>
            </a:r>
            <a:r>
              <a:rPr lang="en-US" altLang="zh-CN" sz="1800">
                <a:latin typeface="+mn-ea"/>
                <a:cs typeface="+mn-ea"/>
              </a:rPr>
              <a:t>),</a:t>
            </a:r>
            <a:r>
              <a:rPr lang="zh-CN" altLang="en-US" sz="1800">
                <a:latin typeface="+mn-ea"/>
                <a:cs typeface="+mn-ea"/>
              </a:rPr>
              <a:t>刺激</a:t>
            </a:r>
            <a:r>
              <a:rPr lang="en-US" altLang="zh-CN" sz="1800">
                <a:latin typeface="+mn-ea"/>
                <a:cs typeface="+mn-ea"/>
              </a:rPr>
              <a:t>a</a:t>
            </a:r>
            <a:r>
              <a:rPr lang="zh-CN" altLang="en-US" sz="1800">
                <a:latin typeface="+mn-ea"/>
                <a:cs typeface="+mn-ea"/>
              </a:rPr>
              <a:t>处</a:t>
            </a:r>
            <a:r>
              <a:rPr lang="en-US" altLang="zh-CN" sz="1800">
                <a:latin typeface="+mn-ea"/>
                <a:cs typeface="+mn-ea"/>
              </a:rPr>
              <a:t>,</a:t>
            </a:r>
            <a:r>
              <a:rPr lang="zh-CN" altLang="en-US" sz="1800">
                <a:latin typeface="+mn-ea"/>
                <a:cs typeface="+mn-ea"/>
              </a:rPr>
              <a:t>看效应器</a:t>
            </a:r>
            <a:r>
              <a:rPr lang="en-US" altLang="zh-CN" sz="1800">
                <a:latin typeface="+mn-ea"/>
                <a:cs typeface="+mn-ea"/>
              </a:rPr>
              <a:t>A</a:t>
            </a:r>
            <a:r>
              <a:rPr lang="zh-CN" altLang="en-US" sz="1800">
                <a:latin typeface="+mn-ea"/>
                <a:cs typeface="+mn-ea"/>
              </a:rPr>
              <a:t>是否有反应。</a:t>
            </a:r>
            <a:endParaRPr lang="zh-CN" altLang="en-US" sz="1800">
              <a:latin typeface="+mn-ea"/>
              <a:cs typeface="+mn-ea"/>
            </a:endParaRPr>
          </a:p>
          <a:p>
            <a:pPr indent="0" defTabSz="266700" fontAlgn="auto">
              <a:lnSpc>
                <a:spcPct val="150000"/>
              </a:lnSpc>
              <a:spcBef>
                <a:spcPct val="0"/>
              </a:spcBef>
              <a:spcAft>
                <a:spcPct val="0"/>
              </a:spcAft>
            </a:pPr>
            <a:r>
              <a:rPr lang="en-US" altLang="zh-CN" sz="1800" b="1">
                <a:latin typeface="+mn-ea"/>
                <a:cs typeface="+mn-ea"/>
              </a:rPr>
              <a:t>2.判断药物是否阻断兴奋在突触处的传导</a:t>
            </a:r>
            <a:endParaRPr lang="zh-CN" altLang="en-US" sz="1800">
              <a:latin typeface="+mn-ea"/>
              <a:cs typeface="+mn-ea"/>
            </a:endParaRPr>
          </a:p>
          <a:p>
            <a:pPr indent="0" defTabSz="266700" fontAlgn="auto">
              <a:lnSpc>
                <a:spcPct val="150000"/>
              </a:lnSpc>
              <a:spcBef>
                <a:spcPct val="0"/>
              </a:spcBef>
              <a:spcAft>
                <a:spcPct val="0"/>
              </a:spcAft>
            </a:pPr>
            <a:r>
              <a:rPr lang="zh-CN" altLang="en-US" sz="1800">
                <a:latin typeface="+mn-ea"/>
                <a:cs typeface="+mn-ea"/>
              </a:rPr>
              <a:t>将药物作用于突触</a:t>
            </a:r>
            <a:r>
              <a:rPr lang="en-US" altLang="zh-CN" sz="1800">
                <a:latin typeface="+mn-ea"/>
                <a:cs typeface="+mn-ea"/>
              </a:rPr>
              <a:t>(</a:t>
            </a:r>
            <a:r>
              <a:rPr lang="zh-CN" altLang="en-US" sz="1800">
                <a:latin typeface="+mn-ea"/>
                <a:cs typeface="+mn-ea"/>
              </a:rPr>
              <a:t>如【一】中图的</a:t>
            </a:r>
            <a:r>
              <a:rPr lang="en-US" altLang="zh-CN" sz="1800">
                <a:latin typeface="+mn-ea"/>
                <a:cs typeface="+mn-ea"/>
              </a:rPr>
              <a:t>C</a:t>
            </a:r>
            <a:r>
              <a:rPr lang="zh-CN" altLang="en-US" sz="1800">
                <a:latin typeface="+mn-ea"/>
                <a:cs typeface="+mn-ea"/>
              </a:rPr>
              <a:t>处</a:t>
            </a:r>
            <a:r>
              <a:rPr lang="en-US" altLang="zh-CN" sz="1800">
                <a:latin typeface="+mn-ea"/>
                <a:cs typeface="+mn-ea"/>
              </a:rPr>
              <a:t>),</a:t>
            </a:r>
            <a:r>
              <a:rPr lang="zh-CN" altLang="en-US" sz="1800">
                <a:latin typeface="+mn-ea"/>
                <a:cs typeface="+mn-ea"/>
              </a:rPr>
              <a:t>刺激</a:t>
            </a:r>
            <a:r>
              <a:rPr lang="en-US" altLang="zh-CN" sz="1800">
                <a:latin typeface="+mn-ea"/>
                <a:cs typeface="+mn-ea"/>
              </a:rPr>
              <a:t>c</a:t>
            </a:r>
            <a:r>
              <a:rPr lang="zh-CN" altLang="en-US" sz="1800">
                <a:latin typeface="+mn-ea"/>
                <a:cs typeface="+mn-ea"/>
              </a:rPr>
              <a:t>处</a:t>
            </a:r>
            <a:r>
              <a:rPr lang="en-US" altLang="zh-CN" sz="1800">
                <a:latin typeface="+mn-ea"/>
                <a:cs typeface="+mn-ea"/>
              </a:rPr>
              <a:t>,</a:t>
            </a:r>
            <a:r>
              <a:rPr lang="zh-CN" altLang="en-US" sz="1800">
                <a:latin typeface="+mn-ea"/>
                <a:cs typeface="+mn-ea"/>
              </a:rPr>
              <a:t>看效应器</a:t>
            </a:r>
            <a:r>
              <a:rPr lang="en-US" altLang="zh-CN" sz="1800">
                <a:latin typeface="+mn-ea"/>
                <a:cs typeface="+mn-ea"/>
              </a:rPr>
              <a:t>A</a:t>
            </a:r>
            <a:r>
              <a:rPr lang="zh-CN" altLang="en-US" sz="1800">
                <a:latin typeface="+mn-ea"/>
                <a:cs typeface="+mn-ea"/>
              </a:rPr>
              <a:t>是否有反应。</a:t>
            </a:r>
            <a:endParaRPr lang="zh-CN" altLang="en-US" sz="1800">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418" name="image406.jpeg"/>
          <p:cNvPicPr>
            <a:picLocks noChangeAspect="1"/>
          </p:cNvPicPr>
          <p:nvPr/>
        </p:nvPicPr>
        <p:blipFill>
          <a:blip r:embed="rId3"/>
          <a:stretch>
            <a:fillRect/>
          </a:stretch>
        </p:blipFill>
        <p:spPr>
          <a:xfrm>
            <a:off x="9010015" y="3646805"/>
            <a:ext cx="2645410" cy="2727960"/>
          </a:xfrm>
          <a:prstGeom prst="rect">
            <a:avLst/>
          </a:prstGeom>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945515" y="1947545"/>
            <a:ext cx="10521950" cy="4152900"/>
          </a:xfrm>
          <a:prstGeom prst="rect">
            <a:avLst/>
          </a:prstGeom>
        </p:spPr>
        <p:txBody>
          <a:bodyPr wrap="square">
            <a:noAutofit/>
          </a:bodyPr>
          <a:p>
            <a:pPr marL="0" algn="l" defTabSz="266700">
              <a:lnSpc>
                <a:spcPct val="150000"/>
              </a:lnSpc>
              <a:buClrTx/>
              <a:buSzTx/>
              <a:buNone/>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如图表示通过突触相连接的神经元</a:t>
            </a:r>
            <a:r>
              <a:rPr lang="en-US" altLang="zh-CN">
                <a:latin typeface="+mn-ea"/>
                <a:cs typeface="+mn-ea"/>
              </a:rPr>
              <a:t>,</a:t>
            </a:r>
            <a:r>
              <a:rPr lang="zh-CN" altLang="en-US">
                <a:latin typeface="+mn-ea"/>
                <a:cs typeface="+mn-ea"/>
              </a:rPr>
              <a:t>电表的电极均连接于神经纤维外表面</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a:t>
            </a:r>
            <a:r>
              <a:rPr lang="en-US" altLang="zh-CN">
                <a:latin typeface="+mn-ea"/>
                <a:cs typeface="+mn-ea"/>
              </a:rPr>
              <a:t>C</a:t>
            </a:r>
            <a:r>
              <a:rPr lang="zh-CN" altLang="en-US">
                <a:latin typeface="+mn-ea"/>
                <a:cs typeface="+mn-ea"/>
              </a:rPr>
              <a:t>为可以选择的刺激位点。下列分析不正确的是</a:t>
            </a:r>
            <a:r>
              <a:rPr lang="en-US" altLang="zh-CN">
                <a:latin typeface="+mn-ea"/>
                <a:cs typeface="+mn-ea"/>
              </a:rPr>
              <a:t> (</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刺激</a:t>
            </a:r>
            <a:r>
              <a:rPr lang="en-US" altLang="zh-CN">
                <a:latin typeface="+mn-ea"/>
                <a:cs typeface="+mn-ea"/>
              </a:rPr>
              <a:t>A</a:t>
            </a:r>
            <a:r>
              <a:rPr lang="zh-CN" altLang="en-US">
                <a:latin typeface="+mn-ea"/>
                <a:cs typeface="+mn-ea"/>
              </a:rPr>
              <a:t>点</a:t>
            </a:r>
            <a:r>
              <a:rPr lang="en-US" altLang="zh-CN">
                <a:latin typeface="+mn-ea"/>
                <a:cs typeface="+mn-ea"/>
              </a:rPr>
              <a:t>,</a:t>
            </a:r>
            <a:r>
              <a:rPr lang="zh-CN" altLang="en-US">
                <a:latin typeface="+mn-ea"/>
                <a:cs typeface="+mn-ea"/>
              </a:rPr>
              <a:t>兴奋以局部电流的形式传到</a:t>
            </a:r>
            <a:r>
              <a:rPr lang="en-US" altLang="zh-CN">
                <a:latin typeface="+mn-ea"/>
                <a:cs typeface="+mn-ea"/>
              </a:rPr>
              <a:t>B</a:t>
            </a:r>
            <a:r>
              <a:rPr lang="zh-CN" altLang="en-US">
                <a:latin typeface="+mn-ea"/>
                <a:cs typeface="+mn-ea"/>
              </a:rPr>
              <a:t>点</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若要证明兴奋在神经纤维上双向传导</a:t>
            </a:r>
            <a:r>
              <a:rPr lang="en-US" altLang="zh-CN">
                <a:latin typeface="+mn-ea"/>
                <a:cs typeface="+mn-ea"/>
              </a:rPr>
              <a:t>,</a:t>
            </a:r>
            <a:r>
              <a:rPr lang="zh-CN" altLang="en-US">
                <a:latin typeface="+mn-ea"/>
                <a:cs typeface="+mn-ea"/>
              </a:rPr>
              <a:t>最好刺激</a:t>
            </a:r>
            <a:r>
              <a:rPr lang="en-US" altLang="zh-CN">
                <a:latin typeface="+mn-ea"/>
                <a:cs typeface="+mn-ea"/>
              </a:rPr>
              <a:t>C</a:t>
            </a:r>
            <a:r>
              <a:rPr lang="zh-CN" altLang="en-US">
                <a:latin typeface="+mn-ea"/>
                <a:cs typeface="+mn-ea"/>
              </a:rPr>
              <a:t>点</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未受刺激时</a:t>
            </a:r>
            <a:r>
              <a:rPr lang="en-US" altLang="zh-CN">
                <a:latin typeface="+mn-ea"/>
                <a:cs typeface="+mn-ea"/>
              </a:rPr>
              <a:t>,</a:t>
            </a:r>
            <a:r>
              <a:rPr lang="zh-CN" altLang="en-US">
                <a:latin typeface="+mn-ea"/>
                <a:cs typeface="+mn-ea"/>
              </a:rPr>
              <a:t>神经元细胞膜内外没有离子进出</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刺激</a:t>
            </a:r>
            <a:r>
              <a:rPr lang="en-US" altLang="zh-CN">
                <a:latin typeface="+mn-ea"/>
                <a:cs typeface="+mn-ea"/>
              </a:rPr>
              <a:t>B</a:t>
            </a:r>
            <a:r>
              <a:rPr lang="zh-CN" altLang="en-US">
                <a:latin typeface="+mn-ea"/>
                <a:cs typeface="+mn-ea"/>
              </a:rPr>
              <a:t>点</a:t>
            </a:r>
            <a:r>
              <a:rPr lang="en-US" altLang="zh-CN">
                <a:latin typeface="+mn-ea"/>
                <a:cs typeface="+mn-ea"/>
              </a:rPr>
              <a:t>,</a:t>
            </a:r>
            <a:r>
              <a:rPr lang="zh-CN" altLang="en-US">
                <a:latin typeface="+mn-ea"/>
                <a:cs typeface="+mn-ea"/>
              </a:rPr>
              <a:t>观察</a:t>
            </a:r>
            <a:r>
              <a:rPr lang="en-US" altLang="en-US">
                <a:latin typeface="+mn-ea"/>
                <a:cs typeface="+mn-ea"/>
              </a:rPr>
              <a:t>②</a:t>
            </a:r>
            <a:r>
              <a:rPr lang="zh-CN" altLang="en-US">
                <a:latin typeface="+mn-ea"/>
                <a:cs typeface="+mn-ea"/>
              </a:rPr>
              <a:t>指针的偏转次数</a:t>
            </a:r>
            <a:r>
              <a:rPr lang="en-US" altLang="zh-CN">
                <a:latin typeface="+mn-ea"/>
                <a:cs typeface="+mn-ea"/>
              </a:rPr>
              <a:t>,</a:t>
            </a:r>
            <a:r>
              <a:rPr lang="zh-CN" altLang="en-US">
                <a:latin typeface="+mn-ea"/>
                <a:cs typeface="+mn-ea"/>
              </a:rPr>
              <a:t>可以判断</a:t>
            </a:r>
            <a:r>
              <a:rPr lang="en-US" altLang="zh-CN">
                <a:latin typeface="+mn-ea"/>
                <a:cs typeface="+mn-ea"/>
              </a:rPr>
              <a:t>X</a:t>
            </a:r>
            <a:r>
              <a:rPr lang="zh-CN" altLang="en-US">
                <a:latin typeface="+mn-ea"/>
                <a:cs typeface="+mn-ea"/>
              </a:rPr>
              <a:t>处有无突触</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945515" y="14662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4162425" y="2522220"/>
            <a:ext cx="654050" cy="368300"/>
          </a:xfrm>
          <a:prstGeom prst="rect">
            <a:avLst/>
          </a:prstGeom>
          <a:noFill/>
        </p:spPr>
        <p:txBody>
          <a:bodyPr wrap="square" rtlCol="0">
            <a:spAutoFit/>
          </a:bodyPr>
          <a:p>
            <a:r>
              <a:rPr lang="en-US" altLang="zh-CN">
                <a:solidFill>
                  <a:srgbClr val="FF0000"/>
                </a:solidFill>
              </a:rPr>
              <a:t>ABC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424" name="image412.jpeg"/>
          <p:cNvPicPr>
            <a:picLocks noChangeAspect="1"/>
          </p:cNvPicPr>
          <p:nvPr/>
        </p:nvPicPr>
        <p:blipFill>
          <a:blip r:embed="rId3"/>
          <a:stretch>
            <a:fillRect/>
          </a:stretch>
        </p:blipFill>
        <p:spPr>
          <a:xfrm>
            <a:off x="3667125" y="3051810"/>
            <a:ext cx="3698875" cy="113792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922</Words>
  <Application>WPS 演示</Application>
  <PresentationFormat>宽屏</PresentationFormat>
  <Paragraphs>68</Paragraphs>
  <Slides>7</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vt:i4>
      </vt:variant>
    </vt:vector>
  </HeadingPairs>
  <TitlesOfParts>
    <vt:vector size="19" baseType="lpstr">
      <vt:lpstr>Arial</vt:lpstr>
      <vt:lpstr>宋体</vt:lpstr>
      <vt:lpstr>Wingdings</vt:lpstr>
      <vt:lpstr>Wingdings</vt:lpstr>
      <vt:lpstr>黑体</vt:lpstr>
      <vt:lpstr>+中文正文</vt:lpstr>
      <vt:lpstr>Segoe Print</vt:lpstr>
      <vt:lpstr>楷体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161</cp:revision>
  <dcterms:created xsi:type="dcterms:W3CDTF">2019-06-19T02:08:00Z</dcterms:created>
  <dcterms:modified xsi:type="dcterms:W3CDTF">2025-04-14T06:40:08Z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30FF191254F94FC2964B243A012CBADE_11</vt:lpwstr>
  </property>
</Properties>
</file>