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28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4" Type="http://schemas.openxmlformats.org/officeDocument/2006/relationships/image" Target="../media/image8.png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9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0.xml"/><Relationship Id="rId4" Type="http://schemas.openxmlformats.org/officeDocument/2006/relationships/image" Target="../media/image11.tiff"/><Relationship Id="rId3" Type="http://schemas.openxmlformats.org/officeDocument/2006/relationships/image" Target="../media/image10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5800" y="2954655"/>
            <a:ext cx="7993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电表指针偏转问题的判断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14550" y="2564765"/>
            <a:ext cx="8191500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本攻略将讲解在探究兴奋传导的实验中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如何判断电表指针的偏转问题。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刺激神经纤维某处</a:t>
            </a:r>
            <a:r>
              <a:rPr lang="en-US" altLang="zh-CN" sz="2400" b="1">
                <a:uFillTx/>
                <a:latin typeface="+mn-ea"/>
                <a:sym typeface="+mn-ea"/>
              </a:rPr>
              <a:t>,</a:t>
            </a:r>
            <a:r>
              <a:rPr lang="zh-CN" altLang="en-US" sz="2400" b="1">
                <a:uFillTx/>
                <a:latin typeface="+mn-ea"/>
                <a:sym typeface="+mn-ea"/>
              </a:rPr>
              <a:t>判断电表指针的偏转方向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910" y="2105025"/>
            <a:ext cx="79197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电表电极接在同一位置的细胞膜两侧</a:t>
            </a:r>
            <a:r>
              <a:rPr lang="en-US" altLang="zh-CN" b="1">
                <a:latin typeface="+mn-ea"/>
                <a:cs typeface="+mn-ea"/>
              </a:rPr>
              <a:t>(</a:t>
            </a:r>
            <a:r>
              <a:rPr lang="zh-CN" altLang="en-US" b="1">
                <a:latin typeface="+mn-ea"/>
                <a:cs typeface="+mn-ea"/>
              </a:rPr>
              <a:t>如图</a:t>
            </a:r>
            <a:r>
              <a:rPr lang="en-US" altLang="zh-CN" b="1">
                <a:latin typeface="+mn-ea"/>
                <a:cs typeface="+mn-ea"/>
              </a:rPr>
              <a:t>)</a:t>
            </a:r>
            <a:endParaRPr lang="en-US" altLang="zh-CN" b="1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6945" y="4827905"/>
            <a:ext cx="10271125" cy="129159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将电表的两个电极接在同一位置的细胞膜两侧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静息状态下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细胞膜电位为内负外正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电表指针会保持向右偏转的状态</a:t>
            </a:r>
            <a:r>
              <a:rPr lang="en-US" altLang="zh-CN">
                <a:latin typeface="+mn-ea"/>
                <a:cs typeface="+mn-ea"/>
              </a:rPr>
              <a:t>;</a:t>
            </a:r>
            <a:r>
              <a:rPr lang="zh-CN" altLang="en-US">
                <a:latin typeface="+mn-ea"/>
                <a:cs typeface="+mn-ea"/>
              </a:rPr>
              <a:t>待兴奋传导至此处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细胞膜电位变为内正外负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电表指针变为向左偏转。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388" name="image37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190" y="3028950"/>
            <a:ext cx="3665220" cy="14662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刺激神经纤维某处</a:t>
            </a:r>
            <a:r>
              <a:rPr lang="en-US" altLang="zh-CN" sz="2400" b="1">
                <a:uFillTx/>
                <a:latin typeface="+mn-ea"/>
                <a:sym typeface="+mn-ea"/>
              </a:rPr>
              <a:t>,</a:t>
            </a:r>
            <a:r>
              <a:rPr lang="zh-CN" altLang="en-US" sz="2400" b="1">
                <a:uFillTx/>
                <a:latin typeface="+mn-ea"/>
                <a:sym typeface="+mn-ea"/>
              </a:rPr>
              <a:t>判断电表指针的偏转方向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910" y="2084705"/>
            <a:ext cx="79197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电表电极均接在神经纤维细胞膜外侧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7750" y="3429000"/>
            <a:ext cx="10271125" cy="314642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使用离体的神经纤维进行实验:图①中a点受刺激产生动作电位,该动作电位沿神经纤维传导,依次通过b处→bc中间→c处→c的右侧,电表的指针变化依次如②~⑤所示。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判断指针向哪个方向偏转时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可先判断电流方向</a:t>
            </a:r>
            <a:r>
              <a:rPr lang="en-US" altLang="zh-CN" sz="1800">
                <a:latin typeface="+mn-ea"/>
                <a:cs typeface="+mn-ea"/>
              </a:rPr>
              <a:t>:</a:t>
            </a:r>
            <a:r>
              <a:rPr lang="zh-CN" altLang="en-US" sz="1800">
                <a:latin typeface="+mn-ea"/>
                <a:cs typeface="+mn-ea"/>
              </a:rPr>
              <a:t>如图</a:t>
            </a:r>
            <a:r>
              <a:rPr lang="en-US" altLang="en-US" sz="1800">
                <a:latin typeface="+mn-ea"/>
                <a:cs typeface="+mn-ea"/>
              </a:rPr>
              <a:t>②</a:t>
            </a:r>
            <a:r>
              <a:rPr lang="zh-CN" altLang="en-US" sz="1800">
                <a:latin typeface="+mn-ea"/>
                <a:cs typeface="+mn-ea"/>
              </a:rPr>
              <a:t>中动作电位传至</a:t>
            </a:r>
            <a:r>
              <a:rPr lang="en-US" altLang="zh-CN" sz="1800">
                <a:latin typeface="+mn-ea"/>
                <a:cs typeface="+mn-ea"/>
              </a:rPr>
              <a:t>b</a:t>
            </a:r>
            <a:r>
              <a:rPr lang="zh-CN" altLang="en-US" sz="1800">
                <a:latin typeface="+mn-ea"/>
                <a:cs typeface="+mn-ea"/>
              </a:rPr>
              <a:t>处时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细胞膜外侧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电流方向为右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zh-CN" altLang="en-US" sz="1800">
                <a:latin typeface="+mn-ea"/>
                <a:cs typeface="+mn-ea"/>
              </a:rPr>
              <a:t>左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因此指针向左偏。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latin typeface="+mn-ea"/>
                <a:cs typeface="+mn-ea"/>
              </a:rPr>
              <a:t>3.</a:t>
            </a:r>
            <a:r>
              <a:rPr lang="zh-CN" altLang="en-US" sz="1800" b="1">
                <a:latin typeface="+mn-ea"/>
                <a:cs typeface="+mn-ea"/>
              </a:rPr>
              <a:t>电表电极均接在神经纤维细胞膜内侧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若电表电极均接在神经纤维细胞膜内侧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则判断思路同</a:t>
            </a:r>
            <a:r>
              <a:rPr lang="en-US" altLang="zh-CN" sz="1800">
                <a:latin typeface="+mn-ea"/>
                <a:cs typeface="+mn-ea"/>
              </a:rPr>
              <a:t>2</a:t>
            </a:r>
            <a:r>
              <a:rPr lang="zh-CN" altLang="en-US" sz="1800">
                <a:latin typeface="+mn-ea"/>
                <a:cs typeface="+mn-ea"/>
              </a:rPr>
              <a:t>。</a:t>
            </a:r>
            <a:endParaRPr lang="zh-CN" altLang="en-US" sz="1800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2742565" y="2453005"/>
            <a:ext cx="6327775" cy="10636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89236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刺激两电极之间某处</a:t>
            </a:r>
            <a:r>
              <a:rPr lang="en-US" altLang="zh-CN" sz="2400" b="1">
                <a:uFillTx/>
                <a:latin typeface="+mn-ea"/>
                <a:sym typeface="+mn-ea"/>
              </a:rPr>
              <a:t>,</a:t>
            </a:r>
            <a:r>
              <a:rPr lang="zh-CN" altLang="en-US" sz="2400" b="1">
                <a:uFillTx/>
                <a:latin typeface="+mn-ea"/>
                <a:sym typeface="+mn-ea"/>
              </a:rPr>
              <a:t>判断电表指针偏转方向和次数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910" y="2105025"/>
            <a:ext cx="79197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在离体的神经纤维外侧放置电表电极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如图所示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其中</a:t>
            </a:r>
            <a:r>
              <a:rPr lang="en-US" altLang="zh-CN">
                <a:latin typeface="+mn-ea"/>
                <a:cs typeface="+mn-ea"/>
              </a:rPr>
              <a:t>c</a:t>
            </a:r>
            <a:r>
              <a:rPr lang="zh-CN" altLang="en-US">
                <a:latin typeface="+mn-ea"/>
                <a:cs typeface="+mn-ea"/>
              </a:rPr>
              <a:t>点位于</a:t>
            </a:r>
            <a:r>
              <a:rPr lang="en-US" altLang="zh-CN">
                <a:latin typeface="+mn-ea"/>
                <a:cs typeface="+mn-ea"/>
              </a:rPr>
              <a:t>b</a:t>
            </a:r>
            <a:r>
              <a:rPr lang="zh-CN" altLang="en-US">
                <a:latin typeface="+mn-ea"/>
                <a:cs typeface="+mn-ea"/>
              </a:rPr>
              <a:t>点和</a:t>
            </a:r>
            <a:r>
              <a:rPr lang="en-US" altLang="zh-CN">
                <a:latin typeface="+mn-ea"/>
                <a:cs typeface="+mn-ea"/>
              </a:rPr>
              <a:t>d</a:t>
            </a:r>
            <a:r>
              <a:rPr lang="zh-CN" altLang="en-US">
                <a:latin typeface="+mn-ea"/>
                <a:cs typeface="+mn-ea"/>
              </a:rPr>
              <a:t>点的中间。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397" name="image38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905" y="2777490"/>
            <a:ext cx="3391535" cy="126238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4"/>
          <a:stretch>
            <a:fillRect/>
          </a:stretch>
        </p:blipFill>
        <p:spPr>
          <a:xfrm>
            <a:off x="2044065" y="4039870"/>
            <a:ext cx="8704580" cy="20110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99034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电极置于突触结构两侧</a:t>
            </a:r>
            <a:r>
              <a:rPr lang="en-US" altLang="zh-CN" sz="2400" b="1">
                <a:uFillTx/>
                <a:latin typeface="+mn-ea"/>
                <a:sym typeface="+mn-ea"/>
              </a:rPr>
              <a:t>,</a:t>
            </a:r>
            <a:r>
              <a:rPr lang="zh-CN" altLang="en-US" sz="2400" b="1">
                <a:uFillTx/>
                <a:latin typeface="+mn-ea"/>
                <a:sym typeface="+mn-ea"/>
              </a:rPr>
              <a:t>判断电表指针的偏转方向和次数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7915" y="1932940"/>
            <a:ext cx="5713730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将电极接在突触结构两侧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均接在神经纤维的细胞膜外</a:t>
            </a:r>
            <a:r>
              <a:rPr lang="en-US" altLang="zh-CN">
                <a:latin typeface="+mn-ea"/>
                <a:cs typeface="+mn-ea"/>
              </a:rPr>
              <a:t>),</a:t>
            </a:r>
            <a:r>
              <a:rPr lang="zh-CN" altLang="en-US">
                <a:latin typeface="+mn-ea"/>
                <a:cs typeface="+mn-ea"/>
              </a:rPr>
              <a:t>如图所示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其中</a:t>
            </a:r>
            <a:r>
              <a:rPr lang="en-US" altLang="zh-CN">
                <a:latin typeface="+mn-ea"/>
                <a:cs typeface="+mn-ea"/>
              </a:rPr>
              <a:t>ab=bd,</a:t>
            </a:r>
            <a:r>
              <a:rPr lang="zh-CN" altLang="en-US">
                <a:latin typeface="+mn-ea"/>
                <a:cs typeface="+mn-ea"/>
              </a:rPr>
              <a:t>忽略</a:t>
            </a:r>
            <a:r>
              <a:rPr lang="en-US" altLang="zh-CN">
                <a:latin typeface="+mn-ea"/>
                <a:cs typeface="+mn-ea"/>
              </a:rPr>
              <a:t>bc</a:t>
            </a:r>
            <a:r>
              <a:rPr lang="zh-CN" altLang="en-US">
                <a:latin typeface="+mn-ea"/>
                <a:cs typeface="+mn-ea"/>
              </a:rPr>
              <a:t>之间的长度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分别刺激</a:t>
            </a:r>
            <a:r>
              <a:rPr lang="en-US" altLang="zh-CN">
                <a:latin typeface="+mn-ea"/>
                <a:cs typeface="+mn-ea"/>
              </a:rPr>
              <a:t>b</a:t>
            </a:r>
            <a:r>
              <a:rPr lang="zh-CN" altLang="en-US">
                <a:latin typeface="+mn-ea"/>
                <a:cs typeface="+mn-ea"/>
              </a:rPr>
              <a:t>点和</a:t>
            </a:r>
            <a:r>
              <a:rPr lang="en-US" altLang="zh-CN">
                <a:latin typeface="+mn-ea"/>
                <a:cs typeface="+mn-ea"/>
              </a:rPr>
              <a:t>c</a:t>
            </a:r>
            <a:r>
              <a:rPr lang="zh-CN" altLang="en-US">
                <a:latin typeface="+mn-ea"/>
                <a:cs typeface="+mn-ea"/>
              </a:rPr>
              <a:t>点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刺激</a:t>
            </a:r>
            <a:r>
              <a:rPr lang="en-US" altLang="zh-CN">
                <a:latin typeface="+mn-ea"/>
                <a:cs typeface="+mn-ea"/>
              </a:rPr>
              <a:t>b</a:t>
            </a:r>
            <a:r>
              <a:rPr lang="zh-CN" altLang="en-US">
                <a:latin typeface="+mn-ea"/>
                <a:cs typeface="+mn-ea"/>
              </a:rPr>
              <a:t>点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由于兴奋在突触处的传递速度比在神经纤维上的传导速度要慢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因此虽然</a:t>
            </a:r>
            <a:r>
              <a:rPr lang="en-US" altLang="zh-CN">
                <a:latin typeface="+mn-ea"/>
                <a:cs typeface="+mn-ea"/>
              </a:rPr>
              <a:t>ab=bd,</a:t>
            </a:r>
            <a:r>
              <a:rPr lang="zh-CN" altLang="en-US">
                <a:latin typeface="+mn-ea"/>
                <a:cs typeface="+mn-ea"/>
              </a:rPr>
              <a:t>但</a:t>
            </a:r>
            <a:r>
              <a:rPr lang="en-US" altLang="zh-CN">
                <a:latin typeface="+mn-ea"/>
                <a:cs typeface="+mn-ea"/>
              </a:rPr>
              <a:t>a</a:t>
            </a:r>
            <a:r>
              <a:rPr lang="zh-CN" altLang="en-US">
                <a:latin typeface="+mn-ea"/>
                <a:cs typeface="+mn-ea"/>
              </a:rPr>
              <a:t>点先兴奋</a:t>
            </a:r>
            <a:r>
              <a:rPr lang="en-US" altLang="zh-CN">
                <a:latin typeface="+mn-ea"/>
                <a:cs typeface="+mn-ea"/>
              </a:rPr>
              <a:t>,d</a:t>
            </a:r>
            <a:r>
              <a:rPr lang="zh-CN" altLang="en-US">
                <a:latin typeface="+mn-ea"/>
                <a:cs typeface="+mn-ea"/>
              </a:rPr>
              <a:t>点后兴奋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电表指针共发生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次偏转。兴奋传至</a:t>
            </a:r>
            <a:r>
              <a:rPr lang="en-US" altLang="zh-CN">
                <a:latin typeface="+mn-ea"/>
                <a:cs typeface="+mn-ea"/>
              </a:rPr>
              <a:t>a</a:t>
            </a:r>
            <a:r>
              <a:rPr lang="zh-CN" altLang="en-US">
                <a:latin typeface="+mn-ea"/>
                <a:cs typeface="+mn-ea"/>
              </a:rPr>
              <a:t>点时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电流方向为右</a:t>
            </a:r>
            <a:r>
              <a:rPr lang="en-US" altLang="en-US">
                <a:latin typeface="+mn-ea"/>
                <a:cs typeface="+mn-ea"/>
              </a:rPr>
              <a:t>→</a:t>
            </a:r>
            <a:r>
              <a:rPr lang="zh-CN" altLang="en-US">
                <a:latin typeface="+mn-ea"/>
                <a:cs typeface="+mn-ea"/>
              </a:rPr>
              <a:t>左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电表指针向左偏</a:t>
            </a:r>
            <a:r>
              <a:rPr lang="en-US" altLang="zh-CN">
                <a:latin typeface="+mn-ea"/>
                <a:cs typeface="+mn-ea"/>
              </a:rPr>
              <a:t>;</a:t>
            </a:r>
            <a:r>
              <a:rPr lang="zh-CN" altLang="en-US">
                <a:latin typeface="+mn-ea"/>
                <a:cs typeface="+mn-ea"/>
              </a:rPr>
              <a:t>待兴奋传至</a:t>
            </a:r>
            <a:r>
              <a:rPr lang="en-US" altLang="zh-CN">
                <a:latin typeface="+mn-ea"/>
                <a:cs typeface="+mn-ea"/>
              </a:rPr>
              <a:t>d</a:t>
            </a:r>
            <a:r>
              <a:rPr lang="zh-CN" altLang="en-US">
                <a:latin typeface="+mn-ea"/>
                <a:cs typeface="+mn-ea"/>
              </a:rPr>
              <a:t>点时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电流方向变为左</a:t>
            </a:r>
            <a:r>
              <a:rPr lang="en-US" altLang="en-US">
                <a:latin typeface="+mn-ea"/>
                <a:cs typeface="+mn-ea"/>
              </a:rPr>
              <a:t>→</a:t>
            </a:r>
            <a:r>
              <a:rPr lang="zh-CN" altLang="en-US">
                <a:latin typeface="+mn-ea"/>
                <a:cs typeface="+mn-ea"/>
              </a:rPr>
              <a:t>右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电表指针向右偏。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刺激</a:t>
            </a:r>
            <a:r>
              <a:rPr lang="en-US" altLang="zh-CN">
                <a:latin typeface="+mn-ea"/>
                <a:cs typeface="+mn-ea"/>
              </a:rPr>
              <a:t>c</a:t>
            </a:r>
            <a:r>
              <a:rPr lang="zh-CN" altLang="en-US">
                <a:latin typeface="+mn-ea"/>
                <a:cs typeface="+mn-ea"/>
              </a:rPr>
              <a:t>点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兴奋不能传递到</a:t>
            </a:r>
            <a:r>
              <a:rPr lang="en-US" altLang="zh-CN">
                <a:latin typeface="+mn-ea"/>
                <a:cs typeface="+mn-ea"/>
              </a:rPr>
              <a:t>a</a:t>
            </a:r>
            <a:r>
              <a:rPr lang="zh-CN" altLang="en-US">
                <a:latin typeface="+mn-ea"/>
                <a:cs typeface="+mn-ea"/>
              </a:rPr>
              <a:t>点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因此只有</a:t>
            </a:r>
            <a:r>
              <a:rPr lang="en-US" altLang="zh-CN">
                <a:latin typeface="+mn-ea"/>
                <a:cs typeface="+mn-ea"/>
              </a:rPr>
              <a:t>d</a:t>
            </a:r>
            <a:r>
              <a:rPr lang="zh-CN" altLang="en-US">
                <a:latin typeface="+mn-ea"/>
                <a:cs typeface="+mn-ea"/>
              </a:rPr>
              <a:t>点兴奋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电表指针只发生一次向右的偏转。</a:t>
            </a:r>
            <a:endParaRPr lang="zh-CN" altLang="en-US">
              <a:latin typeface="+mn-ea"/>
              <a:cs typeface="+mn-ea"/>
            </a:endParaRPr>
          </a:p>
          <a:p>
            <a:pPr marL="0"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401" name="image38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290" y="2157095"/>
            <a:ext cx="3262630" cy="1231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83095" y="3867785"/>
            <a:ext cx="4604385" cy="234315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【注意】兴奋在突触的传递是单向的,只能由突触前膜传递至突触后膜。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【技巧】分析电表指针偏转方向和次数,主要围绕以下3条进行分析:(1)动作电位内正外负,静息电位内负外正;(2)电流方向:“+”→“-”;(3)电表指针偏转方向与电流方向相同。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03580" y="1632585"/>
            <a:ext cx="10875010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如图甲为坐骨神经</a:t>
            </a:r>
            <a:r>
              <a:rPr lang="en-US" altLang="en-US">
                <a:latin typeface="+mn-ea"/>
                <a:cs typeface="+mn-ea"/>
              </a:rPr>
              <a:t>─</a:t>
            </a:r>
            <a:r>
              <a:rPr lang="zh-CN" altLang="en-US">
                <a:latin typeface="+mn-ea"/>
                <a:cs typeface="+mn-ea"/>
              </a:rPr>
              <a:t>腓肠肌实验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其中电表的两电极放在传出神经纤维的外表面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图乙是某反射弧的部分结构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甲与乙所示的神经纤维均处于离体情况下。</a:t>
            </a:r>
            <a:r>
              <a:rPr lang="en-US" altLang="zh-CN">
                <a:latin typeface="+mn-ea"/>
                <a:cs typeface="+mn-ea"/>
              </a:rPr>
              <a:t>　　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                             </a:t>
            </a:r>
            <a:r>
              <a:rPr lang="zh-CN" altLang="en-US">
                <a:latin typeface="+mn-ea"/>
                <a:cs typeface="+mn-ea"/>
              </a:rPr>
              <a:t>甲</a:t>
            </a:r>
            <a:r>
              <a:rPr lang="en-US" altLang="zh-CN">
                <a:latin typeface="+mn-ea"/>
                <a:cs typeface="+mn-ea"/>
              </a:rPr>
              <a:t>                                                                                  </a:t>
            </a:r>
            <a:r>
              <a:rPr lang="zh-CN" altLang="en-US">
                <a:latin typeface="+mn-ea"/>
                <a:cs typeface="+mn-ea"/>
              </a:rPr>
              <a:t>乙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刺激图甲中的</a:t>
            </a:r>
            <a:r>
              <a:rPr lang="en-US" altLang="zh-CN">
                <a:latin typeface="+mn-ea"/>
                <a:cs typeface="+mn-ea"/>
              </a:rPr>
              <a:t>X,</a:t>
            </a:r>
            <a:r>
              <a:rPr lang="zh-CN" altLang="en-US">
                <a:latin typeface="+mn-ea"/>
                <a:cs typeface="+mn-ea"/>
              </a:rPr>
              <a:t>灵敏电表的指针</a:t>
            </a:r>
            <a:r>
              <a:rPr lang="zh-CN" altLang="en-US" u="sng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　　　　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填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不偏转</a:t>
            </a:r>
            <a:r>
              <a:rPr lang="en-US" altLang="zh-CN">
                <a:latin typeface="+mn-ea"/>
                <a:cs typeface="+mn-ea"/>
              </a:rPr>
              <a:t>”“</a:t>
            </a:r>
            <a:r>
              <a:rPr lang="zh-CN" altLang="en-US">
                <a:latin typeface="+mn-ea"/>
                <a:cs typeface="+mn-ea"/>
              </a:rPr>
              <a:t>偏转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次</a:t>
            </a:r>
            <a:r>
              <a:rPr lang="en-US" altLang="zh-CN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或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偏转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次</a:t>
            </a:r>
            <a:r>
              <a:rPr lang="en-US" altLang="zh-CN">
                <a:latin typeface="+mn-ea"/>
                <a:cs typeface="+mn-ea"/>
              </a:rPr>
              <a:t>”,</a:t>
            </a:r>
            <a:r>
              <a:rPr lang="zh-CN" altLang="en-US">
                <a:latin typeface="+mn-ea"/>
                <a:cs typeface="+mn-ea"/>
              </a:rPr>
              <a:t>下同</a:t>
            </a:r>
            <a:r>
              <a:rPr lang="en-US" altLang="zh-CN">
                <a:latin typeface="+mn-ea"/>
                <a:cs typeface="+mn-ea"/>
              </a:rPr>
              <a:t>)</a:t>
            </a:r>
            <a:r>
              <a:rPr lang="zh-CN" altLang="en-US">
                <a:latin typeface="+mn-ea"/>
                <a:cs typeface="+mn-ea"/>
              </a:rPr>
              <a:t>。</a:t>
            </a:r>
            <a:r>
              <a:rPr lang="" altLang="en-US">
                <a:latin typeface="+mn-ea"/>
                <a:cs typeface="+mn-ea"/>
              </a:rPr>
              <a:t> </a:t>
            </a:r>
            <a:endParaRPr lang="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刺激图乙中</a:t>
            </a:r>
            <a:r>
              <a:rPr lang="en-US" altLang="zh-CN">
                <a:latin typeface="+mn-ea"/>
                <a:cs typeface="+mn-ea"/>
              </a:rPr>
              <a:t>c</a:t>
            </a:r>
            <a:r>
              <a:rPr lang="zh-CN" altLang="en-US">
                <a:latin typeface="+mn-ea"/>
                <a:cs typeface="+mn-ea"/>
              </a:rPr>
              <a:t>点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的指针</a:t>
            </a:r>
            <a:r>
              <a:rPr lang="zh-CN" altLang="en-US" u="sng">
                <a:uFillTx/>
                <a:latin typeface="+中文正文" charset="0"/>
                <a:cs typeface="+mn-ea"/>
              </a:rPr>
              <a:t>　　　　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</a:t>
            </a: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的指针</a:t>
            </a:r>
            <a:r>
              <a:rPr lang="zh-CN" altLang="en-US" u="sng">
                <a:uFillTx/>
                <a:latin typeface="+中文正文" charset="0"/>
                <a:cs typeface="+mn-ea"/>
              </a:rPr>
              <a:t>　　　　</a:t>
            </a:r>
            <a:r>
              <a:rPr lang="zh-CN" altLang="en-US">
                <a:latin typeface="+mn-ea"/>
                <a:cs typeface="+mn-ea"/>
              </a:rPr>
              <a:t>。</a:t>
            </a:r>
            <a:r>
              <a:rPr lang="" altLang="en-US">
                <a:latin typeface="+mn-ea"/>
                <a:cs typeface="+mn-ea"/>
              </a:rPr>
              <a:t> </a:t>
            </a:r>
            <a:endParaRPr lang="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(3)</a:t>
            </a:r>
            <a:r>
              <a:rPr lang="zh-CN" altLang="en-US">
                <a:latin typeface="+mn-ea"/>
                <a:cs typeface="+mn-ea"/>
              </a:rPr>
              <a:t>刺激图乙中</a:t>
            </a:r>
            <a:r>
              <a:rPr lang="en-US" altLang="zh-CN">
                <a:latin typeface="+mn-ea"/>
                <a:cs typeface="+mn-ea"/>
              </a:rPr>
              <a:t>a</a:t>
            </a:r>
            <a:r>
              <a:rPr lang="zh-CN" altLang="en-US">
                <a:latin typeface="+mn-ea"/>
                <a:cs typeface="+mn-ea"/>
              </a:rPr>
              <a:t>点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靠近电表左电极</a:t>
            </a:r>
            <a:r>
              <a:rPr lang="en-US" altLang="zh-CN">
                <a:latin typeface="+mn-ea"/>
                <a:cs typeface="+mn-ea"/>
              </a:rPr>
              <a:t>),</a:t>
            </a:r>
            <a:r>
              <a:rPr lang="zh-CN" altLang="en-US">
                <a:latin typeface="+mn-ea"/>
                <a:cs typeface="+mn-ea"/>
              </a:rPr>
              <a:t>电表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的指针</a:t>
            </a:r>
            <a:r>
              <a:rPr lang="zh-CN" altLang="en-US" u="sng">
                <a:uFillTx/>
                <a:latin typeface="+中文正文" charset="0"/>
                <a:cs typeface="+mn-ea"/>
              </a:rPr>
              <a:t>　</a:t>
            </a:r>
            <a:r>
              <a:rPr lang="en-US" altLang="zh-CN" u="sng">
                <a:uFillTx/>
                <a:latin typeface="+中文正文" charset="0"/>
                <a:cs typeface="+mn-ea"/>
              </a:rPr>
              <a:t>  </a:t>
            </a:r>
            <a:r>
              <a:rPr lang="zh-CN" altLang="en-US" u="sng">
                <a:uFillTx/>
                <a:latin typeface="+中文正文" charset="0"/>
                <a:cs typeface="+mn-ea"/>
              </a:rPr>
              <a:t>　　　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</a:t>
            </a:r>
            <a:r>
              <a:rPr lang="en-US" altLang="en-US">
                <a:latin typeface="+mn-ea"/>
                <a:cs typeface="+mn-ea"/>
              </a:rPr>
              <a:t>②</a:t>
            </a:r>
            <a:r>
              <a:rPr lang="zh-CN" altLang="en-US">
                <a:latin typeface="+mn-ea"/>
                <a:cs typeface="+mn-ea"/>
              </a:rPr>
              <a:t>的指针</a:t>
            </a:r>
            <a:r>
              <a:rPr lang="zh-CN" altLang="en-US" u="sng">
                <a:uFillTx/>
                <a:latin typeface="+中文正文" charset="0"/>
                <a:cs typeface="+mn-ea"/>
              </a:rPr>
              <a:t>　　　</a:t>
            </a:r>
            <a:r>
              <a:rPr lang="en-US" altLang="zh-CN" u="sng">
                <a:uFillTx/>
                <a:latin typeface="+中文正文" charset="0"/>
                <a:cs typeface="+mn-ea"/>
              </a:rPr>
              <a:t>  </a:t>
            </a:r>
            <a:r>
              <a:rPr lang="zh-CN" altLang="en-US" u="sng">
                <a:uFillTx/>
                <a:latin typeface="+中文正文" charset="0"/>
                <a:cs typeface="+mn-ea"/>
              </a:rPr>
              <a:t>　</a:t>
            </a:r>
            <a:r>
              <a:rPr lang="zh-CN" altLang="en-US">
                <a:latin typeface="+mn-ea"/>
                <a:cs typeface="+mn-ea"/>
              </a:rPr>
              <a:t>。</a:t>
            </a:r>
            <a:r>
              <a:rPr lang="" altLang="en-US">
                <a:latin typeface="+mn-ea"/>
                <a:cs typeface="+mn-ea"/>
              </a:rPr>
              <a:t> </a:t>
            </a:r>
            <a:endParaRPr lang="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03580" y="1102995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4215765" y="4753610"/>
            <a:ext cx="103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偏转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次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407" name="image39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2804795"/>
            <a:ext cx="2091055" cy="1146175"/>
          </a:xfrm>
          <a:prstGeom prst="rect">
            <a:avLst/>
          </a:prstGeom>
        </p:spPr>
      </p:pic>
      <p:pic>
        <p:nvPicPr>
          <p:cNvPr id="408" name="image39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7495" y="2995930"/>
            <a:ext cx="3691255" cy="1044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9390" y="5121910"/>
            <a:ext cx="103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不偏转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8085" y="5121910"/>
            <a:ext cx="103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偏转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8975" y="5556250"/>
            <a:ext cx="103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偏转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0240" y="5556250"/>
            <a:ext cx="103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偏转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次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WPS 演示</Application>
  <PresentationFormat>宽屏</PresentationFormat>
  <Paragraphs>84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+中文正文</vt:lpstr>
      <vt:lpstr>Segoe Print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165</cp:revision>
  <dcterms:created xsi:type="dcterms:W3CDTF">2019-06-19T02:08:00Z</dcterms:created>
  <dcterms:modified xsi:type="dcterms:W3CDTF">2025-04-09T08:32:48Z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2169ECB5FD4B457E82CB14E6E4BAE70A_11</vt:lpwstr>
  </property>
</Properties>
</file>