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3" r:id="rId3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4" d="100"/>
          <a:sy n="114" d="100"/>
        </p:scale>
        <p:origin x="2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8" d="100"/>
        <a:sy n="158" d="100"/>
      </p:scale>
      <p:origin x="0" y="-152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232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1.xml"/><Relationship Id="rId3" Type="http://schemas.openxmlformats.org/officeDocument/2006/relationships/image" Target="../media/image8.png"/><Relationship Id="rId7" Type="http://schemas.openxmlformats.org/officeDocument/2006/relationships/slide" Target="../slides/slide10.xm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slide" Target="../slides/slide6.xml"/><Relationship Id="rId10" Type="http://schemas.openxmlformats.org/officeDocument/2006/relationships/slide" Target="../slides/slide15.xml"/><Relationship Id="rId4" Type="http://schemas.openxmlformats.org/officeDocument/2006/relationships/image" Target="../media/image9.png"/><Relationship Id="rId9" Type="http://schemas.openxmlformats.org/officeDocument/2006/relationships/slide" Target="../slides/slide13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2.xml"/><Relationship Id="rId3" Type="http://schemas.openxmlformats.org/officeDocument/2006/relationships/image" Target="../media/image8.png"/><Relationship Id="rId7" Type="http://schemas.openxmlformats.org/officeDocument/2006/relationships/slide" Target="../slides/slide20.xm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6.xml"/><Relationship Id="rId4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0.xml"/><Relationship Id="rId3" Type="http://schemas.openxmlformats.org/officeDocument/2006/relationships/image" Target="../media/image10.png"/><Relationship Id="rId7" Type="http://schemas.openxmlformats.org/officeDocument/2006/relationships/slide" Target="../slides/slide7.xm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11" Type="http://schemas.openxmlformats.org/officeDocument/2006/relationships/slide" Target="../slides/slide15.xml"/><Relationship Id="rId5" Type="http://schemas.openxmlformats.org/officeDocument/2006/relationships/image" Target="../media/image9.png"/><Relationship Id="rId10" Type="http://schemas.openxmlformats.org/officeDocument/2006/relationships/slide" Target="../slides/slide13.xml"/><Relationship Id="rId4" Type="http://schemas.openxmlformats.org/officeDocument/2006/relationships/image" Target="../media/image8.png"/><Relationship Id="rId9" Type="http://schemas.openxmlformats.org/officeDocument/2006/relationships/slide" Target="../slides/slide1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0.xml"/><Relationship Id="rId3" Type="http://schemas.openxmlformats.org/officeDocument/2006/relationships/image" Target="../media/image10.png"/><Relationship Id="rId7" Type="http://schemas.openxmlformats.org/officeDocument/2006/relationships/slide" Target="../slides/slide17.xm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slide" Target="../slides/slide2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0.xml"/><Relationship Id="rId3" Type="http://schemas.openxmlformats.org/officeDocument/2006/relationships/image" Target="../media/image10.png"/><Relationship Id="rId7" Type="http://schemas.openxmlformats.org/officeDocument/2006/relationships/slide" Target="../slides/slide7.xm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11" Type="http://schemas.openxmlformats.org/officeDocument/2006/relationships/slide" Target="../slides/slide15.xml"/><Relationship Id="rId5" Type="http://schemas.openxmlformats.org/officeDocument/2006/relationships/image" Target="../media/image9.png"/><Relationship Id="rId10" Type="http://schemas.openxmlformats.org/officeDocument/2006/relationships/slide" Target="../slides/slide13.xml"/><Relationship Id="rId4" Type="http://schemas.openxmlformats.org/officeDocument/2006/relationships/image" Target="../media/image8.png"/><Relationship Id="rId9" Type="http://schemas.openxmlformats.org/officeDocument/2006/relationships/slide" Target="../slides/slide1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0.xml"/><Relationship Id="rId3" Type="http://schemas.openxmlformats.org/officeDocument/2006/relationships/image" Target="../media/image10.png"/><Relationship Id="rId7" Type="http://schemas.openxmlformats.org/officeDocument/2006/relationships/slide" Target="../slides/slide7.xm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11" Type="http://schemas.openxmlformats.org/officeDocument/2006/relationships/slide" Target="../slides/slide15.xml"/><Relationship Id="rId5" Type="http://schemas.openxmlformats.org/officeDocument/2006/relationships/image" Target="../media/image9.png"/><Relationship Id="rId10" Type="http://schemas.openxmlformats.org/officeDocument/2006/relationships/slide" Target="../slides/slide13.xml"/><Relationship Id="rId4" Type="http://schemas.openxmlformats.org/officeDocument/2006/relationships/image" Target="../media/image8.png"/><Relationship Id="rId9" Type="http://schemas.openxmlformats.org/officeDocument/2006/relationships/slide" Target="../slides/slide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0.xml"/><Relationship Id="rId3" Type="http://schemas.openxmlformats.org/officeDocument/2006/relationships/image" Target="../media/image10.png"/><Relationship Id="rId7" Type="http://schemas.openxmlformats.org/officeDocument/2006/relationships/slide" Target="../slides/slide17.xm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slide" Target="../slides/slide2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0.xml"/><Relationship Id="rId3" Type="http://schemas.openxmlformats.org/officeDocument/2006/relationships/image" Target="../media/image10.png"/><Relationship Id="rId7" Type="http://schemas.openxmlformats.org/officeDocument/2006/relationships/slide" Target="../slides/slide17.xm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slide" Target="../slides/slide2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6.xml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82880"/>
            <a:ext cx="2697480" cy="53949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400800" y="210312"/>
            <a:ext cx="2697480" cy="484632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4312" y="155448"/>
            <a:ext cx="2331720" cy="539496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1200" y="246888"/>
            <a:ext cx="393192" cy="356616"/>
          </a:xfrm>
          <a:prstGeom prst="rect">
            <a:avLst/>
          </a:prstGeom>
        </p:spPr>
      </p:pic>
      <p:sp>
        <p:nvSpPr>
          <p:cNvPr id="7" name="MasterShapeName?linknodeid=back_to_first_catalog&amp;color=RGB(111,162,162)">
            <a:hlinkClick r:id="rId6" action="ppaction://hlinksldjump"/>
          </p:cNvPr>
          <p:cNvSpPr/>
          <p:nvPr/>
        </p:nvSpPr>
        <p:spPr>
          <a:xfrm>
            <a:off x="10003536" y="182880"/>
            <a:ext cx="1545336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返回目录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1#bf3e9ea4b,bf3e9ea4b,adc8c7a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4312" y="155448"/>
            <a:ext cx="2331720" cy="539496"/>
          </a:xfrm>
          <a:prstGeom prst="rect">
            <a:avLst/>
          </a:prstGeom>
        </p:spPr>
      </p:pic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1200" y="246888"/>
            <a:ext cx="393192" cy="356616"/>
          </a:xfrm>
          <a:prstGeom prst="rect">
            <a:avLst/>
          </a:prstGeom>
        </p:spPr>
      </p:pic>
      <p:sp>
        <p:nvSpPr>
          <p:cNvPr id="5" name="MasterShapeName?linknodeid=back_to_first_catalog&amp;color=RGB(111,162,162)">
            <a:hlinkClick r:id="rId5" action="ppaction://hlinksldjump"/>
          </p:cNvPr>
          <p:cNvSpPr/>
          <p:nvPr/>
        </p:nvSpPr>
        <p:spPr>
          <a:xfrm>
            <a:off x="10003536" y="182880"/>
            <a:ext cx="1545336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返回目录</a:t>
            </a:r>
            <a:endParaRPr lang="en-US" sz="2800" dirty="0"/>
          </a:p>
        </p:txBody>
      </p:sp>
      <p:sp>
        <p:nvSpPr>
          <p:cNvPr id="6" name="C_0#auto_editor_catalog_3?lid=3021c8f3d&amp;amp;amp;amp;cid=3021c8f3d&amp;amp;amp;amp;vtp=1">
            <a:hlinkClick r:id="rId6" action="ppaction://hlinksldjump"/>
          </p:cNvPr>
          <p:cNvSpPr/>
          <p:nvPr/>
        </p:nvSpPr>
        <p:spPr>
          <a:xfrm>
            <a:off x="4498848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1</a:t>
            </a:r>
            <a:endParaRPr lang="en-US" sz="1800" dirty="0"/>
          </a:p>
        </p:txBody>
      </p:sp>
      <p:sp>
        <p:nvSpPr>
          <p:cNvPr id="7" name="C_0#auto_editor_catalog_3?lid=2ec1fcd1d&amp;amp;amp;amp;cid=2ec1fcd1d&amp;amp;amp;amp;vtp=1">
            <a:hlinkClick r:id="rId7" action="ppaction://hlinksldjump"/>
          </p:cNvPr>
          <p:cNvSpPr/>
          <p:nvPr/>
        </p:nvSpPr>
        <p:spPr>
          <a:xfrm>
            <a:off x="517550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2</a:t>
            </a:r>
            <a:endParaRPr lang="en-US" sz="1800" dirty="0"/>
          </a:p>
        </p:txBody>
      </p:sp>
      <p:sp>
        <p:nvSpPr>
          <p:cNvPr id="8" name="C_0#auto_editor_catalog_3?lid=ee579a36a&amp;amp;amp;amp;cid=ee579a36a&amp;amp;amp;amp;vtp=1">
            <a:hlinkClick r:id="rId8" action="ppaction://hlinksldjump"/>
          </p:cNvPr>
          <p:cNvSpPr/>
          <p:nvPr/>
        </p:nvSpPr>
        <p:spPr>
          <a:xfrm>
            <a:off x="5843016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3</a:t>
            </a:r>
            <a:endParaRPr lang="en-US" sz="1800" dirty="0"/>
          </a:p>
        </p:txBody>
      </p:sp>
      <p:sp>
        <p:nvSpPr>
          <p:cNvPr id="9" name="C_0#auto_editor_catalog_3?lid=1e25353b3&amp;amp;amp;amp;cid=1e25353b3&amp;amp;amp;amp;vtp=1">
            <a:hlinkClick r:id="rId9" action="ppaction://hlinksldjump"/>
          </p:cNvPr>
          <p:cNvSpPr/>
          <p:nvPr/>
        </p:nvSpPr>
        <p:spPr>
          <a:xfrm>
            <a:off x="6519672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4</a:t>
            </a:r>
            <a:endParaRPr lang="en-US" sz="1800" dirty="0"/>
          </a:p>
        </p:txBody>
      </p:sp>
      <p:sp>
        <p:nvSpPr>
          <p:cNvPr id="10" name="C_0#auto_editor_catalog_3?lid=308ae631a&amp;amp;amp;amp;cid=308ae631a&amp;amp;amp;amp;vtp=1">
            <a:hlinkClick r:id="rId10" action="ppaction://hlinksldjump"/>
          </p:cNvPr>
          <p:cNvSpPr/>
          <p:nvPr/>
        </p:nvSpPr>
        <p:spPr>
          <a:xfrm>
            <a:off x="718718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5</a:t>
            </a:r>
            <a:endParaRPr lang="en-US" sz="1800" dirty="0"/>
          </a:p>
        </p:txBody>
      </p:sp>
      <p:sp>
        <p:nvSpPr>
          <p:cNvPr id="11" name="C_0#auto_editor_catalog_3?lid=3021c8f3d&amp;amp;amp;amp;cid=3021c8f3d&amp;amp;amp;amp;vtp=1">
            <a:hlinkClick r:id="rId6" action="ppaction://hlinksldjump"/>
          </p:cNvPr>
          <p:cNvSpPr/>
          <p:nvPr/>
        </p:nvSpPr>
        <p:spPr>
          <a:xfrm>
            <a:off x="4498848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1</a:t>
            </a:r>
            <a:endParaRPr lang="en-US" sz="1800" dirty="0"/>
          </a:p>
        </p:txBody>
      </p:sp>
      <p:sp>
        <p:nvSpPr>
          <p:cNvPr id="12" name="C_0#auto_editor_catalog_3?lid=2ec1fcd1d&amp;amp;amp;amp;cid=2ec1fcd1d&amp;amp;amp;amp;vtp=1">
            <a:hlinkClick r:id="rId7" action="ppaction://hlinksldjump"/>
          </p:cNvPr>
          <p:cNvSpPr/>
          <p:nvPr/>
        </p:nvSpPr>
        <p:spPr>
          <a:xfrm>
            <a:off x="517550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2</a:t>
            </a:r>
            <a:endParaRPr lang="en-US" sz="1800" dirty="0"/>
          </a:p>
        </p:txBody>
      </p:sp>
      <p:sp>
        <p:nvSpPr>
          <p:cNvPr id="13" name="C_0#auto_editor_catalog_3?lid=ee579a36a&amp;amp;amp;amp;cid=ee579a36a&amp;amp;amp;amp;vtp=1">
            <a:hlinkClick r:id="rId8" action="ppaction://hlinksldjump"/>
          </p:cNvPr>
          <p:cNvSpPr/>
          <p:nvPr/>
        </p:nvSpPr>
        <p:spPr>
          <a:xfrm>
            <a:off x="5843016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3</a:t>
            </a:r>
            <a:endParaRPr lang="en-US" sz="1800" dirty="0"/>
          </a:p>
        </p:txBody>
      </p:sp>
      <p:sp>
        <p:nvSpPr>
          <p:cNvPr id="14" name="C_0#auto_editor_catalog_3?lid=1e25353b3&amp;amp;amp;amp;cid=1e25353b3&amp;amp;amp;amp;vtp=1">
            <a:hlinkClick r:id="rId9" action="ppaction://hlinksldjump"/>
          </p:cNvPr>
          <p:cNvSpPr/>
          <p:nvPr/>
        </p:nvSpPr>
        <p:spPr>
          <a:xfrm>
            <a:off x="6519672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4</a:t>
            </a:r>
            <a:endParaRPr lang="en-US" sz="1800" dirty="0"/>
          </a:p>
        </p:txBody>
      </p:sp>
      <p:sp>
        <p:nvSpPr>
          <p:cNvPr id="15" name="C_0#auto_editor_catalog_3?lid=308ae631a&amp;amp;amp;amp;cid=308ae631a&amp;amp;amp;amp;vtp=1">
            <a:hlinkClick r:id="rId10" action="ppaction://hlinksldjump"/>
          </p:cNvPr>
          <p:cNvSpPr/>
          <p:nvPr/>
        </p:nvSpPr>
        <p:spPr>
          <a:xfrm>
            <a:off x="718718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5</a:t>
            </a:r>
            <a:endParaRPr lang="en-US" sz="18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1#bf3e9ea4b,428c5327e,f59dfcff1,516cca64c,80225700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4312" y="155448"/>
            <a:ext cx="2331720" cy="539496"/>
          </a:xfrm>
          <a:prstGeom prst="rect">
            <a:avLst/>
          </a:prstGeom>
        </p:spPr>
      </p:pic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1200" y="246888"/>
            <a:ext cx="393192" cy="356616"/>
          </a:xfrm>
          <a:prstGeom prst="rect">
            <a:avLst/>
          </a:prstGeom>
        </p:spPr>
      </p:pic>
      <p:sp>
        <p:nvSpPr>
          <p:cNvPr id="5" name="MasterShapeName?linknodeid=back_to_first_catalog&amp;color=RGB(111,162,162)">
            <a:hlinkClick r:id="rId5" action="ppaction://hlinksldjump"/>
          </p:cNvPr>
          <p:cNvSpPr/>
          <p:nvPr/>
        </p:nvSpPr>
        <p:spPr>
          <a:xfrm>
            <a:off x="10003536" y="182880"/>
            <a:ext cx="1545336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返回目录</a:t>
            </a:r>
            <a:endParaRPr lang="en-US" sz="2800" dirty="0"/>
          </a:p>
        </p:txBody>
      </p:sp>
      <p:sp>
        <p:nvSpPr>
          <p:cNvPr id="6" name="C_0#auto_editor_catalog_9?lid=e75ae2d9c&amp;amp;amp;amp;cid=e75ae2d9c&amp;amp;amp;amp;vtp=1">
            <a:hlinkClick r:id="rId6" action="ppaction://hlinksldjump"/>
          </p:cNvPr>
          <p:cNvSpPr/>
          <p:nvPr/>
        </p:nvSpPr>
        <p:spPr>
          <a:xfrm>
            <a:off x="517550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1</a:t>
            </a:r>
            <a:endParaRPr lang="en-US" sz="1800" dirty="0"/>
          </a:p>
        </p:txBody>
      </p:sp>
      <p:sp>
        <p:nvSpPr>
          <p:cNvPr id="7" name="C_0#auto_editor_catalog_9?lid=96e636340&amp;amp;amp;amp;cid=96e636340&amp;amp;amp;amp;vtp=1">
            <a:hlinkClick r:id="rId7" action="ppaction://hlinksldjump"/>
          </p:cNvPr>
          <p:cNvSpPr/>
          <p:nvPr/>
        </p:nvSpPr>
        <p:spPr>
          <a:xfrm>
            <a:off x="5843016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2</a:t>
            </a:r>
            <a:endParaRPr lang="en-US" sz="1800" dirty="0"/>
          </a:p>
        </p:txBody>
      </p:sp>
      <p:sp>
        <p:nvSpPr>
          <p:cNvPr id="8" name="C_0#auto_editor_catalog_9?lid=64347cc94&amp;amp;amp;amp;cid=64347cc94&amp;amp;amp;amp;vtp=1">
            <a:hlinkClick r:id="rId8" action="ppaction://hlinksldjump"/>
          </p:cNvPr>
          <p:cNvSpPr/>
          <p:nvPr/>
        </p:nvSpPr>
        <p:spPr>
          <a:xfrm>
            <a:off x="6519672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3</a:t>
            </a:r>
            <a:endParaRPr lang="en-US" sz="1800" dirty="0"/>
          </a:p>
        </p:txBody>
      </p:sp>
      <p:sp>
        <p:nvSpPr>
          <p:cNvPr id="9" name="C_0#auto_editor_catalog_9?lid=e75ae2d9c&amp;amp;amp;amp;cid=e75ae2d9c&amp;amp;amp;amp;vtp=1">
            <a:hlinkClick r:id="rId6" action="ppaction://hlinksldjump"/>
          </p:cNvPr>
          <p:cNvSpPr/>
          <p:nvPr/>
        </p:nvSpPr>
        <p:spPr>
          <a:xfrm>
            <a:off x="517550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1</a:t>
            </a:r>
            <a:endParaRPr lang="en-US" sz="1800" dirty="0"/>
          </a:p>
        </p:txBody>
      </p:sp>
      <p:sp>
        <p:nvSpPr>
          <p:cNvPr id="10" name="C_0#auto_editor_catalog_9?lid=96e636340&amp;amp;amp;amp;cid=96e636340&amp;amp;amp;amp;vtp=1">
            <a:hlinkClick r:id="rId7" action="ppaction://hlinksldjump"/>
          </p:cNvPr>
          <p:cNvSpPr/>
          <p:nvPr/>
        </p:nvSpPr>
        <p:spPr>
          <a:xfrm>
            <a:off x="5843016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2</a:t>
            </a:r>
            <a:endParaRPr lang="en-US" sz="1800" dirty="0"/>
          </a:p>
        </p:txBody>
      </p:sp>
      <p:sp>
        <p:nvSpPr>
          <p:cNvPr id="11" name="C_0#auto_editor_catalog_9?lid=64347cc94&amp;amp;amp;amp;cid=64347cc94&amp;amp;amp;amp;vtp=1">
            <a:hlinkClick r:id="rId8" action="ppaction://hlinksldjump"/>
          </p:cNvPr>
          <p:cNvSpPr/>
          <p:nvPr/>
        </p:nvSpPr>
        <p:spPr>
          <a:xfrm>
            <a:off x="6519672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3</a:t>
            </a:r>
            <a:endParaRPr lang="en-US" sz="18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1#bf3e9ea4b,bf3e9ea4b,adc8c7a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82880"/>
            <a:ext cx="2697480" cy="53949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400800" y="210312"/>
            <a:ext cx="2697480" cy="484632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4312" y="155448"/>
            <a:ext cx="2331720" cy="539496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1200" y="246888"/>
            <a:ext cx="393192" cy="356616"/>
          </a:xfrm>
          <a:prstGeom prst="rect">
            <a:avLst/>
          </a:prstGeom>
        </p:spPr>
      </p:pic>
      <p:sp>
        <p:nvSpPr>
          <p:cNvPr id="7" name="MasterShapeName?linknodeid=back_to_first_catalog&amp;color=RGB(111,162,162)">
            <a:hlinkClick r:id="rId6" action="ppaction://hlinksldjump"/>
          </p:cNvPr>
          <p:cNvSpPr/>
          <p:nvPr/>
        </p:nvSpPr>
        <p:spPr>
          <a:xfrm>
            <a:off x="10003536" y="182880"/>
            <a:ext cx="1545336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返回目录</a:t>
            </a:r>
            <a:endParaRPr lang="en-US" sz="2800" dirty="0"/>
          </a:p>
        </p:txBody>
      </p:sp>
      <p:sp>
        <p:nvSpPr>
          <p:cNvPr id="8" name="C_0#auto_editor_catalog_3?lid=3021c8f3d&amp;amp;amp;amp;cid=3021c8f3d&amp;amp;amp;amp;vtp=1">
            <a:hlinkClick r:id="rId7" action="ppaction://hlinksldjump"/>
          </p:cNvPr>
          <p:cNvSpPr/>
          <p:nvPr/>
        </p:nvSpPr>
        <p:spPr>
          <a:xfrm>
            <a:off x="4498848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1</a:t>
            </a:r>
            <a:endParaRPr lang="en-US" sz="1800" dirty="0"/>
          </a:p>
        </p:txBody>
      </p:sp>
      <p:sp>
        <p:nvSpPr>
          <p:cNvPr id="9" name="C_0#auto_editor_catalog_3?lid=2ec1fcd1d&amp;amp;amp;amp;cid=2ec1fcd1d&amp;amp;amp;amp;vtp=1">
            <a:hlinkClick r:id="rId8" action="ppaction://hlinksldjump"/>
          </p:cNvPr>
          <p:cNvSpPr/>
          <p:nvPr/>
        </p:nvSpPr>
        <p:spPr>
          <a:xfrm>
            <a:off x="517550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2</a:t>
            </a:r>
            <a:endParaRPr lang="en-US" sz="1800" dirty="0"/>
          </a:p>
        </p:txBody>
      </p:sp>
      <p:sp>
        <p:nvSpPr>
          <p:cNvPr id="10" name="C_0#auto_editor_catalog_3?lid=ee579a36a&amp;amp;amp;amp;cid=ee579a36a&amp;amp;amp;amp;vtp=1">
            <a:hlinkClick r:id="rId9" action="ppaction://hlinksldjump"/>
          </p:cNvPr>
          <p:cNvSpPr/>
          <p:nvPr/>
        </p:nvSpPr>
        <p:spPr>
          <a:xfrm>
            <a:off x="5843016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3</a:t>
            </a:r>
            <a:endParaRPr lang="en-US" sz="1800" dirty="0"/>
          </a:p>
        </p:txBody>
      </p:sp>
      <p:sp>
        <p:nvSpPr>
          <p:cNvPr id="11" name="C_0#auto_editor_catalog_3?lid=1e25353b3&amp;amp;amp;amp;cid=1e25353b3&amp;amp;amp;amp;vtp=1">
            <a:hlinkClick r:id="rId10" action="ppaction://hlinksldjump"/>
          </p:cNvPr>
          <p:cNvSpPr/>
          <p:nvPr/>
        </p:nvSpPr>
        <p:spPr>
          <a:xfrm>
            <a:off x="6519672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4</a:t>
            </a:r>
            <a:endParaRPr lang="en-US" sz="1800" dirty="0"/>
          </a:p>
        </p:txBody>
      </p:sp>
      <p:sp>
        <p:nvSpPr>
          <p:cNvPr id="12" name="C_0#auto_editor_catalog_3?lid=308ae631a&amp;amp;amp;amp;cid=308ae631a&amp;amp;amp;amp;vtp=1">
            <a:hlinkClick r:id="rId11" action="ppaction://hlinksldjump"/>
          </p:cNvPr>
          <p:cNvSpPr/>
          <p:nvPr/>
        </p:nvSpPr>
        <p:spPr>
          <a:xfrm>
            <a:off x="718718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5</a:t>
            </a:r>
            <a:endParaRPr lang="en-US" sz="1800" dirty="0"/>
          </a:p>
        </p:txBody>
      </p:sp>
      <p:sp>
        <p:nvSpPr>
          <p:cNvPr id="13" name="C_0#auto_editor_catalog_3?lid=3021c8f3d&amp;amp;amp;amp;cid=3021c8f3d&amp;amp;amp;amp;vtp=1">
            <a:hlinkClick r:id="rId7" action="ppaction://hlinksldjump"/>
          </p:cNvPr>
          <p:cNvSpPr/>
          <p:nvPr/>
        </p:nvSpPr>
        <p:spPr>
          <a:xfrm>
            <a:off x="4498848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1</a:t>
            </a:r>
            <a:endParaRPr lang="en-US" sz="1800" dirty="0"/>
          </a:p>
        </p:txBody>
      </p:sp>
      <p:sp>
        <p:nvSpPr>
          <p:cNvPr id="14" name="C_0#auto_editor_catalog_3?lid=2ec1fcd1d&amp;amp;amp;amp;cid=2ec1fcd1d&amp;amp;amp;amp;vtp=1">
            <a:hlinkClick r:id="rId8" action="ppaction://hlinksldjump"/>
          </p:cNvPr>
          <p:cNvSpPr/>
          <p:nvPr/>
        </p:nvSpPr>
        <p:spPr>
          <a:xfrm>
            <a:off x="517550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2</a:t>
            </a:r>
            <a:endParaRPr lang="en-US" sz="1800" dirty="0"/>
          </a:p>
        </p:txBody>
      </p:sp>
      <p:sp>
        <p:nvSpPr>
          <p:cNvPr id="15" name="C_0#auto_editor_catalog_3?lid=ee579a36a&amp;amp;amp;amp;cid=ee579a36a&amp;amp;amp;amp;vtp=1">
            <a:hlinkClick r:id="rId9" action="ppaction://hlinksldjump"/>
          </p:cNvPr>
          <p:cNvSpPr/>
          <p:nvPr/>
        </p:nvSpPr>
        <p:spPr>
          <a:xfrm>
            <a:off x="5843016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3</a:t>
            </a:r>
            <a:endParaRPr lang="en-US" sz="1800" dirty="0"/>
          </a:p>
        </p:txBody>
      </p:sp>
      <p:sp>
        <p:nvSpPr>
          <p:cNvPr id="16" name="C_0#auto_editor_catalog_3?lid=1e25353b3&amp;amp;amp;amp;cid=1e25353b3&amp;amp;amp;amp;vtp=1">
            <a:hlinkClick r:id="rId10" action="ppaction://hlinksldjump"/>
          </p:cNvPr>
          <p:cNvSpPr/>
          <p:nvPr/>
        </p:nvSpPr>
        <p:spPr>
          <a:xfrm>
            <a:off x="6519672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4</a:t>
            </a:r>
            <a:endParaRPr lang="en-US" sz="1800" dirty="0"/>
          </a:p>
        </p:txBody>
      </p:sp>
      <p:sp>
        <p:nvSpPr>
          <p:cNvPr id="17" name="C_0#auto_editor_catalog_3?lid=308ae631a&amp;amp;amp;amp;cid=308ae631a&amp;amp;amp;amp;vtp=1">
            <a:hlinkClick r:id="rId11" action="ppaction://hlinksldjump"/>
          </p:cNvPr>
          <p:cNvSpPr/>
          <p:nvPr/>
        </p:nvSpPr>
        <p:spPr>
          <a:xfrm>
            <a:off x="718718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5</a:t>
            </a:r>
            <a:endParaRPr lang="en-US" sz="180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1#bf3e9ea4b,428c5327e,f59dfcff1,516cca64c,80225700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82880"/>
            <a:ext cx="2697480" cy="53949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400800" y="210312"/>
            <a:ext cx="2697480" cy="484632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4312" y="155448"/>
            <a:ext cx="2331720" cy="539496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1200" y="246888"/>
            <a:ext cx="393192" cy="356616"/>
          </a:xfrm>
          <a:prstGeom prst="rect">
            <a:avLst/>
          </a:prstGeom>
        </p:spPr>
      </p:pic>
      <p:sp>
        <p:nvSpPr>
          <p:cNvPr id="7" name="MasterShapeName?linknodeid=back_to_first_catalog&amp;color=RGB(111,162,162)">
            <a:hlinkClick r:id="rId6" action="ppaction://hlinksldjump"/>
          </p:cNvPr>
          <p:cNvSpPr/>
          <p:nvPr/>
        </p:nvSpPr>
        <p:spPr>
          <a:xfrm>
            <a:off x="10003536" y="182880"/>
            <a:ext cx="1545336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返回目录</a:t>
            </a:r>
            <a:endParaRPr lang="en-US" sz="2800" dirty="0"/>
          </a:p>
        </p:txBody>
      </p:sp>
      <p:sp>
        <p:nvSpPr>
          <p:cNvPr id="8" name="C_0#auto_editor_catalog_9?lid=e75ae2d9c&amp;amp;amp;amp;cid=e75ae2d9c&amp;amp;amp;amp;vtp=1">
            <a:hlinkClick r:id="rId7" action="ppaction://hlinksldjump"/>
          </p:cNvPr>
          <p:cNvSpPr/>
          <p:nvPr/>
        </p:nvSpPr>
        <p:spPr>
          <a:xfrm>
            <a:off x="517550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1</a:t>
            </a:r>
            <a:endParaRPr lang="en-US" sz="1800" dirty="0"/>
          </a:p>
        </p:txBody>
      </p:sp>
      <p:sp>
        <p:nvSpPr>
          <p:cNvPr id="9" name="C_0#auto_editor_catalog_9?lid=96e636340&amp;amp;amp;amp;cid=96e636340&amp;amp;amp;amp;vtp=1">
            <a:hlinkClick r:id="rId8" action="ppaction://hlinksldjump"/>
          </p:cNvPr>
          <p:cNvSpPr/>
          <p:nvPr/>
        </p:nvSpPr>
        <p:spPr>
          <a:xfrm>
            <a:off x="5843016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2</a:t>
            </a:r>
            <a:endParaRPr lang="en-US" sz="1800" dirty="0"/>
          </a:p>
        </p:txBody>
      </p:sp>
      <p:sp>
        <p:nvSpPr>
          <p:cNvPr id="10" name="C_0#auto_editor_catalog_9?lid=64347cc94&amp;amp;amp;amp;cid=64347cc94&amp;amp;amp;amp;vtp=1">
            <a:hlinkClick r:id="rId9" action="ppaction://hlinksldjump"/>
          </p:cNvPr>
          <p:cNvSpPr/>
          <p:nvPr/>
        </p:nvSpPr>
        <p:spPr>
          <a:xfrm>
            <a:off x="6519672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3</a:t>
            </a:r>
            <a:endParaRPr lang="en-US" sz="1800" dirty="0"/>
          </a:p>
        </p:txBody>
      </p:sp>
      <p:sp>
        <p:nvSpPr>
          <p:cNvPr id="11" name="C_0#auto_editor_catalog_9?lid=e75ae2d9c&amp;amp;amp;amp;cid=e75ae2d9c&amp;amp;amp;amp;vtp=1">
            <a:hlinkClick r:id="rId7" action="ppaction://hlinksldjump"/>
          </p:cNvPr>
          <p:cNvSpPr/>
          <p:nvPr/>
        </p:nvSpPr>
        <p:spPr>
          <a:xfrm>
            <a:off x="517550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1</a:t>
            </a:r>
            <a:endParaRPr lang="en-US" sz="1800" dirty="0"/>
          </a:p>
        </p:txBody>
      </p:sp>
      <p:sp>
        <p:nvSpPr>
          <p:cNvPr id="12" name="C_0#auto_editor_catalog_9?lid=96e636340&amp;amp;amp;amp;cid=96e636340&amp;amp;amp;amp;vtp=1">
            <a:hlinkClick r:id="rId8" action="ppaction://hlinksldjump"/>
          </p:cNvPr>
          <p:cNvSpPr/>
          <p:nvPr/>
        </p:nvSpPr>
        <p:spPr>
          <a:xfrm>
            <a:off x="5843016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2</a:t>
            </a:r>
            <a:endParaRPr lang="en-US" sz="1800" dirty="0"/>
          </a:p>
        </p:txBody>
      </p:sp>
      <p:sp>
        <p:nvSpPr>
          <p:cNvPr id="13" name="C_0#auto_editor_catalog_9?lid=64347cc94&amp;amp;amp;amp;cid=64347cc94&amp;amp;amp;amp;vtp=1">
            <a:hlinkClick r:id="rId9" action="ppaction://hlinksldjump"/>
          </p:cNvPr>
          <p:cNvSpPr/>
          <p:nvPr/>
        </p:nvSpPr>
        <p:spPr>
          <a:xfrm>
            <a:off x="6519672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3</a:t>
            </a:r>
            <a:endParaRPr lang="en-US" sz="180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dc8c7a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82880"/>
            <a:ext cx="2697480" cy="53949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400800" y="210312"/>
            <a:ext cx="2697480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刷教材·刷基础</a:t>
            </a:r>
            <a:endParaRPr lang="en-US" sz="28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4312" y="155448"/>
            <a:ext cx="2331720" cy="539496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1200" y="246888"/>
            <a:ext cx="393192" cy="356616"/>
          </a:xfrm>
          <a:prstGeom prst="rect">
            <a:avLst/>
          </a:prstGeom>
        </p:spPr>
      </p:pic>
      <p:sp>
        <p:nvSpPr>
          <p:cNvPr id="7" name="MasterShapeName?linknodeid=back_to_first_catalog&amp;color=RGB(111,162,162)">
            <a:hlinkClick r:id="rId6" action="ppaction://hlinksldjump"/>
          </p:cNvPr>
          <p:cNvSpPr/>
          <p:nvPr/>
        </p:nvSpPr>
        <p:spPr>
          <a:xfrm>
            <a:off x="10003536" y="182880"/>
            <a:ext cx="1545336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返回目录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28c5327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82880"/>
            <a:ext cx="2697480" cy="53949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400800" y="210312"/>
            <a:ext cx="2697480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刷中考·刷模拟</a:t>
            </a:r>
            <a:endParaRPr lang="en-US" sz="28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4312" y="155448"/>
            <a:ext cx="2331720" cy="539496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1200" y="246888"/>
            <a:ext cx="393192" cy="356616"/>
          </a:xfrm>
          <a:prstGeom prst="rect">
            <a:avLst/>
          </a:prstGeom>
        </p:spPr>
      </p:pic>
      <p:sp>
        <p:nvSpPr>
          <p:cNvPr id="7" name="MasterShapeName?linknodeid=back_to_first_catalog&amp;color=RGB(111,162,162)">
            <a:hlinkClick r:id="rId6" action="ppaction://hlinksldjump"/>
          </p:cNvPr>
          <p:cNvSpPr/>
          <p:nvPr/>
        </p:nvSpPr>
        <p:spPr>
          <a:xfrm>
            <a:off x="10003536" y="182880"/>
            <a:ext cx="1545336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返回目录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1#bf3e9ea4b,bf3e9ea4b,adc8c7aaf#df=adc8c7a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82880"/>
            <a:ext cx="2697480" cy="53949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400800" y="210312"/>
            <a:ext cx="2697480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刷教材·刷基础</a:t>
            </a:r>
            <a:endParaRPr lang="en-US" sz="28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4312" y="155448"/>
            <a:ext cx="2331720" cy="539496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1200" y="246888"/>
            <a:ext cx="393192" cy="356616"/>
          </a:xfrm>
          <a:prstGeom prst="rect">
            <a:avLst/>
          </a:prstGeom>
        </p:spPr>
      </p:pic>
      <p:sp>
        <p:nvSpPr>
          <p:cNvPr id="7" name="MasterShapeName?linknodeid=back_to_first_catalog&amp;color=RGB(111,162,162)">
            <a:hlinkClick r:id="rId6" action="ppaction://hlinksldjump"/>
          </p:cNvPr>
          <p:cNvSpPr/>
          <p:nvPr/>
        </p:nvSpPr>
        <p:spPr>
          <a:xfrm>
            <a:off x="10003536" y="182880"/>
            <a:ext cx="1545336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返回目录</a:t>
            </a:r>
            <a:endParaRPr lang="en-US" sz="2800" dirty="0"/>
          </a:p>
        </p:txBody>
      </p:sp>
      <p:sp>
        <p:nvSpPr>
          <p:cNvPr id="8" name="C_0#auto_editor_catalog_3?lid=3021c8f3d&amp;amp;amp;amp;cid=3021c8f3d&amp;amp;amp;amp;vtp=1">
            <a:hlinkClick r:id="rId7" action="ppaction://hlinksldjump"/>
          </p:cNvPr>
          <p:cNvSpPr/>
          <p:nvPr/>
        </p:nvSpPr>
        <p:spPr>
          <a:xfrm>
            <a:off x="4498848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1</a:t>
            </a:r>
            <a:endParaRPr lang="en-US" sz="1800" dirty="0"/>
          </a:p>
        </p:txBody>
      </p:sp>
      <p:sp>
        <p:nvSpPr>
          <p:cNvPr id="9" name="C_0#auto_editor_catalog_3?lid=2ec1fcd1d&amp;amp;amp;amp;cid=2ec1fcd1d&amp;amp;amp;amp;vtp=1">
            <a:hlinkClick r:id="rId8" action="ppaction://hlinksldjump"/>
          </p:cNvPr>
          <p:cNvSpPr/>
          <p:nvPr/>
        </p:nvSpPr>
        <p:spPr>
          <a:xfrm>
            <a:off x="517550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2</a:t>
            </a:r>
            <a:endParaRPr lang="en-US" sz="1800" dirty="0"/>
          </a:p>
        </p:txBody>
      </p:sp>
      <p:sp>
        <p:nvSpPr>
          <p:cNvPr id="10" name="C_0#auto_editor_catalog_3?lid=ee579a36a&amp;amp;amp;amp;cid=ee579a36a&amp;amp;amp;amp;vtp=1">
            <a:hlinkClick r:id="rId9" action="ppaction://hlinksldjump"/>
          </p:cNvPr>
          <p:cNvSpPr/>
          <p:nvPr/>
        </p:nvSpPr>
        <p:spPr>
          <a:xfrm>
            <a:off x="5843016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3</a:t>
            </a:r>
            <a:endParaRPr lang="en-US" sz="1800" dirty="0"/>
          </a:p>
        </p:txBody>
      </p:sp>
      <p:sp>
        <p:nvSpPr>
          <p:cNvPr id="11" name="C_0#auto_editor_catalog_3?lid=1e25353b3&amp;amp;amp;amp;cid=1e25353b3&amp;amp;amp;amp;vtp=1">
            <a:hlinkClick r:id="rId10" action="ppaction://hlinksldjump"/>
          </p:cNvPr>
          <p:cNvSpPr/>
          <p:nvPr/>
        </p:nvSpPr>
        <p:spPr>
          <a:xfrm>
            <a:off x="6519672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4</a:t>
            </a:r>
            <a:endParaRPr lang="en-US" sz="1800" dirty="0"/>
          </a:p>
        </p:txBody>
      </p:sp>
      <p:sp>
        <p:nvSpPr>
          <p:cNvPr id="12" name="C_0#auto_editor_catalog_3?lid=308ae631a&amp;amp;amp;amp;cid=308ae631a&amp;amp;amp;amp;vtp=1">
            <a:hlinkClick r:id="rId11" action="ppaction://hlinksldjump"/>
          </p:cNvPr>
          <p:cNvSpPr/>
          <p:nvPr/>
        </p:nvSpPr>
        <p:spPr>
          <a:xfrm>
            <a:off x="718718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5</a:t>
            </a:r>
            <a:endParaRPr lang="en-US" sz="1800" dirty="0"/>
          </a:p>
        </p:txBody>
      </p:sp>
      <p:sp>
        <p:nvSpPr>
          <p:cNvPr id="13" name="C_0#auto_editor_catalog_3?lid=3021c8f3d&amp;amp;amp;amp;cid=3021c8f3d&amp;amp;amp;amp;vtp=1">
            <a:hlinkClick r:id="rId7" action="ppaction://hlinksldjump"/>
          </p:cNvPr>
          <p:cNvSpPr/>
          <p:nvPr/>
        </p:nvSpPr>
        <p:spPr>
          <a:xfrm>
            <a:off x="4498848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1</a:t>
            </a:r>
            <a:endParaRPr lang="en-US" sz="1800" dirty="0"/>
          </a:p>
        </p:txBody>
      </p:sp>
      <p:sp>
        <p:nvSpPr>
          <p:cNvPr id="14" name="C_0#auto_editor_catalog_3?lid=2ec1fcd1d&amp;amp;amp;amp;cid=2ec1fcd1d&amp;amp;amp;amp;vtp=1">
            <a:hlinkClick r:id="rId8" action="ppaction://hlinksldjump"/>
          </p:cNvPr>
          <p:cNvSpPr/>
          <p:nvPr/>
        </p:nvSpPr>
        <p:spPr>
          <a:xfrm>
            <a:off x="517550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2</a:t>
            </a:r>
            <a:endParaRPr lang="en-US" sz="1800" dirty="0"/>
          </a:p>
        </p:txBody>
      </p:sp>
      <p:sp>
        <p:nvSpPr>
          <p:cNvPr id="15" name="C_0#auto_editor_catalog_3?lid=ee579a36a&amp;amp;amp;amp;cid=ee579a36a&amp;amp;amp;amp;vtp=1">
            <a:hlinkClick r:id="rId9" action="ppaction://hlinksldjump"/>
          </p:cNvPr>
          <p:cNvSpPr/>
          <p:nvPr/>
        </p:nvSpPr>
        <p:spPr>
          <a:xfrm>
            <a:off x="5843016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3</a:t>
            </a:r>
            <a:endParaRPr lang="en-US" sz="1800" dirty="0"/>
          </a:p>
        </p:txBody>
      </p:sp>
      <p:sp>
        <p:nvSpPr>
          <p:cNvPr id="16" name="C_0#auto_editor_catalog_3?lid=1e25353b3&amp;amp;amp;amp;cid=1e25353b3&amp;amp;amp;amp;vtp=1">
            <a:hlinkClick r:id="rId10" action="ppaction://hlinksldjump"/>
          </p:cNvPr>
          <p:cNvSpPr/>
          <p:nvPr/>
        </p:nvSpPr>
        <p:spPr>
          <a:xfrm>
            <a:off x="6519672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4</a:t>
            </a:r>
            <a:endParaRPr lang="en-US" sz="1800" dirty="0"/>
          </a:p>
        </p:txBody>
      </p:sp>
      <p:sp>
        <p:nvSpPr>
          <p:cNvPr id="17" name="C_0#auto_editor_catalog_3?lid=308ae631a&amp;amp;amp;amp;cid=308ae631a&amp;amp;amp;amp;vtp=1">
            <a:hlinkClick r:id="rId11" action="ppaction://hlinksldjump"/>
          </p:cNvPr>
          <p:cNvSpPr/>
          <p:nvPr/>
        </p:nvSpPr>
        <p:spPr>
          <a:xfrm>
            <a:off x="718718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5</a:t>
            </a:r>
            <a:endParaRPr lang="en-US" sz="180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1#bf3e9ea4b,bf3e9ea4b,adc8c7aaf#df=428c5327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82880"/>
            <a:ext cx="2697480" cy="53949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400800" y="210312"/>
            <a:ext cx="2697480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刷中考·刷模拟</a:t>
            </a:r>
            <a:endParaRPr lang="en-US" sz="28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4312" y="155448"/>
            <a:ext cx="2331720" cy="539496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1200" y="246888"/>
            <a:ext cx="393192" cy="356616"/>
          </a:xfrm>
          <a:prstGeom prst="rect">
            <a:avLst/>
          </a:prstGeom>
        </p:spPr>
      </p:pic>
      <p:sp>
        <p:nvSpPr>
          <p:cNvPr id="7" name="MasterShapeName?linknodeid=back_to_first_catalog&amp;color=RGB(111,162,162)">
            <a:hlinkClick r:id="rId6" action="ppaction://hlinksldjump"/>
          </p:cNvPr>
          <p:cNvSpPr/>
          <p:nvPr/>
        </p:nvSpPr>
        <p:spPr>
          <a:xfrm>
            <a:off x="10003536" y="182880"/>
            <a:ext cx="1545336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返回目录</a:t>
            </a:r>
            <a:endParaRPr lang="en-US" sz="2800" dirty="0"/>
          </a:p>
        </p:txBody>
      </p:sp>
      <p:sp>
        <p:nvSpPr>
          <p:cNvPr id="8" name="C_0#auto_editor_catalog_3?lid=3021c8f3d&amp;amp;amp;amp;cid=3021c8f3d&amp;amp;amp;amp;vtp=1">
            <a:hlinkClick r:id="rId7" action="ppaction://hlinksldjump"/>
          </p:cNvPr>
          <p:cNvSpPr/>
          <p:nvPr/>
        </p:nvSpPr>
        <p:spPr>
          <a:xfrm>
            <a:off x="4498848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1</a:t>
            </a:r>
            <a:endParaRPr lang="en-US" sz="1800" dirty="0"/>
          </a:p>
        </p:txBody>
      </p:sp>
      <p:sp>
        <p:nvSpPr>
          <p:cNvPr id="9" name="C_0#auto_editor_catalog_3?lid=2ec1fcd1d&amp;amp;amp;amp;cid=2ec1fcd1d&amp;amp;amp;amp;vtp=1">
            <a:hlinkClick r:id="rId8" action="ppaction://hlinksldjump"/>
          </p:cNvPr>
          <p:cNvSpPr/>
          <p:nvPr/>
        </p:nvSpPr>
        <p:spPr>
          <a:xfrm>
            <a:off x="517550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2</a:t>
            </a:r>
            <a:endParaRPr lang="en-US" sz="1800" dirty="0"/>
          </a:p>
        </p:txBody>
      </p:sp>
      <p:sp>
        <p:nvSpPr>
          <p:cNvPr id="10" name="C_0#auto_editor_catalog_3?lid=ee579a36a&amp;amp;amp;amp;cid=ee579a36a&amp;amp;amp;amp;vtp=1">
            <a:hlinkClick r:id="rId9" action="ppaction://hlinksldjump"/>
          </p:cNvPr>
          <p:cNvSpPr/>
          <p:nvPr/>
        </p:nvSpPr>
        <p:spPr>
          <a:xfrm>
            <a:off x="5843016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3</a:t>
            </a:r>
            <a:endParaRPr lang="en-US" sz="1800" dirty="0"/>
          </a:p>
        </p:txBody>
      </p:sp>
      <p:sp>
        <p:nvSpPr>
          <p:cNvPr id="11" name="C_0#auto_editor_catalog_3?lid=1e25353b3&amp;amp;amp;amp;cid=1e25353b3&amp;amp;amp;amp;vtp=1">
            <a:hlinkClick r:id="rId10" action="ppaction://hlinksldjump"/>
          </p:cNvPr>
          <p:cNvSpPr/>
          <p:nvPr/>
        </p:nvSpPr>
        <p:spPr>
          <a:xfrm>
            <a:off x="6519672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4</a:t>
            </a:r>
            <a:endParaRPr lang="en-US" sz="1800" dirty="0"/>
          </a:p>
        </p:txBody>
      </p:sp>
      <p:sp>
        <p:nvSpPr>
          <p:cNvPr id="12" name="C_0#auto_editor_catalog_3?lid=308ae631a&amp;amp;amp;amp;cid=308ae631a&amp;amp;amp;amp;vtp=1">
            <a:hlinkClick r:id="rId11" action="ppaction://hlinksldjump"/>
          </p:cNvPr>
          <p:cNvSpPr/>
          <p:nvPr/>
        </p:nvSpPr>
        <p:spPr>
          <a:xfrm>
            <a:off x="718718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5</a:t>
            </a:r>
            <a:endParaRPr lang="en-US" sz="1800" dirty="0"/>
          </a:p>
        </p:txBody>
      </p:sp>
      <p:sp>
        <p:nvSpPr>
          <p:cNvPr id="13" name="C_0#auto_editor_catalog_3?lid=3021c8f3d&amp;amp;amp;amp;cid=3021c8f3d&amp;amp;amp;amp;vtp=1">
            <a:hlinkClick r:id="rId7" action="ppaction://hlinksldjump"/>
          </p:cNvPr>
          <p:cNvSpPr/>
          <p:nvPr/>
        </p:nvSpPr>
        <p:spPr>
          <a:xfrm>
            <a:off x="4498848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1</a:t>
            </a:r>
            <a:endParaRPr lang="en-US" sz="1800" dirty="0"/>
          </a:p>
        </p:txBody>
      </p:sp>
      <p:sp>
        <p:nvSpPr>
          <p:cNvPr id="14" name="C_0#auto_editor_catalog_3?lid=2ec1fcd1d&amp;amp;amp;amp;cid=2ec1fcd1d&amp;amp;amp;amp;vtp=1">
            <a:hlinkClick r:id="rId8" action="ppaction://hlinksldjump"/>
          </p:cNvPr>
          <p:cNvSpPr/>
          <p:nvPr/>
        </p:nvSpPr>
        <p:spPr>
          <a:xfrm>
            <a:off x="517550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2</a:t>
            </a:r>
            <a:endParaRPr lang="en-US" sz="1800" dirty="0"/>
          </a:p>
        </p:txBody>
      </p:sp>
      <p:sp>
        <p:nvSpPr>
          <p:cNvPr id="15" name="C_0#auto_editor_catalog_3?lid=ee579a36a&amp;amp;amp;amp;cid=ee579a36a&amp;amp;amp;amp;vtp=1">
            <a:hlinkClick r:id="rId9" action="ppaction://hlinksldjump"/>
          </p:cNvPr>
          <p:cNvSpPr/>
          <p:nvPr/>
        </p:nvSpPr>
        <p:spPr>
          <a:xfrm>
            <a:off x="5843016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3</a:t>
            </a:r>
            <a:endParaRPr lang="en-US" sz="1800" dirty="0"/>
          </a:p>
        </p:txBody>
      </p:sp>
      <p:sp>
        <p:nvSpPr>
          <p:cNvPr id="16" name="C_0#auto_editor_catalog_3?lid=1e25353b3&amp;amp;amp;amp;cid=1e25353b3&amp;amp;amp;amp;vtp=1">
            <a:hlinkClick r:id="rId10" action="ppaction://hlinksldjump"/>
          </p:cNvPr>
          <p:cNvSpPr/>
          <p:nvPr/>
        </p:nvSpPr>
        <p:spPr>
          <a:xfrm>
            <a:off x="6519672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4</a:t>
            </a:r>
            <a:endParaRPr lang="en-US" sz="1800" dirty="0"/>
          </a:p>
        </p:txBody>
      </p:sp>
      <p:sp>
        <p:nvSpPr>
          <p:cNvPr id="17" name="C_0#auto_editor_catalog_3?lid=308ae631a&amp;amp;amp;amp;cid=308ae631a&amp;amp;amp;amp;vtp=1">
            <a:hlinkClick r:id="rId11" action="ppaction://hlinksldjump"/>
          </p:cNvPr>
          <p:cNvSpPr/>
          <p:nvPr/>
        </p:nvSpPr>
        <p:spPr>
          <a:xfrm>
            <a:off x="718718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5</a:t>
            </a:r>
            <a:endParaRPr lang="en-US" sz="18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9c1318b3a58ca644f0d45a0#tid=69c50684a54e5c3696ff1f6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1#bf3e9ea4b,428c5327e,f59dfcff1,516cca64c,80225700c#df=adc8c7a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82880"/>
            <a:ext cx="2697480" cy="53949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400800" y="210312"/>
            <a:ext cx="2697480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刷教材·刷基础</a:t>
            </a:r>
            <a:endParaRPr lang="en-US" sz="28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4312" y="155448"/>
            <a:ext cx="2331720" cy="539496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1200" y="246888"/>
            <a:ext cx="393192" cy="356616"/>
          </a:xfrm>
          <a:prstGeom prst="rect">
            <a:avLst/>
          </a:prstGeom>
        </p:spPr>
      </p:pic>
      <p:sp>
        <p:nvSpPr>
          <p:cNvPr id="7" name="MasterShapeName?linknodeid=back_to_first_catalog&amp;color=RGB(111,162,162)">
            <a:hlinkClick r:id="rId6" action="ppaction://hlinksldjump"/>
          </p:cNvPr>
          <p:cNvSpPr/>
          <p:nvPr/>
        </p:nvSpPr>
        <p:spPr>
          <a:xfrm>
            <a:off x="10003536" y="182880"/>
            <a:ext cx="1545336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返回目录</a:t>
            </a:r>
            <a:endParaRPr lang="en-US" sz="2800" dirty="0"/>
          </a:p>
        </p:txBody>
      </p:sp>
      <p:sp>
        <p:nvSpPr>
          <p:cNvPr id="8" name="C_0#auto_editor_catalog_9?lid=e75ae2d9c&amp;amp;amp;amp;cid=e75ae2d9c&amp;amp;amp;amp;vtp=1">
            <a:hlinkClick r:id="rId7" action="ppaction://hlinksldjump"/>
          </p:cNvPr>
          <p:cNvSpPr/>
          <p:nvPr/>
        </p:nvSpPr>
        <p:spPr>
          <a:xfrm>
            <a:off x="517550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1</a:t>
            </a:r>
            <a:endParaRPr lang="en-US" sz="1800" dirty="0"/>
          </a:p>
        </p:txBody>
      </p:sp>
      <p:sp>
        <p:nvSpPr>
          <p:cNvPr id="9" name="C_0#auto_editor_catalog_9?lid=96e636340&amp;amp;amp;amp;cid=96e636340&amp;amp;amp;amp;vtp=1">
            <a:hlinkClick r:id="rId8" action="ppaction://hlinksldjump"/>
          </p:cNvPr>
          <p:cNvSpPr/>
          <p:nvPr/>
        </p:nvSpPr>
        <p:spPr>
          <a:xfrm>
            <a:off x="5843016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2</a:t>
            </a:r>
            <a:endParaRPr lang="en-US" sz="1800" dirty="0"/>
          </a:p>
        </p:txBody>
      </p:sp>
      <p:sp>
        <p:nvSpPr>
          <p:cNvPr id="10" name="C_0#auto_editor_catalog_9?lid=64347cc94&amp;amp;amp;amp;cid=64347cc94&amp;amp;amp;amp;vtp=1">
            <a:hlinkClick r:id="rId9" action="ppaction://hlinksldjump"/>
          </p:cNvPr>
          <p:cNvSpPr/>
          <p:nvPr/>
        </p:nvSpPr>
        <p:spPr>
          <a:xfrm>
            <a:off x="6519672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3</a:t>
            </a:r>
            <a:endParaRPr lang="en-US" sz="1800" dirty="0"/>
          </a:p>
        </p:txBody>
      </p:sp>
      <p:sp>
        <p:nvSpPr>
          <p:cNvPr id="11" name="C_0#auto_editor_catalog_9?lid=e75ae2d9c&amp;amp;amp;amp;cid=e75ae2d9c&amp;amp;amp;amp;vtp=1">
            <a:hlinkClick r:id="rId7" action="ppaction://hlinksldjump"/>
          </p:cNvPr>
          <p:cNvSpPr/>
          <p:nvPr/>
        </p:nvSpPr>
        <p:spPr>
          <a:xfrm>
            <a:off x="517550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1</a:t>
            </a:r>
            <a:endParaRPr lang="en-US" sz="1800" dirty="0"/>
          </a:p>
        </p:txBody>
      </p:sp>
      <p:sp>
        <p:nvSpPr>
          <p:cNvPr id="12" name="C_0#auto_editor_catalog_9?lid=96e636340&amp;amp;amp;amp;cid=96e636340&amp;amp;amp;amp;vtp=1">
            <a:hlinkClick r:id="rId8" action="ppaction://hlinksldjump"/>
          </p:cNvPr>
          <p:cNvSpPr/>
          <p:nvPr/>
        </p:nvSpPr>
        <p:spPr>
          <a:xfrm>
            <a:off x="5843016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2</a:t>
            </a:r>
            <a:endParaRPr lang="en-US" sz="1800" dirty="0"/>
          </a:p>
        </p:txBody>
      </p:sp>
      <p:sp>
        <p:nvSpPr>
          <p:cNvPr id="13" name="C_0#auto_editor_catalog_9?lid=64347cc94&amp;amp;amp;amp;cid=64347cc94&amp;amp;amp;amp;vtp=1">
            <a:hlinkClick r:id="rId9" action="ppaction://hlinksldjump"/>
          </p:cNvPr>
          <p:cNvSpPr/>
          <p:nvPr/>
        </p:nvSpPr>
        <p:spPr>
          <a:xfrm>
            <a:off x="6519672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3</a:t>
            </a:r>
            <a:endParaRPr lang="en-US" sz="18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1#bf3e9ea4b,428c5327e,f59dfcff1,516cca64c,80225700c#df=428c5327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82880"/>
            <a:ext cx="2697480" cy="53949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400800" y="210312"/>
            <a:ext cx="2697480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刷中考·刷模拟</a:t>
            </a:r>
            <a:endParaRPr lang="en-US" sz="28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4312" y="155448"/>
            <a:ext cx="2331720" cy="539496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1200" y="246888"/>
            <a:ext cx="393192" cy="356616"/>
          </a:xfrm>
          <a:prstGeom prst="rect">
            <a:avLst/>
          </a:prstGeom>
        </p:spPr>
      </p:pic>
      <p:sp>
        <p:nvSpPr>
          <p:cNvPr id="7" name="MasterShapeName?linknodeid=back_to_first_catalog&amp;color=RGB(111,162,162)">
            <a:hlinkClick r:id="rId6" action="ppaction://hlinksldjump"/>
          </p:cNvPr>
          <p:cNvSpPr/>
          <p:nvPr/>
        </p:nvSpPr>
        <p:spPr>
          <a:xfrm>
            <a:off x="10003536" y="182880"/>
            <a:ext cx="1545336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返回目录</a:t>
            </a:r>
            <a:endParaRPr lang="en-US" sz="2800" dirty="0"/>
          </a:p>
        </p:txBody>
      </p:sp>
      <p:sp>
        <p:nvSpPr>
          <p:cNvPr id="8" name="C_0#auto_editor_catalog_9?lid=e75ae2d9c&amp;amp;amp;amp;cid=e75ae2d9c&amp;amp;amp;amp;vtp=1">
            <a:hlinkClick r:id="rId7" action="ppaction://hlinksldjump"/>
          </p:cNvPr>
          <p:cNvSpPr/>
          <p:nvPr/>
        </p:nvSpPr>
        <p:spPr>
          <a:xfrm>
            <a:off x="517550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1</a:t>
            </a:r>
            <a:endParaRPr lang="en-US" sz="1800" dirty="0"/>
          </a:p>
        </p:txBody>
      </p:sp>
      <p:sp>
        <p:nvSpPr>
          <p:cNvPr id="9" name="C_0#auto_editor_catalog_9?lid=96e636340&amp;amp;amp;amp;cid=96e636340&amp;amp;amp;amp;vtp=1">
            <a:hlinkClick r:id="rId8" action="ppaction://hlinksldjump"/>
          </p:cNvPr>
          <p:cNvSpPr/>
          <p:nvPr/>
        </p:nvSpPr>
        <p:spPr>
          <a:xfrm>
            <a:off x="5843016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2</a:t>
            </a:r>
            <a:endParaRPr lang="en-US" sz="1800" dirty="0"/>
          </a:p>
        </p:txBody>
      </p:sp>
      <p:sp>
        <p:nvSpPr>
          <p:cNvPr id="10" name="C_0#auto_editor_catalog_9?lid=64347cc94&amp;amp;amp;amp;cid=64347cc94&amp;amp;amp;amp;vtp=1">
            <a:hlinkClick r:id="rId9" action="ppaction://hlinksldjump"/>
          </p:cNvPr>
          <p:cNvSpPr/>
          <p:nvPr/>
        </p:nvSpPr>
        <p:spPr>
          <a:xfrm>
            <a:off x="6519672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3</a:t>
            </a:r>
            <a:endParaRPr lang="en-US" sz="1800" dirty="0"/>
          </a:p>
        </p:txBody>
      </p:sp>
      <p:sp>
        <p:nvSpPr>
          <p:cNvPr id="11" name="C_0#auto_editor_catalog_9?lid=e75ae2d9c&amp;amp;amp;amp;cid=e75ae2d9c&amp;amp;amp;amp;vtp=1">
            <a:hlinkClick r:id="rId7" action="ppaction://hlinksldjump"/>
          </p:cNvPr>
          <p:cNvSpPr/>
          <p:nvPr/>
        </p:nvSpPr>
        <p:spPr>
          <a:xfrm>
            <a:off x="5175504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1</a:t>
            </a:r>
            <a:endParaRPr lang="en-US" sz="1800" dirty="0"/>
          </a:p>
        </p:txBody>
      </p:sp>
      <p:sp>
        <p:nvSpPr>
          <p:cNvPr id="12" name="C_0#auto_editor_catalog_9?lid=96e636340&amp;amp;amp;amp;cid=96e636340&amp;amp;amp;amp;vtp=1">
            <a:hlinkClick r:id="rId8" action="ppaction://hlinksldjump"/>
          </p:cNvPr>
          <p:cNvSpPr/>
          <p:nvPr/>
        </p:nvSpPr>
        <p:spPr>
          <a:xfrm>
            <a:off x="5843016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2</a:t>
            </a:r>
            <a:endParaRPr lang="en-US" sz="1800" dirty="0"/>
          </a:p>
        </p:txBody>
      </p:sp>
      <p:sp>
        <p:nvSpPr>
          <p:cNvPr id="13" name="C_0#auto_editor_catalog_9?lid=64347cc94&amp;amp;amp;amp;cid=64347cc94&amp;amp;amp;amp;vtp=1">
            <a:hlinkClick r:id="rId9" action="ppaction://hlinksldjump"/>
          </p:cNvPr>
          <p:cNvSpPr/>
          <p:nvPr/>
        </p:nvSpPr>
        <p:spPr>
          <a:xfrm>
            <a:off x="6519672" y="6099048"/>
            <a:ext cx="493776" cy="374904"/>
          </a:xfrm>
          <a:prstGeom prst="rect">
            <a:avLst/>
          </a:prstGeom>
          <a:solidFill>
            <a:srgbClr val="DAD4E8">
              <a:alpha val="80000"/>
            </a:srgbClr>
          </a:solidFill>
          <a:ln>
            <a:solidFill>
              <a:srgbClr val="6F57A2"/>
            </a:solidFill>
          </a:ln>
        </p:spPr>
        <p:txBody>
          <a:bodyPr wrap="square" lIns="127000" tIns="127000" rIns="127000" bIns="127000" rtlCol="0" anchor="ctr"/>
          <a:lstStyle/>
          <a:p>
            <a:pPr algn="ctr">
              <a:lnSpc>
                <a:spcPct val="100000"/>
              </a:lnSpc>
            </a:pPr>
            <a:r>
              <a:rPr lang="en-US" sz="1800" b="1" i="0" dirty="0">
                <a:solidFill>
                  <a:srgbClr val="6F57A2"/>
                </a:solidFill>
                <a:latin typeface="Calibri (正文)" pitchFamily="34" charset="0"/>
                <a:ea typeface="Calibri (正文)" pitchFamily="34" charset="-122"/>
                <a:cs typeface="Calibri (正文)" pitchFamily="34" charset="-120"/>
              </a:rPr>
              <a:t>3</a:t>
            </a:r>
            <a:endParaRPr lang="en-US" sz="18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859536" y="5212080"/>
            <a:ext cx="1856232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道德与法治</a:t>
            </a:r>
            <a:endParaRPr lang="en-US" sz="2800" dirty="0"/>
          </a:p>
        </p:txBody>
      </p:sp>
      <p:sp>
        <p:nvSpPr>
          <p:cNvPr id="4" name="MasterShapeName"/>
          <p:cNvSpPr/>
          <p:nvPr/>
        </p:nvSpPr>
        <p:spPr>
          <a:xfrm>
            <a:off x="832104" y="5824728"/>
            <a:ext cx="1911096" cy="3566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  RJ</a:t>
            </a:r>
            <a:endParaRPr lang="en-US" sz="18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931920" y="5870448"/>
            <a:ext cx="4315968" cy="429768"/>
          </a:xfrm>
          <a:prstGeom prst="rect">
            <a:avLst/>
          </a:prstGeom>
          <a:solidFill>
            <a:srgbClr val="98E5D8"/>
          </a:solidFill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600" b="1" i="0" dirty="0">
                <a:solidFill>
                  <a:srgbClr val="6F57A2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鼠标轻轻一点，内容立即呈现</a:t>
            </a:r>
            <a:endParaRPr lang="en-US" sz="2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4312" y="155448"/>
            <a:ext cx="2331720" cy="539496"/>
          </a:xfrm>
          <a:prstGeom prst="rect">
            <a:avLst/>
          </a:prstGeom>
        </p:spPr>
      </p:pic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1200" y="246888"/>
            <a:ext cx="393192" cy="356616"/>
          </a:xfrm>
          <a:prstGeom prst="rect">
            <a:avLst/>
          </a:prstGeom>
        </p:spPr>
      </p:pic>
      <p:sp>
        <p:nvSpPr>
          <p:cNvPr id="5" name="MasterShapeName?linknodeid=back_to_first_catalog&amp;color=RGB(111,162,162)">
            <a:hlinkClick r:id="rId5" action="ppaction://hlinksldjump"/>
          </p:cNvPr>
          <p:cNvSpPr/>
          <p:nvPr/>
        </p:nvSpPr>
        <p:spPr>
          <a:xfrm>
            <a:off x="10003536" y="182880"/>
            <a:ext cx="1545336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返回目录</a:t>
            </a:r>
            <a:endParaRPr lang="en-US" sz="2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slide" Target="slide1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2ec1fcd1d?vop=1&amp;pid=adc8c7aaf&amp;color=0,0,0&amp;vtp=1&amp;bt=1&amp;bbb=1&amp;hb=1"/>
          <p:cNvSpPr/>
          <p:nvPr/>
        </p:nvSpPr>
        <p:spPr>
          <a:xfrm>
            <a:off x="649224" y="864000"/>
            <a:ext cx="10899648" cy="1496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2.</a:t>
            </a:r>
            <a:r>
              <a:rPr lang="en-US" altLang="zh-CN" sz="2400" b="0" i="0" dirty="0">
                <a:solidFill>
                  <a:srgbClr val="00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【2026江西九江期中】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一百多年来，中国共产党始终团结并引领全国人民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，取</a:t>
            </a:r>
          </a:p>
          <a:p>
            <a:pPr latinLnBrk="1">
              <a:lnSpc>
                <a:spcPts val="41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得了举世瞩目的伟大成就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，在中华民族的历史长卷中绘就了辉煌的篇章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。这些伟</a:t>
            </a:r>
          </a:p>
          <a:p>
            <a:pPr latinLnBrk="1">
              <a:lnSpc>
                <a:spcPts val="40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大成就包括(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3" name="QC_5_AN.6_1#2ec1fcd1d.bracket?vop=1&amp;pid=adc8c7aaf&amp;color=0,0,0&amp;vpa=2&amp;vtp=1"/>
          <p:cNvSpPr/>
          <p:nvPr/>
        </p:nvSpPr>
        <p:spPr>
          <a:xfrm>
            <a:off x="2494692" y="1896827"/>
            <a:ext cx="373063" cy="4555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A</a:t>
            </a:r>
            <a:endParaRPr lang="en-US" altLang="zh-CN" sz="2400" dirty="0"/>
          </a:p>
        </p:txBody>
      </p:sp>
      <p:sp>
        <p:nvSpPr>
          <p:cNvPr id="4" name="QC_5_BD.5_2#2ec1fcd1d?vop=1&amp;pid=adc8c7aaf&amp;color=0,0,0&amp;vtp=1&amp;bbb=1"/>
          <p:cNvSpPr/>
          <p:nvPr/>
        </p:nvSpPr>
        <p:spPr>
          <a:xfrm>
            <a:off x="649224" y="2420574"/>
            <a:ext cx="10899648" cy="9762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5555956" algn="l"/>
              </a:tabLst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①建立中华人民共和国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②确立了社会主义制度</a:t>
            </a:r>
            <a:endParaRPr lang="en-US" altLang="zh-CN" sz="2400" dirty="0"/>
          </a:p>
          <a:p>
            <a:pPr latinLnBrk="1">
              <a:lnSpc>
                <a:spcPts val="4000"/>
              </a:lnSpc>
              <a:tabLst>
                <a:tab pos="5555956" algn="l"/>
              </a:tabLst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③彻底实现了社会公平正义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④实现了中华民族伟大复兴</a:t>
            </a:r>
            <a:endParaRPr lang="en-US" altLang="zh-CN" sz="2400" dirty="0"/>
          </a:p>
        </p:txBody>
      </p:sp>
      <p:sp>
        <p:nvSpPr>
          <p:cNvPr id="5" name="QC_5_BD.5_3#2ec1fcd1d.choices?vop=1&amp;pid=adc8c7aaf&amp;color=0,0,0&amp;vtp=1&amp;bbb=1"/>
          <p:cNvSpPr/>
          <p:nvPr/>
        </p:nvSpPr>
        <p:spPr>
          <a:xfrm>
            <a:off x="649224" y="3399491"/>
            <a:ext cx="10899648" cy="4555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784328" algn="l"/>
                <a:tab pos="5555956" algn="l"/>
                <a:tab pos="8327585" algn="l"/>
              </a:tabLst>
            </a:pP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A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.①②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B.②④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C.①④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D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.②③</a:t>
            </a:r>
            <a:endParaRPr lang="en-US" altLang="zh-CN" sz="2400" dirty="0"/>
          </a:p>
        </p:txBody>
      </p:sp>
      <p:sp>
        <p:nvSpPr>
          <p:cNvPr id="6" name="QC_5_AS.7_1#2ec1fcd1d?vop=1&amp;pid=adc8c7aaf&amp;color=0,0,0&amp;vtp=1&amp;bbb=1&amp;hb=1"/>
          <p:cNvSpPr/>
          <p:nvPr/>
        </p:nvSpPr>
        <p:spPr>
          <a:xfrm>
            <a:off x="649224" y="3916062"/>
            <a:ext cx="10899648" cy="2017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本题考查中国共产党领导下的重大历史成就。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1949年中华人民共和国成</a:t>
            </a:r>
          </a:p>
          <a:p>
            <a:pPr latinLnBrk="1">
              <a:lnSpc>
                <a:spcPts val="41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立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，是中国共产党领导人民取得的最重要成就之一，①符合题意；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1956年社会主</a:t>
            </a:r>
          </a:p>
          <a:p>
            <a:pPr latinLnBrk="1">
              <a:lnSpc>
                <a:spcPts val="41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义制度确立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，②符合题意；“彻底”说法太绝对，③排除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；中华民族伟大复兴是</a:t>
            </a:r>
          </a:p>
          <a:p>
            <a:pPr latinLnBrk="1">
              <a:lnSpc>
                <a:spcPts val="40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正在推进的目标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，尚未实现，④排除。故选A。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_1#ee579a36a?vop=1&amp;pid=adc8c7aaf&amp;color=0,0,0&amp;vtp=1&amp;bt=1&amp;bbb=1&amp;hb=1"/>
          <p:cNvSpPr/>
          <p:nvPr/>
        </p:nvSpPr>
        <p:spPr>
          <a:xfrm>
            <a:off x="649224" y="864000"/>
            <a:ext cx="10899648" cy="15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3.</a:t>
            </a:r>
            <a:r>
              <a:rPr lang="en-US" altLang="zh-CN" sz="2400" b="0" i="0" dirty="0">
                <a:solidFill>
                  <a:srgbClr val="00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【2026江西南昌期中】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中华人民共和国成立70多年来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，我们党团结带领全国各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族人民不懈奋斗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，创造了经济快速发展和社会长期稳定两大奇迹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，中国发生沧海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桑田的巨大变化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这一巨大变化(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3" name="QC_5_AN.9_1#ee579a36a.bracket?vop=1&amp;pid=adc8c7aaf&amp;color=0,0,0&amp;vpa=3&amp;vtp=1"/>
          <p:cNvSpPr/>
          <p:nvPr/>
        </p:nvSpPr>
        <p:spPr>
          <a:xfrm>
            <a:off x="5237892" y="1970170"/>
            <a:ext cx="373063" cy="4745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C</a:t>
            </a:r>
            <a:endParaRPr lang="en-US" altLang="zh-CN" sz="2400" dirty="0"/>
          </a:p>
        </p:txBody>
      </p:sp>
      <p:sp>
        <p:nvSpPr>
          <p:cNvPr id="4" name="QC_5_BD.8_2#ee579a36a?vop=1&amp;pid=adc8c7aaf&amp;color=0,0,0&amp;vtp=1&amp;bbb=1"/>
          <p:cNvSpPr/>
          <p:nvPr/>
        </p:nvSpPr>
        <p:spPr>
          <a:xfrm>
            <a:off x="649224" y="2510046"/>
            <a:ext cx="10899648" cy="21509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①标志着我国完成了社会主义革命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②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彰显了中国特色社会主义制度的优越性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③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说明饱经苦难的中华民族终于站起来了</a:t>
            </a:r>
            <a:endParaRPr lang="en-US" altLang="zh-CN" sz="2400" dirty="0"/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④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得益于党领导下全国各族人民艰苦奋斗</a:t>
            </a:r>
            <a:endParaRPr lang="en-US" altLang="zh-CN" sz="2400" dirty="0"/>
          </a:p>
        </p:txBody>
      </p:sp>
      <p:sp>
        <p:nvSpPr>
          <p:cNvPr id="5" name="QC_5_BD.8_3#ee579a36a.choices?vop=1&amp;pid=adc8c7aaf&amp;color=0,0,0&amp;vtp=1&amp;bbb=1"/>
          <p:cNvSpPr/>
          <p:nvPr/>
        </p:nvSpPr>
        <p:spPr>
          <a:xfrm>
            <a:off x="649224" y="4700478"/>
            <a:ext cx="10899648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2784328" algn="l"/>
                <a:tab pos="5555956" algn="l"/>
                <a:tab pos="8327585" algn="l"/>
              </a:tabLst>
            </a:pP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A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.①②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B.①③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C.②④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D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.③④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0_1#ee579a36a?vop=1&amp;pid=adc8c7aaf&amp;color=0,0,0&amp;vtp=1&amp;bt=1&amp;bbb=1&amp;hb=1"/>
          <p:cNvSpPr/>
          <p:nvPr/>
        </p:nvSpPr>
        <p:spPr>
          <a:xfrm>
            <a:off x="649224" y="864000"/>
            <a:ext cx="10899648" cy="32685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本题考查中国共产党领导下的重大历史成就。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社会主义革命和建设时期，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我国完成了社会主义革命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，确立了社会主义制度，①排除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；经济快速发展和社会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长期稳定两大奇迹的创造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，彰显了中国特色社会主义制度的优越性，②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符合题意；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1949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年新中国成立宣告中华民族站起来，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而题文强调新中国成立以来的发展成就，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③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排除；题文明确提到“党团结带领全国各族人民不懈奋斗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”，说明我国取得巨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大变化得益于党领导下全国各族人民艰苦奋斗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，④符合题意。故选C。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_1#1e25353b3?vop=1&amp;pid=adc8c7aaf&amp;color=0,0,0&amp;vtp=1&amp;bt=1&amp;bbb=1"/>
          <p:cNvSpPr/>
          <p:nvPr/>
        </p:nvSpPr>
        <p:spPr>
          <a:xfrm>
            <a:off x="649224" y="859538"/>
            <a:ext cx="10894782" cy="4555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4.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Hei" pitchFamily="34" charset="-122"/>
                <a:cs typeface="SimHei" pitchFamily="34" charset="-120"/>
              </a:rPr>
              <a:t>                </a:t>
            </a:r>
            <a:r>
              <a:rPr lang="en-US" altLang="zh-CN" sz="2400" b="0" i="0">
                <a:solidFill>
                  <a:srgbClr val="00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</a:t>
            </a:r>
            <a:r>
              <a:rPr lang="en-US" altLang="zh-CN" sz="2400" b="0" i="0" dirty="0">
                <a:solidFill>
                  <a:srgbClr val="00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2026江西抚州质检】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从以下信息中可推出改革开放(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)</a:t>
            </a:r>
            <a:endParaRPr lang="en-US" altLang="zh-CN" sz="2400" dirty="0"/>
          </a:p>
        </p:txBody>
      </p:sp>
      <p:pic>
        <p:nvPicPr>
          <p:cNvPr id="3" name="QC_5_BD.11_1#1e25353b3?vop=1&amp;pid=adc8c7aaf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056" y="867349"/>
            <a:ext cx="914400" cy="4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14" name="QC_5_BD.11_2#1e25353b3?colgroup=8,8,17&amp;vop=1&amp;pid=adc8c7aaf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46414"/>
              </p:ext>
            </p:extLst>
          </p:nvPr>
        </p:nvGraphicFramePr>
        <p:xfrm>
          <a:off x="649224" y="1447482"/>
          <a:ext cx="10863072" cy="2563877"/>
        </p:xfrm>
        <a:graphic>
          <a:graphicData uri="http://schemas.openxmlformats.org/drawingml/2006/table">
            <a:tbl>
              <a:tblPr/>
              <a:tblGrid>
                <a:gridCol w="2670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9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3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936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1978年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2013年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2025年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451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党的十一届三中全</a:t>
                      </a: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会开启了改革开放</a:t>
                      </a: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和社会主义现代化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建设的伟大征程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党的十八届三中全</a:t>
                      </a: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会开启了全面深化</a:t>
                      </a: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改革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、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系统整体设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计推进改革新征程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党的二十届四中全会明确了“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十五五”</a:t>
                      </a: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时期经济社会发展必须遵循的原则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，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第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四个就是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“坚持全面深化改革”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C_5_AN.12_1#1e25353b3.bracket?vop=1&amp;pid=adc8c7aaf&amp;color=0,0,0&amp;vpa=4&amp;vtp=1"/>
          <p:cNvSpPr/>
          <p:nvPr/>
        </p:nvSpPr>
        <p:spPr>
          <a:xfrm>
            <a:off x="9200293" y="859220"/>
            <a:ext cx="373063" cy="4555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D</a:t>
            </a:r>
            <a:endParaRPr lang="en-US" altLang="zh-CN" sz="2400" dirty="0"/>
          </a:p>
        </p:txBody>
      </p:sp>
      <p:sp>
        <p:nvSpPr>
          <p:cNvPr id="6" name="QC_5_BD.11_3#1e25353b3.choices?vop=1&amp;pid=adc8c7aaf&amp;color=0,0,0&amp;vtp=1&amp;bbb=1"/>
          <p:cNvSpPr/>
          <p:nvPr/>
        </p:nvSpPr>
        <p:spPr>
          <a:xfrm>
            <a:off x="649224" y="4139882"/>
            <a:ext cx="10899648" cy="19985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A.为实现中华民族伟大复兴创造根本社会条件</a:t>
            </a:r>
            <a:endParaRPr lang="en-US" altLang="zh-CN" sz="2400" dirty="0"/>
          </a:p>
          <a:p>
            <a:pPr latinLnBrk="1">
              <a:lnSpc>
                <a:spcPts val="41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B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.是实现中华民族伟大复兴的制度基础</a:t>
            </a:r>
            <a:endParaRPr lang="en-US" altLang="zh-CN" sz="2400" dirty="0"/>
          </a:p>
          <a:p>
            <a:pPr latinLnBrk="1">
              <a:lnSpc>
                <a:spcPts val="41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C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.实现了中华民族站起来的目标</a:t>
            </a:r>
            <a:endParaRPr lang="en-US" altLang="zh-CN" sz="2400" dirty="0"/>
          </a:p>
          <a:p>
            <a:pPr latinLnBrk="1">
              <a:lnSpc>
                <a:spcPts val="38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D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.离不开中国共产党的坚强领导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3_1#1e25353b3?vop=1&amp;pid=adc8c7aaf&amp;color=0,0,0&amp;vtp=1&amp;bt=1&amp;bbb=1"/>
          <p:cNvSpPr/>
          <p:nvPr/>
        </p:nvSpPr>
        <p:spPr>
          <a:xfrm>
            <a:off x="649224" y="864000"/>
            <a:ext cx="10899648" cy="4079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本题考查中国共产党在改革开放中的作用。</a:t>
            </a:r>
            <a:endParaRPr lang="en-US" altLang="zh-CN" sz="2400" dirty="0"/>
          </a:p>
        </p:txBody>
      </p:sp>
      <p:graphicFrame>
        <p:nvGraphicFramePr>
          <p:cNvPr id="15" name="QC_5_AS.13_2#1e25353b3?colgroup=2,29,2&amp;vop=1&amp;pid=adc8c7aaf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610251"/>
              </p:ext>
            </p:extLst>
          </p:nvPr>
        </p:nvGraphicFramePr>
        <p:xfrm>
          <a:off x="649224" y="1402798"/>
          <a:ext cx="10863072" cy="4635566"/>
        </p:xfrm>
        <a:graphic>
          <a:graphicData uri="http://schemas.openxmlformats.org/drawingml/2006/table">
            <a:tbl>
              <a:tblPr/>
              <a:tblGrid>
                <a:gridCol w="832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98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510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判断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525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新民主主义革命时期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中国共产党团结带领中国人民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，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浴血奋战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百折不挠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创造了新民主主义革命的伟大成就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，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为实现中华民族伟</a:t>
                      </a:r>
                    </a:p>
                    <a:p>
                      <a:pPr marL="0" lv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大复兴创造了根本社会条件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排除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8525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社会主义革命和建设时期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中国共产党团结带领中国人民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，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自力更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生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、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发愤图强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创造了社会主义革命和建设的伟大成就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，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为实现中</a:t>
                      </a:r>
                    </a:p>
                    <a:p>
                      <a:pPr marL="0" lv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华民族伟大复兴奠定了根本政治前提和制度基础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排除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82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新中国成立实现了中华民族站起来的目标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排除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17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表格中从1978年到2025年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，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每次改革开放的关键部署都是由党中央</a:t>
                      </a:r>
                    </a:p>
                    <a:p>
                      <a:pPr marL="0" lv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推动的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这充分说明改革开放离不开中国共产党的坚强领导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_1#308ae631a?vop=1&amp;pid=adc8c7aaf&amp;color=0,0,0&amp;vtp=1&amp;bt=1&amp;bbb=1&amp;hb=1"/>
          <p:cNvSpPr/>
          <p:nvPr/>
        </p:nvSpPr>
        <p:spPr>
          <a:xfrm>
            <a:off x="649224" y="864000"/>
            <a:ext cx="10899648" cy="15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5.</a:t>
            </a:r>
            <a:r>
              <a:rPr lang="en-US" altLang="zh-CN" sz="2400" b="0" i="0" dirty="0">
                <a:solidFill>
                  <a:srgbClr val="00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【2026江西新余期中】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某中学开展“党史研学”活动，同学们围绕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“中国共产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党团结带领中国人民进行革命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、建设、改革已经取得的历史性成就”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纷纷发言。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下列同学的观点正确的是(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3" name="QC_5_AN.15_1#308ae631a.bracket?vop=1&amp;pid=adc8c7aaf&amp;color=0,0,0&amp;vpa=5&amp;vtp=1"/>
          <p:cNvSpPr/>
          <p:nvPr/>
        </p:nvSpPr>
        <p:spPr>
          <a:xfrm>
            <a:off x="4323492" y="1970170"/>
            <a:ext cx="373063" cy="4745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A</a:t>
            </a:r>
            <a:endParaRPr lang="en-US" altLang="zh-CN" sz="2400" dirty="0"/>
          </a:p>
        </p:txBody>
      </p:sp>
      <p:sp>
        <p:nvSpPr>
          <p:cNvPr id="4" name="QC_5_BD.14_2#308ae631a.choices?vop=1&amp;pid=adc8c7aaf&amp;color=0,0,0&amp;vtp=1&amp;bbb=1&amp;hb=1"/>
          <p:cNvSpPr/>
          <p:nvPr/>
        </p:nvSpPr>
        <p:spPr>
          <a:xfrm>
            <a:off x="649224" y="2510046"/>
            <a:ext cx="10899648" cy="2709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A.小静：完成社会主义革命，进行改革开放，中华民族迎来了从站起来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、富起来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到强起来的伟大飞跃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B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.小辉：完成旧民主主义革命，建立了中华人民共和国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C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.小丽：1978年，党的十一届三中全会召开，进入新时代</a:t>
            </a:r>
            <a:endParaRPr lang="en-US" altLang="zh-CN" sz="2400" dirty="0"/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D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.小红：进行改革开放，为实现中华民族伟大复兴奠定了制度基础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6_1#308ae631a?vop=1&amp;pid=adc8c7aaf&amp;color=0,0,0&amp;vtp=1&amp;bt=1&amp;bbb=1&amp;hb=1"/>
          <p:cNvSpPr/>
          <p:nvPr/>
        </p:nvSpPr>
        <p:spPr>
          <a:xfrm>
            <a:off x="649224" y="864000"/>
            <a:ext cx="10899648" cy="3827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本题考查中国共产党领导下的重大历史成就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。中国共产党团结带领中国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人民完成社会主义革命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，进行改革开放，并使中华民族迎来了从站起来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、富起来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到强起来的伟大飞跃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，A说法正确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；中国共产党团结带领中国人民完成新民主主义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革命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，建立了中华人民共和国，B说法错误；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党的十一届三中全会开启了改革开放，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进入新时代始于党的十八大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，C说法错误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；党团结带领中国人民创造了社会主义革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命和建设的伟大成就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为实现中华民族伟大复兴奠定了根本政治前提和制度基础，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D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说法错误。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428c5327e?pid=bf3e9ea4b&amp;color=0,0,0&amp;tib=255,255,255&amp;vtp=1&amp;bt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512" y="859536"/>
            <a:ext cx="2734056" cy="594360"/>
          </a:xfrm>
          <a:prstGeom prst="rect">
            <a:avLst/>
          </a:prstGeom>
        </p:spPr>
      </p:pic>
      <p:sp>
        <p:nvSpPr>
          <p:cNvPr id="3" name="C_4_BD#428c5327e?pid=bf3e9ea4b&amp;color=255,255,255&amp;vtp=1&amp;bbb=1"/>
          <p:cNvSpPr/>
          <p:nvPr/>
        </p:nvSpPr>
        <p:spPr>
          <a:xfrm>
            <a:off x="1188720" y="896112"/>
            <a:ext cx="881063" cy="5394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方正兰亭纤黑_GBK" pitchFamily="34" charset="0"/>
                <a:ea typeface="方正兰亭纤黑_GBK" pitchFamily="34" charset="-122"/>
                <a:cs typeface="方正兰亭纤黑_GBK" pitchFamily="34" charset="-120"/>
              </a:rPr>
              <a:t>中考</a:t>
            </a:r>
            <a:endParaRPr lang="en-US" altLang="zh-CN" sz="2800" dirty="0"/>
          </a:p>
        </p:txBody>
      </p:sp>
      <p:sp>
        <p:nvSpPr>
          <p:cNvPr id="4" name="C_4_BD#428c5327e?pid=bf3e9ea4b&amp;color=255,255,255&amp;vtp=1&amp;bbb=1"/>
          <p:cNvSpPr/>
          <p:nvPr/>
        </p:nvSpPr>
        <p:spPr>
          <a:xfrm>
            <a:off x="2660904" y="896112"/>
            <a:ext cx="881063" cy="5394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方正兰亭纤黑_GBK" pitchFamily="34" charset="0"/>
                <a:ea typeface="方正兰亭纤黑_GBK" pitchFamily="34" charset="-122"/>
                <a:cs typeface="方正兰亭纤黑_GBK" pitchFamily="34" charset="-120"/>
              </a:rPr>
              <a:t>模拟</a:t>
            </a:r>
            <a:endParaRPr lang="en-US" altLang="zh-CN" sz="2800" dirty="0"/>
          </a:p>
        </p:txBody>
      </p:sp>
      <p:sp>
        <p:nvSpPr>
          <p:cNvPr id="5" name="C_5_BD#f59dfcff1?pid=428c5327e&amp;color=0,0,0&amp;vtp=1&amp;bbb=1"/>
          <p:cNvSpPr/>
          <p:nvPr/>
        </p:nvSpPr>
        <p:spPr>
          <a:xfrm>
            <a:off x="649224" y="1447800"/>
            <a:ext cx="10899648" cy="5046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6" name="QB_6_BD.17_1#e75ae2d9c?vop=1&amp;pid=f59dfcff1&amp;color=0,0,0&amp;vtp=1&amp;bbb=1&amp;hb=1"/>
          <p:cNvSpPr/>
          <p:nvPr/>
        </p:nvSpPr>
        <p:spPr>
          <a:xfrm>
            <a:off x="649224" y="2018223"/>
            <a:ext cx="10899648" cy="8333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1.</a:t>
            </a:r>
            <a:r>
              <a:rPr lang="en-US" altLang="zh-CN" sz="2400" b="0" i="0" dirty="0">
                <a:solidFill>
                  <a:srgbClr val="00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【2026江西九江期中】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中国共产党团结带领中国人民创造了诸多丰功伟业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。以</a:t>
            </a:r>
          </a:p>
          <a:p>
            <a:pPr latinLnBrk="1">
              <a:lnSpc>
                <a:spcPts val="33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下事件与其意义匹配正确的是(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)</a:t>
            </a:r>
            <a:endParaRPr lang="en-US" altLang="zh-CN" sz="2400" dirty="0"/>
          </a:p>
        </p:txBody>
      </p:sp>
      <p:graphicFrame>
        <p:nvGraphicFramePr>
          <p:cNvPr id="18" name="QB_6_BD.17_2#e75ae2d9c?colgroup=2,7,5,2,8,7&amp;vop=1&amp;pid=f59dfcff1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522859"/>
              </p:ext>
            </p:extLst>
          </p:nvPr>
        </p:nvGraphicFramePr>
        <p:xfrm>
          <a:off x="649224" y="2986125"/>
          <a:ext cx="10844784" cy="2977412"/>
        </p:xfrm>
        <a:graphic>
          <a:graphicData uri="http://schemas.openxmlformats.org/drawingml/2006/table">
            <a:tbl>
              <a:tblPr/>
              <a:tblGrid>
                <a:gridCol w="813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5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883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865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16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705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完成新民主主义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革命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，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建立中华</a:t>
                      </a:r>
                    </a:p>
                    <a:p>
                      <a:pPr marL="0" lvl="0" indent="0" algn="l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人民共和国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中国人民从</a:t>
                      </a:r>
                    </a:p>
                    <a:p>
                      <a:pPr marL="0" lvl="0" indent="0" algn="l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此站起来了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党的十一届三中全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会开启改革开放历</a:t>
                      </a:r>
                    </a:p>
                    <a:p>
                      <a:pPr marL="0" lvl="0" indent="0" algn="l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史征程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中国特色社会主</a:t>
                      </a:r>
                    </a:p>
                    <a:p>
                      <a:pPr marL="0" lvl="0" indent="0" algn="l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义进入新时代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705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党自成立起就以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实现人民当家作</a:t>
                      </a:r>
                    </a:p>
                    <a:p>
                      <a:pPr marL="0" lvl="0" indent="0" algn="l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主为己任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社会主义民</a:t>
                      </a:r>
                    </a:p>
                    <a:p>
                      <a:pPr marL="0" lvl="0" indent="0" algn="l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主真正确立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党的十八届四中全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会确立全面推进依</a:t>
                      </a:r>
                    </a:p>
                    <a:p>
                      <a:pPr marL="0" lvl="0" indent="0" algn="l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法治国的总目标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法治中国已经建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SimHei" pitchFamily="34" charset="0"/>
                        <a:ea typeface="SimHei" pitchFamily="34" charset="-122"/>
                        <a:cs typeface="SimHei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3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设完成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QB_6_AN.18_1#e75ae2d9c.bracket?vop=1&amp;pid=f59dfcff1&amp;color=0,0,0&amp;vpa=6&amp;vtp=1"/>
          <p:cNvSpPr/>
          <p:nvPr/>
        </p:nvSpPr>
        <p:spPr>
          <a:xfrm>
            <a:off x="4780692" y="2447864"/>
            <a:ext cx="373063" cy="3888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A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9_1#e75ae2d9c?vop=1&amp;pid=f59dfcff1&amp;color=0,0,0&amp;vtp=1&amp;bt=1&amp;bbb=1&amp;hb=1"/>
          <p:cNvSpPr/>
          <p:nvPr/>
        </p:nvSpPr>
        <p:spPr>
          <a:xfrm>
            <a:off x="649224" y="864000"/>
            <a:ext cx="10899648" cy="32685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本题考查</a:t>
            </a:r>
            <a:r>
              <a:rPr lang="en-US" altLang="zh-CN" sz="24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中国共产党领导下的重大历史成就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。完成新民主主义革命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，建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立中华人民共和国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，标志着中国人民摆脱压迫，成为国家主人，对应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“中国人民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从此站起来了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”，A正确；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社会主义民主真正确立是在新中国成立后逐步实现的，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B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匹配错误；党的十一届三中全会开启改革开放历史征程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，但中国特色社会主义进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入新时代始于党的十八大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（2012年），C匹配错误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；党的十八届四中全会确立全面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推进依法治国的总目标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，但法治中国建设仍在推进中，没有完成，D错误。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EX.20_1#e75ae2d9c?vop=1&amp;pid=f59dfcff1&amp;color=0,0,0&amp;vtp=1&amp;bt=1&amp;bbb=1&amp;hb=1"/>
          <p:cNvSpPr/>
          <p:nvPr/>
        </p:nvSpPr>
        <p:spPr>
          <a:xfrm>
            <a:off x="649224" y="864000"/>
            <a:ext cx="10899648" cy="3827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归纳总结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中国共产党团结带领中国人民取得的部分伟大成就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0" i="0" spc="-5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（</a:t>
            </a:r>
            <a:r>
              <a:rPr lang="en-US" altLang="zh-CN" sz="2400" b="0" i="0" spc="-5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1）</a:t>
            </a:r>
            <a:r>
              <a:rPr lang="en-US" altLang="zh-CN" sz="2400" b="0" i="0" spc="-5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新民主主义革命时期</a:t>
            </a:r>
            <a:r>
              <a:rPr lang="en-US" altLang="zh-CN" sz="2400" b="0" i="0" spc="-5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 spc="-5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中国共产党团结带领中国人民</a:t>
            </a:r>
            <a:r>
              <a:rPr lang="en-US" altLang="zh-CN" sz="2400" b="0" i="0" spc="-5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 spc="-5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浴血奋战</a:t>
            </a:r>
            <a:r>
              <a:rPr lang="en-US" altLang="zh-CN" sz="2400" b="0" i="0" spc="-5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、</a:t>
            </a:r>
            <a:r>
              <a:rPr lang="en-US" altLang="zh-CN" sz="2400" b="0" i="0" spc="-5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百折不挠</a:t>
            </a:r>
            <a:r>
              <a:rPr lang="en-US" altLang="zh-CN" sz="2400" b="0" i="0" spc="-5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 spc="-5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创造了新民主主义革命的伟大成就</a:t>
            </a:r>
            <a:r>
              <a:rPr lang="en-US" altLang="zh-CN" sz="2400" b="0" i="0" spc="-5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 spc="-5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为实现中华民族伟大复兴创造了根本社会条件</a:t>
            </a:r>
            <a:r>
              <a:rPr lang="en-US" altLang="zh-CN" sz="2400" b="0" i="0" spc="-5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</a:t>
            </a:r>
            <a:endParaRPr lang="en-US" altLang="zh-CN" sz="2400" spc="-50" dirty="0"/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（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2）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社会主义革命和建设时期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中国共产党团结带领中国人民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自力更生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、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发愤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图强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创造了社会主义革命和建设的伟大成就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为实现中华民族伟大复兴奠定了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根本政治前提和制度基础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96e636340?vop=1&amp;pid=f59dfcff1&amp;color=0,0,0&amp;vtp=1&amp;bt=1&amp;bbb=1&amp;hb=1"/>
          <p:cNvSpPr/>
          <p:nvPr/>
        </p:nvSpPr>
        <p:spPr>
          <a:xfrm>
            <a:off x="649224" y="859536"/>
            <a:ext cx="10894782" cy="1033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2.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Hei" pitchFamily="34" charset="-122"/>
                <a:cs typeface="SimHei" pitchFamily="34" charset="-120"/>
              </a:rPr>
              <a:t>                </a:t>
            </a:r>
            <a:r>
              <a:rPr lang="en-US" altLang="zh-CN" sz="2400" b="0" i="0">
                <a:solidFill>
                  <a:srgbClr val="00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</a:t>
            </a:r>
            <a:r>
              <a:rPr lang="en-US" altLang="zh-CN" sz="2400" b="0" i="0" dirty="0">
                <a:solidFill>
                  <a:srgbClr val="00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2026江西上饶期末】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党和人民百年奋斗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，书写了中华民族几千年历史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上最恢宏的史诗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下面推导正确的是(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)</a:t>
            </a:r>
            <a:endParaRPr lang="en-US" altLang="zh-CN" sz="2400" dirty="0"/>
          </a:p>
        </p:txBody>
      </p:sp>
      <p:pic>
        <p:nvPicPr>
          <p:cNvPr id="3" name="QC_6_BD.21_1#96e636340?vop=1&amp;pid=f59dfcff1&amp;color=0,0,0&amp;tib=255,255,255&amp;iip=2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056" y="909828"/>
            <a:ext cx="914400" cy="4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22_1#96e636340.bracket?vop=1&amp;pid=f59dfcff1&amp;color=0,0,0&amp;vpa=7&amp;vtp=1"/>
          <p:cNvSpPr/>
          <p:nvPr/>
        </p:nvSpPr>
        <p:spPr>
          <a:xfrm>
            <a:off x="5847492" y="1406906"/>
            <a:ext cx="373063" cy="4745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B</a:t>
            </a:r>
            <a:endParaRPr lang="en-US" altLang="zh-CN" sz="2400" dirty="0"/>
          </a:p>
        </p:txBody>
      </p:sp>
      <p:sp>
        <p:nvSpPr>
          <p:cNvPr id="5" name="QC_6_BD.21_2#96e636340?vop=1&amp;pid=f59dfcff1&amp;color=0,0,0&amp;vtp=1&amp;bbb=1"/>
          <p:cNvSpPr/>
          <p:nvPr/>
        </p:nvSpPr>
        <p:spPr>
          <a:xfrm>
            <a:off x="649224" y="1966341"/>
            <a:ext cx="10899648" cy="21509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①近代西方列强的入侵→党带领人民浴血奋战→中国人民站起来了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②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完成新民主主义革命→建立中华人民共和国→中华民族富起来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③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完成社会主义革命→确立社会主义制度→中华民族站起来</a:t>
            </a:r>
            <a:endParaRPr lang="en-US" altLang="zh-CN" sz="2400" dirty="0"/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④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改革开放伟大革命→激发广大人民群众的创造性→综合国力增强</a:t>
            </a:r>
            <a:endParaRPr lang="en-US" altLang="zh-CN" sz="2400" dirty="0"/>
          </a:p>
        </p:txBody>
      </p:sp>
      <p:sp>
        <p:nvSpPr>
          <p:cNvPr id="6" name="QC_6_BD.21_3#96e636340.choices?vop=1&amp;pid=f59dfcff1&amp;color=0,0,0&amp;vtp=1&amp;bbb=1"/>
          <p:cNvSpPr/>
          <p:nvPr/>
        </p:nvSpPr>
        <p:spPr>
          <a:xfrm>
            <a:off x="649224" y="4156773"/>
            <a:ext cx="10899648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2784328" algn="l"/>
                <a:tab pos="5555956" algn="l"/>
                <a:tab pos="8327585" algn="l"/>
              </a:tabLst>
            </a:pP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A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.①②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B.①④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C.②③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D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.③④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23_1#96e636340?vop=1&amp;pid=f59dfcff1&amp;color=0,0,0&amp;vtp=1&amp;bt=1&amp;bbb=1&amp;hb=1"/>
          <p:cNvSpPr/>
          <p:nvPr/>
        </p:nvSpPr>
        <p:spPr>
          <a:xfrm>
            <a:off x="649224" y="864000"/>
            <a:ext cx="10899648" cy="49449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本题考查中国共产党领导下的重大历史成就。近代以来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，由于西方列强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的入侵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、封建统治的腐败，中华民族遭受了前所未有的苦难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，党带领人民浴血奋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战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，创造了新民主主义革命的伟大成就，中国人民从此站起来了，①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说法正确；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中国共产党团结带领中国人民完成新民主主义革命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，建立中华人民共和国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，饱经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苦难的中华民族终于站起来了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，而不是富起来，②说法错误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；中国共产党团结带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领中国人民创造了社会主义革命和建设的伟大成就，为实现中华民族伟大复兴奠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定了根本政治前提和制度基础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，③说法错误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；中国共产党团结带领中国人民进行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改革开放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，极大激发了广大人民群众的创造性，综合国力显著增强，④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说法正确。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故选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B。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16cca64c?pid=428c5327e&amp;color=0,0,0&amp;vtp=1&amp;bt=1&amp;bbb=1"/>
          <p:cNvSpPr/>
          <p:nvPr/>
        </p:nvSpPr>
        <p:spPr>
          <a:xfrm>
            <a:off x="649224" y="859536"/>
            <a:ext cx="10899648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u="sng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刷素养</a:t>
            </a:r>
            <a:r>
              <a:rPr lang="en-US" altLang="zh-CN" sz="3000" b="1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u="sng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走向重高</a:t>
            </a:r>
            <a:endParaRPr lang="en-US" altLang="zh-CN" sz="3000" dirty="0"/>
          </a:p>
        </p:txBody>
      </p:sp>
      <p:sp>
        <p:nvSpPr>
          <p:cNvPr id="3" name="P_6_BD#fff29b578?pid=516cca64c&amp;color=0,0,0&amp;vtp=1&amp;bbb=1&amp;hb=1"/>
          <p:cNvSpPr/>
          <p:nvPr/>
        </p:nvSpPr>
        <p:spPr>
          <a:xfrm>
            <a:off x="649224" y="1516102"/>
            <a:ext cx="10899648" cy="15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议题探究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以</a:t>
            </a:r>
            <a:r>
              <a:rPr lang="en-US" altLang="zh-CN" sz="24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“开天辟地大事变”为议题，讨论新时代青少年应该如何弘扬光荣传统</a:t>
            </a:r>
            <a:r>
              <a:rPr lang="en-US" altLang="zh-CN" sz="2400" b="1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、赓续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红色基因</a:t>
            </a:r>
            <a:r>
              <a:rPr lang="en-US" altLang="zh-CN" sz="24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（2022</a:t>
            </a:r>
            <a:r>
              <a:rPr lang="en-US" altLang="zh-CN" sz="2400" b="1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年版课标议题</a:t>
            </a:r>
            <a:r>
              <a:rPr lang="en-US" altLang="zh-CN" sz="24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）</a:t>
            </a:r>
            <a:endParaRPr lang="en-US" altLang="zh-CN" sz="2400" dirty="0"/>
          </a:p>
        </p:txBody>
      </p:sp>
      <p:sp>
        <p:nvSpPr>
          <p:cNvPr id="4" name="C_6_BD#80225700c?pid=516cca64c&amp;color=0,0,0&amp;vtp=1&amp;bbb=1"/>
          <p:cNvSpPr/>
          <p:nvPr/>
        </p:nvSpPr>
        <p:spPr>
          <a:xfrm>
            <a:off x="649224" y="3226689"/>
            <a:ext cx="10899648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二、探究与实践</a:t>
            </a:r>
            <a:endParaRPr lang="en-US" altLang="zh-CN" sz="3000" dirty="0"/>
          </a:p>
        </p:txBody>
      </p:sp>
      <p:sp>
        <p:nvSpPr>
          <p:cNvPr id="5" name="QO_7_BD.24_1#64347cc94?vop=1&amp;pid=80225700c&amp;color=0,0,0&amp;vtp=1&amp;bbb=1&amp;hb=1"/>
          <p:cNvSpPr/>
          <p:nvPr/>
        </p:nvSpPr>
        <p:spPr>
          <a:xfrm>
            <a:off x="649224" y="3884652"/>
            <a:ext cx="10894782" cy="15690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3.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Hei" pitchFamily="34" charset="-122"/>
                <a:cs typeface="SimHei" pitchFamily="34" charset="-120"/>
              </a:rPr>
              <a:t>                </a:t>
            </a:r>
            <a:r>
              <a:rPr lang="en-US" altLang="zh-CN" sz="2400" b="1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探究性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核心素养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政治认同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0" i="0" dirty="0">
                <a:solidFill>
                  <a:srgbClr val="00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【2026原创】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（8分）在“七·一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”党的生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日这天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，小江所在的学校决定开展以“从小学党史，永远跟党走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”为主题的教育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活动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。下面是他们的学习内容。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#1</a:t>
            </a:r>
            <a:endParaRPr lang="en-US" altLang="zh-CN" sz="2400" dirty="0"/>
          </a:p>
        </p:txBody>
      </p:sp>
      <p:pic>
        <p:nvPicPr>
          <p:cNvPr id="6" name="QO_7_BD.24_1#64347cc94?vop=1&amp;pid=80225700c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200" y="3934944"/>
            <a:ext cx="896112" cy="4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_2#64347cc94?vop=1&amp;pid=80225700c&amp;color=0,0,0&amp;vtp=1&amp;bt=1&amp;bbb=1&amp;hb=1"/>
          <p:cNvSpPr/>
          <p:nvPr/>
        </p:nvSpPr>
        <p:spPr>
          <a:xfrm>
            <a:off x="649224" y="864000"/>
            <a:ext cx="10899648" cy="10102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【活动一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党史“邮”我讲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方寸印初心】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在学校展板上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该校进行党史邮票展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下面是展出的部分内容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：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#1.1</a:t>
            </a:r>
            <a:endParaRPr lang="en-US" altLang="zh-CN" sz="2400" dirty="0"/>
          </a:p>
        </p:txBody>
      </p:sp>
      <p:graphicFrame>
        <p:nvGraphicFramePr>
          <p:cNvPr id="24" name="QO_7_BD.24_3#64347cc94?colgroup=35&amp;vop=1&amp;pid=80225700c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503807"/>
              </p:ext>
            </p:extLst>
          </p:nvPr>
        </p:nvGraphicFramePr>
        <p:xfrm>
          <a:off x="649224" y="2001666"/>
          <a:ext cx="10872216" cy="2921635"/>
        </p:xfrm>
        <a:graphic>
          <a:graphicData uri="http://schemas.openxmlformats.org/drawingml/2006/table">
            <a:tbl>
              <a:tblPr/>
              <a:tblGrid>
                <a:gridCol w="1773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8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39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1551"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党史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“邮”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我讲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方寸印初心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00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图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1：2021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年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7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月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1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日发行的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《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中国共产党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成立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100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周年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》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纪念邮票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学科解读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：①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中国共产党成立后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，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中国人民谋求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民族独立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、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人民解放和国家富强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、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人民幸福的斗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争就有了主心骨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，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中国人民从精神上由被动转为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主动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。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中国共产党团结带领中国人民不懈奋斗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书写了中华民族几千年历史上最恢宏的史诗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O_7_BD.24_4#64347cc94.table_image?tii=1&amp;vop=1&amp;pid=80225700c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36" y="3113043"/>
            <a:ext cx="1581912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O_7_BD.24_5#64347cc94?colgroup=35&amp;vop=1&amp;pid=80225700c&amp;color=0,0,0&amp;vtp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985353"/>
              </p:ext>
            </p:extLst>
          </p:nvPr>
        </p:nvGraphicFramePr>
        <p:xfrm>
          <a:off x="649224" y="1458595"/>
          <a:ext cx="10853928" cy="3798951"/>
        </p:xfrm>
        <a:graphic>
          <a:graphicData uri="http://schemas.openxmlformats.org/drawingml/2006/table">
            <a:tbl>
              <a:tblPr/>
              <a:tblGrid>
                <a:gridCol w="3264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7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1551"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党史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“邮”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我讲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方寸印初心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712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800"/>
                        </a:lnSpc>
                      </a:pPr>
                      <a:endParaRPr lang="en-US" altLang="zh-CN" sz="900" spc="0" dirty="0">
                        <a:solidFill>
                          <a:srgbClr val="FFFFFF">
                            <a:alpha val="0"/>
                          </a:srgbClr>
                        </a:solidFill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图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2：1998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年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12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月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18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日发行的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《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中国共产党十一届三中全会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二十周年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》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纪念邮票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学科解读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：②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027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300"/>
                        </a:lnSpc>
                      </a:pPr>
                      <a:endParaRPr lang="en-US" altLang="zh-CN" sz="900" spc="0" dirty="0">
                        <a:solidFill>
                          <a:srgbClr val="FFFFFF">
                            <a:alpha val="0"/>
                          </a:srgbClr>
                        </a:solidFill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图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3：2012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年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11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月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8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日发行的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《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中国共产党第十八次全国代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表大会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》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纪念邮票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楷体" pitchFamily="34" charset="-122"/>
                          <a:cs typeface="SimHei" pitchFamily="34" charset="-120"/>
                        </a:rPr>
                        <a:t>学科解读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SimHei" pitchFamily="34" charset="0"/>
                          <a:ea typeface="SimHei" pitchFamily="34" charset="-122"/>
                          <a:cs typeface="SimHei" pitchFamily="34" charset="-120"/>
                        </a:rPr>
                        <a:t>：③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O_7_BD.24_6#64347cc94.table_image?tii=2&amp;vop=1&amp;pid=80225700c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0220" y="2048764"/>
            <a:ext cx="1042416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7_BD.24_7#64347cc94.table_image?tii=3&amp;vop=1&amp;pid=80225700c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9928" y="3675888"/>
            <a:ext cx="1143000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O_7_BD.24_5#64347cc94?colgroup=35&amp;vop=1&amp;pid=80225700c&amp;color=0,0,0&amp;vtp=1&amp;bt=1&amp;bbb=1">
            <a:extLst>
              <a:ext uri="{FF2B5EF4-FFF2-40B4-BE49-F238E27FC236}">
                <a16:creationId xmlns:a16="http://schemas.microsoft.com/office/drawing/2014/main" id="{9EC88E9E-D765-AE44-A3CC-DFBCF67707E9}"/>
              </a:ext>
            </a:extLst>
          </p:cNvPr>
          <p:cNvSpPr txBox="1"/>
          <p:nvPr/>
        </p:nvSpPr>
        <p:spPr>
          <a:xfrm>
            <a:off x="10887599" y="859536"/>
            <a:ext cx="615553" cy="4751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400">
                <a:latin typeface="SimHei" panose="02010609060101010101" pitchFamily="49" charset="-122"/>
                <a:ea typeface="SimHei" panose="02010609060101010101" pitchFamily="49" charset="-122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25_1#f528ba37b?vop=1&amp;pid=64347cc94&amp;color=0,0,0&amp;vtp=1&amp;bt=1&amp;bbb=1"/>
          <p:cNvSpPr/>
          <p:nvPr/>
        </p:nvSpPr>
        <p:spPr>
          <a:xfrm>
            <a:off x="649224" y="864000"/>
            <a:ext cx="10899648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（1）请你根据主题展的邮票内容，完成学科解读。（4分）</a:t>
            </a:r>
            <a:endParaRPr lang="en-US" altLang="zh-CN" sz="2400" dirty="0"/>
          </a:p>
        </p:txBody>
      </p:sp>
      <p:sp>
        <p:nvSpPr>
          <p:cNvPr id="3" name="QO_8_AN.26_1#f528ba37b?vop=1&amp;pid=64347cc94&amp;color=0,0,0&amp;vtp=1&amp;bbb=1&amp;hb=1"/>
          <p:cNvSpPr/>
          <p:nvPr/>
        </p:nvSpPr>
        <p:spPr>
          <a:xfrm>
            <a:off x="649224" y="1419498"/>
            <a:ext cx="10899648" cy="32685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【答案】</a:t>
            </a: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②1978年，党的十一届三中全会开启了改革开放的历史征程</a:t>
            </a: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。中国共产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党和中国人民以英勇顽强的奋斗向世界庄严宣告，改革开放是决定当代中国前途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命运的关键一招</a:t>
            </a: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，中国大踏步赶上了时代。③党的十八大以来</a:t>
            </a: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，中国特色社会主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义进入了新时代</a:t>
            </a: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。中国共产党和中国人民以英勇顽强的奋斗向世界庄严宣告</a:t>
            </a: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，中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华民族迎来了从站起来</a:t>
            </a: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、富起来到强起来的伟大飞跃</a:t>
            </a: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，实现中华民族伟大复兴进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入了不可逆转的历史进程</a:t>
            </a: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。（每方面2分，共4分）</a:t>
            </a:r>
            <a:endParaRPr lang="en-US" altLang="zh-CN" sz="2400" dirty="0"/>
          </a:p>
        </p:txBody>
      </p:sp>
      <p:sp>
        <p:nvSpPr>
          <p:cNvPr id="4" name="QO_8_AS.27_1#f528ba37b?vop=1&amp;pid=64347cc94&amp;color=0,0,0&amp;vtp=1&amp;bbb=1&amp;hb=1"/>
          <p:cNvSpPr/>
          <p:nvPr/>
        </p:nvSpPr>
        <p:spPr>
          <a:xfrm>
            <a:off x="649224" y="4721498"/>
            <a:ext cx="10899648" cy="1033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本问考查党带领中国人民取得的伟大成就。需运用改革开放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、中国特色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社会主义新时代等知识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，从体现类习题的角度作答。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8070a0143?pid=64347cc94&amp;color=0,0,0&amp;vtp=1&amp;bt=1&amp;bbb=1&amp;hb=1"/>
          <p:cNvSpPr/>
          <p:nvPr/>
        </p:nvSpPr>
        <p:spPr>
          <a:xfrm>
            <a:off x="649224" y="864000"/>
            <a:ext cx="10899648" cy="1033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【活动二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党史流程图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书写恢宏史】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老师让同学们绘制党史流程图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下面是小江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同学绘制的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：</a:t>
            </a:r>
            <a:endParaRPr lang="en-US" altLang="zh-CN" sz="2400" dirty="0"/>
          </a:p>
        </p:txBody>
      </p:sp>
      <p:pic>
        <p:nvPicPr>
          <p:cNvPr id="3" name="P_8_BD#8070a0143?pid=64347cc94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856" y="2027066"/>
            <a:ext cx="5349240" cy="368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28_1#dbf49e12f?vop=1&amp;pid=64347cc94&amp;color=0,0,0&amp;vtp=1&amp;bt=1&amp;bbb=1"/>
          <p:cNvSpPr/>
          <p:nvPr/>
        </p:nvSpPr>
        <p:spPr>
          <a:xfrm>
            <a:off x="649224" y="864000"/>
            <a:ext cx="10899648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（2）请你说说取得这些成就的意义。（4分，任选两个阶段）</a:t>
            </a:r>
            <a:endParaRPr lang="en-US" altLang="zh-CN" sz="2400" dirty="0"/>
          </a:p>
        </p:txBody>
      </p:sp>
      <p:sp>
        <p:nvSpPr>
          <p:cNvPr id="3" name="QO_8_AN.29_1#dbf49e12f?vop=1&amp;pid=64347cc94&amp;color=0,0,0&amp;vtp=1&amp;bbb=1&amp;hb=1"/>
          <p:cNvSpPr/>
          <p:nvPr/>
        </p:nvSpPr>
        <p:spPr>
          <a:xfrm>
            <a:off x="649224" y="1419498"/>
            <a:ext cx="10899648" cy="4470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【答案】</a:t>
            </a: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①新民主主义革命时期，</a:t>
            </a: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为实现中华民族伟大复兴创造了根本社会条件。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中国共产党和中国人民以英勇顽强的奋斗向世界庄严宣告</a:t>
            </a: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中国人民站起来了，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中华民族任人宰割</a:t>
            </a: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、饱受欺凌的时代一去不复返了。②</a:t>
            </a: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社会主义革命和建设时期，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为实现中华民族伟大复兴奠定了根本政治前提和制度基础。中国共产党和中国人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民以英勇顽强的奋斗向世界庄严宣告</a:t>
            </a: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，中国人民不但善于破坏一个旧世界</a:t>
            </a: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、也善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于建设一个新世界</a:t>
            </a: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，只有社会主义才能救中国，只有社会主义才能发展中国</a:t>
            </a: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。③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改革开放和社会主义现代化建设新时期，为实现中华民族伟大复兴提供了充满新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的活力的体制保证和快速发展的物质条件。中国共产党和中国人民以英勇顽强的</a:t>
            </a:r>
          </a:p>
          <a:p>
            <a:pPr latinLnBrk="1">
              <a:lnSpc>
                <a:spcPct val="150000"/>
              </a:lnSpc>
            </a:pP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AN.29_1#dbf49e12f?vop=1&amp;pid=64347cc94&amp;color=0,0,0&amp;vtp=1&amp;bbb=1&amp;hb=1">
            <a:extLst>
              <a:ext uri="{FF2B5EF4-FFF2-40B4-BE49-F238E27FC236}">
                <a16:creationId xmlns:a16="http://schemas.microsoft.com/office/drawing/2014/main" id="{C1A33AB1-2CB8-BE7A-7BAD-0066149204A7}"/>
              </a:ext>
            </a:extLst>
          </p:cNvPr>
          <p:cNvSpPr/>
          <p:nvPr/>
        </p:nvSpPr>
        <p:spPr>
          <a:xfrm>
            <a:off x="649224" y="864000"/>
            <a:ext cx="10899648" cy="32685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奋斗向世界庄严宣告</a:t>
            </a: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，改革开放是决定当代中国前途命运的关键一招</a:t>
            </a: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，中国大踏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步赶上了时代</a:t>
            </a: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。④中国特色社会主义新时代</a:t>
            </a: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，为实现中华民族伟大复兴提供了更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为完善的制度保证</a:t>
            </a: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、更为坚实的物质基础、更为主动的精神力量</a:t>
            </a: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。中国共产党和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中国人民以英勇顽强的奋斗向世界庄严宣告</a:t>
            </a: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，中华民族迎来了从站起来</a:t>
            </a: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、富起来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到强起来的伟大飞跃</a:t>
            </a: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实现中华民族伟大复兴进入了不可逆转的历史进程。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（</a:t>
            </a: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每方面2分，答出两方面得4分）</a:t>
            </a:r>
            <a:endParaRPr lang="en-US" altLang="zh-CN" sz="2400" dirty="0"/>
          </a:p>
        </p:txBody>
      </p:sp>
      <p:sp>
        <p:nvSpPr>
          <p:cNvPr id="3" name="QO_8_AS.30_1#dbf49e12f?vop=1&amp;pid=64347cc94&amp;color=0,0,0&amp;vtp=1&amp;bbb=1&amp;hb=1">
            <a:extLst>
              <a:ext uri="{FF2B5EF4-FFF2-40B4-BE49-F238E27FC236}">
                <a16:creationId xmlns:a16="http://schemas.microsoft.com/office/drawing/2014/main" id="{4B6478AC-1CDE-DDCB-B626-E7CE4134CBEF}"/>
              </a:ext>
            </a:extLst>
          </p:cNvPr>
          <p:cNvSpPr/>
          <p:nvPr/>
        </p:nvSpPr>
        <p:spPr>
          <a:xfrm>
            <a:off x="649224" y="4164711"/>
            <a:ext cx="10899648" cy="1033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本问考查取得成就的意义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。运用中国共产党领导下的重大历史成就的相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关知识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，从意义类习题的角度作答。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2341145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_BD#9c3519d04.fixed?color=255,255,255&amp;vtp=1&amp;bbb=1"/>
          <p:cNvSpPr/>
          <p:nvPr/>
        </p:nvSpPr>
        <p:spPr>
          <a:xfrm>
            <a:off x="0" y="2816352"/>
            <a:ext cx="12188952" cy="12252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700"/>
              </a:lnSpc>
            </a:pPr>
            <a:r>
              <a:rPr lang="en-US" altLang="zh-CN" sz="5400" b="1" i="0" dirty="0">
                <a:solidFill>
                  <a:srgbClr val="FFFFFF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第一单元</a:t>
            </a:r>
            <a:r>
              <a:rPr lang="en-US" altLang="zh-CN" sz="5400" b="1" i="0" dirty="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400" b="1" i="0" dirty="0">
                <a:solidFill>
                  <a:srgbClr val="FFFFFF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坚持党的全面领导</a:t>
            </a:r>
            <a:endParaRPr lang="en-US" altLang="zh-CN" sz="54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bf3e9ea4b.fixed?pid=42dbff914&amp;color=255,255,255&amp;vtp=1&amp;bbb=1"/>
          <p:cNvSpPr/>
          <p:nvPr/>
        </p:nvSpPr>
        <p:spPr>
          <a:xfrm>
            <a:off x="1371600" y="1563624"/>
            <a:ext cx="2231136" cy="12252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FFFFFF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第一课</a:t>
            </a:r>
            <a:endParaRPr lang="en-US" altLang="zh-CN" sz="4800" dirty="0"/>
          </a:p>
        </p:txBody>
      </p:sp>
      <p:sp>
        <p:nvSpPr>
          <p:cNvPr id="3" name="C_3#bf3e9ea4b.fixed?pid=42dbff914&amp;color=111,87,162&amp;vtp=1&amp;bbb=1"/>
          <p:cNvSpPr/>
          <p:nvPr/>
        </p:nvSpPr>
        <p:spPr>
          <a:xfrm>
            <a:off x="3639312" y="1490472"/>
            <a:ext cx="6766560" cy="1371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6F57A2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百年大党风华正茂</a:t>
            </a:r>
            <a:endParaRPr lang="en-US" altLang="zh-CN" sz="4800" dirty="0"/>
          </a:p>
        </p:txBody>
      </p:sp>
      <p:sp>
        <p:nvSpPr>
          <p:cNvPr id="4" name="C_3_BD#bf3e9ea4b.fixed?pid=42dbff914&amp;color=111,87,162&amp;vtp=1&amp;bbb=1"/>
          <p:cNvSpPr/>
          <p:nvPr/>
        </p:nvSpPr>
        <p:spPr>
          <a:xfrm>
            <a:off x="429768" y="3319272"/>
            <a:ext cx="11338560" cy="115214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0" i="0" dirty="0">
                <a:solidFill>
                  <a:srgbClr val="6F57A2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课时1</a:t>
            </a:r>
            <a:r>
              <a:rPr lang="en-US" altLang="zh-CN" sz="4000" b="0" i="0" dirty="0">
                <a:solidFill>
                  <a:srgbClr val="6F57A2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0" i="0" dirty="0">
                <a:solidFill>
                  <a:srgbClr val="6F57A2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书写恢宏史诗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bf3e9ea4b?lid=adc8c7aaf&amp;cid=adc8c7aaf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8496" y="3026664"/>
            <a:ext cx="502920" cy="502920"/>
          </a:xfrm>
          <a:prstGeom prst="rect">
            <a:avLst/>
          </a:prstGeom>
        </p:spPr>
      </p:pic>
      <p:sp>
        <p:nvSpPr>
          <p:cNvPr id="3" name="C_1#目录1:bf3e9ea4b?lid=adc8c7aaf&amp;cid=adc8c7aaf&amp;vtp=1&amp;bt=1&amp;bbb=1">
            <a:hlinkClick r:id="rId3" action="ppaction://hlinksldjump"/>
          </p:cNvPr>
          <p:cNvSpPr/>
          <p:nvPr/>
        </p:nvSpPr>
        <p:spPr>
          <a:xfrm>
            <a:off x="4617720" y="3008376"/>
            <a:ext cx="3602736" cy="5394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4500"/>
              </a:lnSpc>
            </a:pPr>
            <a:r>
              <a:rPr lang="en-US" altLang="zh-CN" sz="36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刷教材·刷基础</a:t>
            </a:r>
            <a:endParaRPr lang="en-US" altLang="zh-CN" sz="3600" dirty="0"/>
          </a:p>
        </p:txBody>
      </p:sp>
      <p:pic>
        <p:nvPicPr>
          <p:cNvPr id="4" name="C_1#目录1:bf3e9ea4b?lid=428c5327e&amp;cid=428c5327e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8496" y="4101560"/>
            <a:ext cx="502920" cy="502920"/>
          </a:xfrm>
          <a:prstGeom prst="rect">
            <a:avLst/>
          </a:prstGeom>
        </p:spPr>
      </p:pic>
      <p:sp>
        <p:nvSpPr>
          <p:cNvPr id="5" name="C_1#目录1:bf3e9ea4b?lid=428c5327e&amp;cid=428c5327e&amp;vtp=1&amp;bbb=1">
            <a:hlinkClick r:id="rId5" action="ppaction://hlinksldjump"/>
          </p:cNvPr>
          <p:cNvSpPr/>
          <p:nvPr/>
        </p:nvSpPr>
        <p:spPr>
          <a:xfrm>
            <a:off x="4617720" y="4083272"/>
            <a:ext cx="3602736" cy="5394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4500"/>
              </a:lnSpc>
            </a:pPr>
            <a:r>
              <a:rPr lang="en-US" altLang="zh-CN" sz="3600" b="1" i="0" dirty="0">
                <a:solidFill>
                  <a:srgbClr val="6F57A2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刷中考·刷模拟</a:t>
            </a:r>
            <a:endParaRPr lang="en-US" altLang="zh-CN" sz="36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adc8c7aaf?pid=bf3e9ea4b&amp;color=0,0,0&amp;tib=255,255,255&amp;vtp=1&amp;bt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512" y="859536"/>
            <a:ext cx="2734056" cy="594360"/>
          </a:xfrm>
          <a:prstGeom prst="rect">
            <a:avLst/>
          </a:prstGeom>
        </p:spPr>
      </p:pic>
      <p:sp>
        <p:nvSpPr>
          <p:cNvPr id="3" name="C_4_BD#adc8c7aaf?pid=bf3e9ea4b&amp;color=255,255,255&amp;vtp=1&amp;bbb=1"/>
          <p:cNvSpPr/>
          <p:nvPr/>
        </p:nvSpPr>
        <p:spPr>
          <a:xfrm>
            <a:off x="1188720" y="896112"/>
            <a:ext cx="881063" cy="5394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方正兰亭纤黑_GBK" pitchFamily="34" charset="0"/>
                <a:ea typeface="方正兰亭纤黑_GBK" pitchFamily="34" charset="-122"/>
                <a:cs typeface="方正兰亭纤黑_GBK" pitchFamily="34" charset="-120"/>
              </a:rPr>
              <a:t>教材</a:t>
            </a:r>
            <a:endParaRPr lang="en-US" altLang="zh-CN" sz="2800" dirty="0"/>
          </a:p>
        </p:txBody>
      </p:sp>
      <p:sp>
        <p:nvSpPr>
          <p:cNvPr id="4" name="C_4_BD#adc8c7aaf?pid=bf3e9ea4b&amp;color=255,255,255&amp;vtp=1&amp;bbb=1"/>
          <p:cNvSpPr/>
          <p:nvPr/>
        </p:nvSpPr>
        <p:spPr>
          <a:xfrm>
            <a:off x="2660904" y="896112"/>
            <a:ext cx="881063" cy="5394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方正兰亭纤黑_GBK" pitchFamily="34" charset="0"/>
                <a:ea typeface="方正兰亭纤黑_GBK" pitchFamily="34" charset="-122"/>
                <a:cs typeface="方正兰亭纤黑_GBK" pitchFamily="34" charset="-120"/>
              </a:rPr>
              <a:t>基础</a:t>
            </a:r>
            <a:endParaRPr lang="en-US" altLang="zh-CN" sz="2800" dirty="0"/>
          </a:p>
        </p:txBody>
      </p:sp>
      <p:sp>
        <p:nvSpPr>
          <p:cNvPr id="5" name="QC_5_BD.1_1#3021c8f3d?vop=1&amp;pid=adc8c7aaf&amp;color=0,0,0&amp;vtp=1&amp;bbb=1&amp;hb=1"/>
          <p:cNvSpPr/>
          <p:nvPr/>
        </p:nvSpPr>
        <p:spPr>
          <a:xfrm>
            <a:off x="649224" y="1447800"/>
            <a:ext cx="10899648" cy="15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1.</a:t>
            </a:r>
            <a:r>
              <a:rPr lang="en-US" altLang="zh-CN" sz="2400" b="0" i="0" dirty="0">
                <a:solidFill>
                  <a:srgbClr val="00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【2026原创】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近代以来，中国人民的革命斗争之所以屡遭挫折和失败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，一个重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要原因就是没有先进的阶级和政党作为领导核心以凝聚力量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中国共产党的成立，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使这种局面发生了根本改变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。可见，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中国共产党的成立(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6" name="QC_5_AN.2_1#3021c8f3d.bracket?vop=1&amp;pid=adc8c7aaf&amp;color=0,0,0&amp;vpa=1&amp;vtp=1"/>
          <p:cNvSpPr/>
          <p:nvPr/>
        </p:nvSpPr>
        <p:spPr>
          <a:xfrm>
            <a:off x="8285893" y="2553970"/>
            <a:ext cx="373063" cy="4745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D</a:t>
            </a:r>
            <a:endParaRPr lang="en-US" altLang="zh-CN" sz="2400" dirty="0"/>
          </a:p>
        </p:txBody>
      </p:sp>
      <p:sp>
        <p:nvSpPr>
          <p:cNvPr id="7" name="QC_5_BD.1_2#3021c8f3d.choices?vop=1&amp;pid=adc8c7aaf&amp;color=0,0,0&amp;vtp=1&amp;bbb=1"/>
          <p:cNvSpPr/>
          <p:nvPr/>
        </p:nvSpPr>
        <p:spPr>
          <a:xfrm>
            <a:off x="649224" y="3097911"/>
            <a:ext cx="10899648" cy="21509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A.是决定当代中国前途命运的关键一招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B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.标志着中国进入新民主主义革命时期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C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.实现了中国从封建专制政治向人民民主的伟大飞跃</a:t>
            </a:r>
            <a:endParaRPr lang="en-US" altLang="zh-CN" sz="2400" dirty="0"/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D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.使中国革命的面貌焕然一新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3_1#3021c8f3d?vop=1&amp;pid=adc8c7aaf&amp;color=0,0,0&amp;vtp=1&amp;bt=1&amp;bbb=1&amp;hb=1"/>
          <p:cNvSpPr/>
          <p:nvPr/>
        </p:nvSpPr>
        <p:spPr>
          <a:xfrm>
            <a:off x="649224" y="864000"/>
            <a:ext cx="10899648" cy="2709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本题考查</a:t>
            </a:r>
            <a:r>
              <a:rPr lang="en-US" altLang="zh-CN" sz="24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中国共产党成立的意义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。中国共产党的成立使中国人民的斗争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有了自己的主心骨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，中国人民从精神上由被动转为主动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，使中国革命的面貌焕然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一新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，D正确；改革开放是决定当代中国前途命运的关键一招，A排除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；五四运动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标志着中国进入新民主主义革命时期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，B排除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；新中国的成立实现了中国从封建专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制政治向人民民主的伟大飞跃</a:t>
            </a:r>
            <a:r>
              <a:rPr lang="en-US" altLang="zh-CN" sz="24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，C排除。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4_1#3021c8f3d?vop=1&amp;pid=adc8c7aaf&amp;color=0,0,0&amp;vtp=1&amp;bt=1&amp;bbb=1&amp;hb=1"/>
          <p:cNvSpPr/>
          <p:nvPr/>
        </p:nvSpPr>
        <p:spPr>
          <a:xfrm>
            <a:off x="649224" y="864000"/>
            <a:ext cx="10899648" cy="51164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拓展延伸</a:t>
            </a:r>
            <a:endParaRPr lang="en-US" altLang="zh-CN" sz="2400" dirty="0"/>
          </a:p>
          <a:p>
            <a:pPr latinLnBrk="1">
              <a:lnSpc>
                <a:spcPts val="37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中国共产党成立的伟大意义</a:t>
            </a:r>
            <a:endParaRPr lang="en-US" altLang="zh-CN" sz="2400" dirty="0"/>
          </a:p>
          <a:p>
            <a:pPr latinLnBrk="1">
              <a:lnSpc>
                <a:spcPts val="37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中国共产党成立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是开天辟地的大事变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它深刻改变了中国和世界的历史进程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</a:t>
            </a:r>
            <a:endParaRPr lang="en-US" altLang="zh-CN" sz="2400" dirty="0"/>
          </a:p>
          <a:p>
            <a:pPr latinLnBrk="1">
              <a:lnSpc>
                <a:spcPts val="37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（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1）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对中华民族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——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指明了复兴方向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它让中国革命有了新的领导核心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——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无产</a:t>
            </a:r>
          </a:p>
          <a:p>
            <a:pPr latinLnBrk="1">
              <a:lnSpc>
                <a:spcPts val="37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阶级政党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从此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中国人民从精神上由被动转为主动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</a:t>
            </a:r>
            <a:endParaRPr lang="en-US" altLang="zh-CN" sz="2400" dirty="0"/>
          </a:p>
          <a:p>
            <a:pPr latinLnBrk="1">
              <a:lnSpc>
                <a:spcPts val="37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（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2）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对中国人民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——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带来了光明和希望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在近代中国内忧外患的黑暗时刻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中国</a:t>
            </a:r>
          </a:p>
          <a:p>
            <a:pPr latinLnBrk="1">
              <a:lnSpc>
                <a:spcPts val="37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共产党以马克思列宁主义为指导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从此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中国人民谋求民族独立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、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人民解放和国</a:t>
            </a:r>
          </a:p>
          <a:p>
            <a:pPr latinLnBrk="1">
              <a:lnSpc>
                <a:spcPts val="37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家富强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、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人民幸福的斗争就有了主心骨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</a:t>
            </a:r>
            <a:endParaRPr lang="en-US" altLang="zh-CN" sz="2400" dirty="0"/>
          </a:p>
          <a:p>
            <a:pPr latinLnBrk="1">
              <a:lnSpc>
                <a:spcPts val="37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（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3）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对世界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——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壮大了社会主义阵营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中国共产党的成立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壮大了世界社会主义</a:t>
            </a:r>
          </a:p>
          <a:p>
            <a:pPr latinLnBrk="1">
              <a:lnSpc>
                <a:spcPts val="37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革命阵营的力量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扩大了无产阶级社会主义世界革命的影响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深刻改变了世界发</a:t>
            </a:r>
          </a:p>
          <a:p>
            <a:pPr latinLnBrk="1">
              <a:lnSpc>
                <a:spcPts val="36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展的趋势和格局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，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楷体" pitchFamily="34" charset="-122"/>
                <a:cs typeface="SimHei" pitchFamily="34" charset="-120"/>
              </a:rPr>
              <a:t>为人类文明发展作出了巨大贡献</a:t>
            </a:r>
            <a:r>
              <a:rPr lang="en-US" altLang="zh-CN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1108</Words>
  <Application>Microsoft Office PowerPoint</Application>
  <PresentationFormat>宽屏</PresentationFormat>
  <Paragraphs>268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Calibri (正文)</vt:lpstr>
      <vt:lpstr>方正兰亭纤黑_GBK</vt:lpstr>
      <vt:lpstr>SimHei</vt:lpstr>
      <vt:lpstr>KaiTi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>3</cp:revision>
  <dcterms:created xsi:type="dcterms:W3CDTF">2026-03-27T03:15:59Z</dcterms:created>
  <dcterms:modified xsi:type="dcterms:W3CDTF">2026-03-27T03:35:26Z</dcterms:modified>
  <cp:category/>
  <cp:contentStatus/>
</cp:coreProperties>
</file>