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19e1160bee9fc1ba3230ba#tid=6822e40be7974300096e5982#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黑体" panose="02010609060101010101" pitchFamily="34" charset="-122"/>
                <a:ea typeface="黑体" panose="02010609060101010101" pitchFamily="34" charset="-122"/>
                <a:cs typeface="黑体" panose="02010609060101010101" pitchFamily="34" charset="-120"/>
              </a:rPr>
              <a:t>高中生物学 必修1 分子与细胞</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21208" y="283464"/>
            <a:ext cx="2697480" cy="448056"/>
          </a:xfrm>
          <a:prstGeom prst="rect">
            <a:avLst/>
          </a:prstGeom>
        </p:spPr>
      </p:pic>
      <p:sp>
        <p:nvSpPr>
          <p:cNvPr id="4" name="MasterShapeName"/>
          <p:cNvSpPr/>
          <p:nvPr/>
        </p:nvSpPr>
        <p:spPr>
          <a:xfrm>
            <a:off x="521208" y="283464"/>
            <a:ext cx="2697480" cy="448056"/>
          </a:xfrm>
          <a:prstGeom prst="rect">
            <a:avLst/>
          </a:prstGeom>
          <a:noFill/>
        </p:spPr>
        <p:txBody>
          <a:bodyPr wrap="square" lIns="0" tIns="0" rIns="0" bIns="0" rtlCol="0" anchor="ctr"/>
          <a:lstStyle/>
          <a:p>
            <a:pPr algn="ctr"/>
            <a:r>
              <a:rPr lang="en-US" sz="1800" b="1" i="0" dirty="0">
                <a:solidFill>
                  <a:srgbClr val="00A0AF"/>
                </a:solidFill>
                <a:latin typeface="黑体" panose="02010609060101010101" pitchFamily="34" charset="-122"/>
                <a:ea typeface="黑体" panose="02010609060101010101" pitchFamily="34" charset="-122"/>
                <a:cs typeface="黑体" panose="02010609060101010101" pitchFamily="34" charset="-120"/>
              </a:rPr>
              <a:t>高中生物学 必修1</a:t>
            </a:r>
            <a:endParaRPr lang="en-US" sz="1800" dirty="0"/>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5.xml"/><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image" Target="../media/image31.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5.xml"/><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image" Target="../media/image34.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5.xml"/><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image" Target="../media/image37.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5.xml"/><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image" Target="../media/image40.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5.xml"/><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image" Target="../media/image43.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5.xml"/><Relationship Id="rId5" Type="http://schemas.openxmlformats.org/officeDocument/2006/relationships/image" Target="../media/image51.png"/><Relationship Id="rId4" Type="http://schemas.openxmlformats.org/officeDocument/2006/relationships/image" Target="../media/image50.png"/><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image" Target="../media/image47.jpe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5.xml"/><Relationship Id="rId4" Type="http://schemas.openxmlformats.org/officeDocument/2006/relationships/image" Target="../media/image47.jpeg"/><Relationship Id="rId3" Type="http://schemas.openxmlformats.org/officeDocument/2006/relationships/image" Target="../media/image48.jpeg"/><Relationship Id="rId2" Type="http://schemas.openxmlformats.org/officeDocument/2006/relationships/image" Target="../media/image53.png"/><Relationship Id="rId1" Type="http://schemas.openxmlformats.org/officeDocument/2006/relationships/image" Target="../media/image52.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5.xml"/><Relationship Id="rId4" Type="http://schemas.openxmlformats.org/officeDocument/2006/relationships/image" Target="../media/image57.png"/><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image" Target="../media/image54.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5.xml"/><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image" Target="../media/image58.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5.xml"/><Relationship Id="rId2" Type="http://schemas.openxmlformats.org/officeDocument/2006/relationships/image" Target="../media/image62.png"/><Relationship Id="rId1" Type="http://schemas.openxmlformats.org/officeDocument/2006/relationships/image" Target="../media/image61.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5.xml"/><Relationship Id="rId4" Type="http://schemas.openxmlformats.org/officeDocument/2006/relationships/image" Target="../media/image8.pn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5.xml"/><Relationship Id="rId2" Type="http://schemas.openxmlformats.org/officeDocument/2006/relationships/image" Target="../media/image64.png"/><Relationship Id="rId1" Type="http://schemas.openxmlformats.org/officeDocument/2006/relationships/image" Target="../media/image63.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image" Target="../media/image65.jpe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5.xml"/><Relationship Id="rId4" Type="http://schemas.openxmlformats.org/officeDocument/2006/relationships/image" Target="../media/image69.png"/><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image" Target="../media/image66.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5.xml"/><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image" Target="../media/image70.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5.xml"/><Relationship Id="rId2" Type="http://schemas.openxmlformats.org/officeDocument/2006/relationships/image" Target="../media/image74.jpeg"/><Relationship Id="rId1" Type="http://schemas.openxmlformats.org/officeDocument/2006/relationships/image" Target="../media/image73.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5.xml"/><Relationship Id="rId3" Type="http://schemas.openxmlformats.org/officeDocument/2006/relationships/image" Target="../media/image77.png"/><Relationship Id="rId2" Type="http://schemas.openxmlformats.org/officeDocument/2006/relationships/image" Target="../media/image76.jpeg"/><Relationship Id="rId1" Type="http://schemas.openxmlformats.org/officeDocument/2006/relationships/image" Target="../media/image75.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5.xml"/><Relationship Id="rId3" Type="http://schemas.openxmlformats.org/officeDocument/2006/relationships/image" Target="../media/image80.jpeg"/><Relationship Id="rId2" Type="http://schemas.openxmlformats.org/officeDocument/2006/relationships/image" Target="../media/image79.png"/><Relationship Id="rId1" Type="http://schemas.openxmlformats.org/officeDocument/2006/relationships/image" Target="../media/image78.png"/></Relationships>
</file>

<file path=ppt/slides/_rels/slide27.xml.rels><?xml version="1.0" encoding="UTF-8" standalone="yes"?>
<Relationships xmlns="http://schemas.openxmlformats.org/package/2006/relationships"><Relationship Id="rId9" Type="http://schemas.openxmlformats.org/officeDocument/2006/relationships/notesSlide" Target="../notesSlides/notesSlide27.xml"/><Relationship Id="rId8" Type="http://schemas.openxmlformats.org/officeDocument/2006/relationships/slideLayout" Target="../slideLayouts/slideLayout5.xml"/><Relationship Id="rId7" Type="http://schemas.openxmlformats.org/officeDocument/2006/relationships/image" Target="../media/image87.png"/><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image" Target="../media/image81.jpeg"/></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5.xml"/><Relationship Id="rId4" Type="http://schemas.openxmlformats.org/officeDocument/2006/relationships/image" Target="../media/image91.png"/><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image" Target="../media/image88.png"/></Relationships>
</file>

<file path=ppt/slides/_rels/slide29.xml.rels><?xml version="1.0" encoding="UTF-8" standalone="yes"?>
<Relationships xmlns="http://schemas.openxmlformats.org/package/2006/relationships"><Relationship Id="rId9" Type="http://schemas.openxmlformats.org/officeDocument/2006/relationships/notesSlide" Target="../notesSlides/notesSlide29.xml"/><Relationship Id="rId8" Type="http://schemas.openxmlformats.org/officeDocument/2006/relationships/slideLayout" Target="../slideLayouts/slideLayout5.xml"/><Relationship Id="rId7" Type="http://schemas.openxmlformats.org/officeDocument/2006/relationships/image" Target="../media/image98.png"/><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image" Target="../media/image92.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image" Target="../media/image9.pn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5.xml"/><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image" Target="../media/image99.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104.png"/><Relationship Id="rId2" Type="http://schemas.openxmlformats.org/officeDocument/2006/relationships/image" Target="../media/image103.jpeg"/><Relationship Id="rId1" Type="http://schemas.openxmlformats.org/officeDocument/2006/relationships/image" Target="../media/image102.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5.xml"/><Relationship Id="rId3" Type="http://schemas.openxmlformats.org/officeDocument/2006/relationships/image" Target="../media/image107.jpeg"/><Relationship Id="rId2" Type="http://schemas.openxmlformats.org/officeDocument/2006/relationships/image" Target="../media/image106.png"/><Relationship Id="rId1" Type="http://schemas.openxmlformats.org/officeDocument/2006/relationships/image" Target="../media/image105.png"/></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5.xml"/><Relationship Id="rId4" Type="http://schemas.openxmlformats.org/officeDocument/2006/relationships/image" Target="../media/image111.png"/><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image" Target="../media/image108.png"/></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5.xml"/><Relationship Id="rId5" Type="http://schemas.openxmlformats.org/officeDocument/2006/relationships/image" Target="../media/image116.png"/><Relationship Id="rId4" Type="http://schemas.openxmlformats.org/officeDocument/2006/relationships/image" Target="../media/image115.png"/><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image" Target="../media/image112.jpeg"/></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123.png"/><Relationship Id="rId7" Type="http://schemas.openxmlformats.org/officeDocument/2006/relationships/image" Target="../media/image112.jpeg"/><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0.png"/><Relationship Id="rId3" Type="http://schemas.openxmlformats.org/officeDocument/2006/relationships/image" Target="../media/image119.png"/><Relationship Id="rId2" Type="http://schemas.openxmlformats.org/officeDocument/2006/relationships/image" Target="../media/image118.png"/><Relationship Id="rId10" Type="http://schemas.openxmlformats.org/officeDocument/2006/relationships/notesSlide" Target="../notesSlides/notesSlide34.xml"/><Relationship Id="rId1" Type="http://schemas.openxmlformats.org/officeDocument/2006/relationships/image" Target="../media/image117.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5.xml"/><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5.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5.xml"/><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image" Target="../media/image18.png"/></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5.xml"/><Relationship Id="rId7" Type="http://schemas.openxmlformats.org/officeDocument/2006/relationships/image" Target="../media/image27.pn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image" Target="../media/image21.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5.xml"/><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_1#83c8d3de3?sp=1&amp;vop=1&amp;pid=176678464&amp;color=0,0,0&amp;vtp=1&amp;bt=1&amp;bbb=1&amp;hb=1"/>
              <p:cNvSpPr/>
              <p:nvPr/>
            </p:nvSpPr>
            <p:spPr>
              <a:xfrm>
                <a:off x="832104" y="1080000"/>
                <a:ext cx="10533888" cy="1208405"/>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蛋白激酶</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m:t>
                    </m:r>
                    <m:d>
                      <m:d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PKA</m:t>
                        </m:r>
                      </m:e>
                    </m:d>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由两个调节亚基和两个催化亚基组成</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，其活性受</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cAMP</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（腺苷酸环化酶催化</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环化形成</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调节</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（如图）。活化的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PKA</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催化亚基能将</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上的磷酸基团转移到特定蛋白质的丝氨酸或苏氨酸残基上进</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行磷酸化</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，改变这些蛋白的活性。</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下列有关说法错误的是</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4_BD.1_1#83c8d3de3?sp=1&amp;vop=1&amp;pid=176678464&amp;color=0,0,0&amp;vtp=1&amp;bt=1&amp;bbb=1&amp;hb=1"/>
              <p:cNvSpPr>
                <a:spLocks noRot="1" noChangeAspect="1" noMove="1" noResize="1" noEditPoints="1" noAdjustHandles="1" noChangeArrowheads="1" noChangeShapeType="1" noTextEdit="1"/>
              </p:cNvSpPr>
              <p:nvPr/>
            </p:nvSpPr>
            <p:spPr>
              <a:xfrm>
                <a:off x="832104" y="1080000"/>
                <a:ext cx="10533888" cy="1208405"/>
              </a:xfrm>
              <a:prstGeom prst="rect">
                <a:avLst/>
              </a:prstGeom>
              <a:blipFill rotWithShape="1">
                <a:blip r:embed="rId1"/>
                <a:stretch>
                  <a:fillRect l="-2" t="-41" r="-1868" b="-4005"/>
                </a:stretch>
              </a:blipFill>
            </p:spPr>
            <p:txBody>
              <a:bodyPr/>
              <a:lstStyle/>
              <a:p>
                <a:r>
                  <a:rPr lang="zh-CN" altLang="en-US">
                    <a:noFill/>
                  </a:rPr>
                  <a:t> </a:t>
                </a:r>
              </a:p>
            </p:txBody>
          </p:sp>
        </mc:Fallback>
      </mc:AlternateContent>
      <p:sp>
        <p:nvSpPr>
          <p:cNvPr id="3" name="QC_4_AN.2_1#83c8d3de3.bracket?vop=1&amp;pid=176678464&amp;color=0,0,0&amp;vpa=1&amp;vtp=1"/>
          <p:cNvSpPr/>
          <p:nvPr/>
        </p:nvSpPr>
        <p:spPr>
          <a:xfrm>
            <a:off x="6730460" y="1925820"/>
            <a:ext cx="331788" cy="372872"/>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C</a:t>
            </a:r>
            <a:endParaRPr lang="en-US" altLang="zh-CN" dirty="0"/>
          </a:p>
        </p:txBody>
      </p:sp>
      <p:pic>
        <p:nvPicPr>
          <p:cNvPr id="4" name="QC_4_BD.1_2#83c8d3de3?htil=1&amp;vop=1&amp;pid=17667846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226577" y="2448044"/>
            <a:ext cx="3099816" cy="166420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4_BD.1_3#83c8d3de3.choices?htil=1&amp;vop=1&amp;pid=176678464&amp;color=0,0,0&amp;vtp=1&amp;bbb=1&amp;hb=1"/>
              <p:cNvSpPr/>
              <p:nvPr/>
            </p:nvSpPr>
            <p:spPr>
              <a:xfrm>
                <a:off x="832104" y="2355390"/>
                <a:ext cx="7351776" cy="25146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调节亚基具有结合到</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cAMP</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的结构域，催化亚基包含活性位点</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蛋白质的丝氨酸或苏氨酸残基上进行磷酸化的过程伴随着</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的水解</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活化后的催化亚基空间结构发生改变，适合发挥催化活性</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催化过程</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不需要消耗能量</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cAMP</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与调节亚基结合，使调节亚基和催化亚基分离</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释放出高活性的</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催化亚基</a:t>
                </a:r>
                <a:endParaRPr lang="en-US" altLang="zh-CN" dirty="0"/>
              </a:p>
            </p:txBody>
          </p:sp>
        </mc:Choice>
        <mc:Fallback>
          <p:sp>
            <p:nvSpPr>
              <p:cNvPr id="5" name="QC_4_BD.1_3#83c8d3de3.choices?htil=1&amp;vop=1&amp;pid=176678464&amp;color=0,0,0&amp;vtp=1&amp;bbb=1&amp;hb=1"/>
              <p:cNvSpPr>
                <a:spLocks noRot="1" noChangeAspect="1" noMove="1" noResize="1" noEditPoints="1" noAdjustHandles="1" noChangeArrowheads="1" noChangeShapeType="1" noTextEdit="1"/>
              </p:cNvSpPr>
              <p:nvPr/>
            </p:nvSpPr>
            <p:spPr>
              <a:xfrm>
                <a:off x="832104" y="2355390"/>
                <a:ext cx="7351776" cy="2514600"/>
              </a:xfrm>
              <a:prstGeom prst="rect">
                <a:avLst/>
              </a:prstGeom>
              <a:blipFill rotWithShape="1">
                <a:blip r:embed="rId3"/>
                <a:stretch>
                  <a:fillRect l="-3" t="-7" r="-916"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_1#21f40907a?sp=1&amp;vop=1&amp;pid=d5f183c13&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为探究酵母菌的呼吸方式</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在连通</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传感器的</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100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mL</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锥形瓶中，加入</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40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mL</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活化酵母菌和</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60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葡</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萄糖培养液</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，密封后在最适温度下培养</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培养液中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相对含量变化如图所示</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有关分析错误的是</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4_BD.1_1#21f40907a?sp=1&amp;vop=1&amp;pid=d5f183c13&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1" b="40"/>
                </a:stretch>
              </a:blipFill>
            </p:spPr>
            <p:txBody>
              <a:bodyPr/>
              <a:lstStyle/>
              <a:p>
                <a:r>
                  <a:rPr lang="zh-CN" altLang="en-US">
                    <a:noFill/>
                  </a:rPr>
                  <a:t> </a:t>
                </a:r>
              </a:p>
            </p:txBody>
          </p:sp>
        </mc:Fallback>
      </mc:AlternateContent>
      <p:sp>
        <p:nvSpPr>
          <p:cNvPr id="3" name="QC_4_AN.2_1#21f40907a.bracket?vop=1&amp;pid=d5f183c13&amp;color=0,0,0&amp;vpa=1&amp;vtp=1"/>
          <p:cNvSpPr/>
          <p:nvPr/>
        </p:nvSpPr>
        <p:spPr>
          <a:xfrm>
            <a:off x="1015460" y="19258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C</a:t>
            </a:r>
            <a:endParaRPr lang="en-US" altLang="zh-CN" dirty="0"/>
          </a:p>
        </p:txBody>
      </p:sp>
      <p:pic>
        <p:nvPicPr>
          <p:cNvPr id="4" name="QC_4_BD.1_2#21f40907a?htil=1&amp;vop=1&amp;pid=d5f183c13&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146316" y="2448044"/>
            <a:ext cx="5175504" cy="281635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4_BD.1_3#21f40907a.choices?htil=1&amp;vop=1&amp;pid=d5f183c13&amp;color=0,0,0&amp;vtp=1&amp;bbb=1&amp;hb=1"/>
              <p:cNvSpPr/>
              <p:nvPr/>
            </p:nvSpPr>
            <p:spPr>
              <a:xfrm>
                <a:off x="832104" y="2355390"/>
                <a:ext cx="5276088" cy="25146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𝑡</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m:t>
                        </m:r>
                      </m:sub>
                    </m:s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𝑡</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酵母菌的有氧呼吸速率不断下降</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𝑡</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时</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培养液中葡萄糖的消耗速率比</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𝑡</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m:t>
                        </m:r>
                      </m:sub>
                    </m:sSub>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时快</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若降低</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oMath>
                </a14:m>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培养</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相对含量达到稳定所需时间</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会缩短</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实验后的培养液滤液加入适量酸性重铬酸钾溶液</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后变成灰绿色</a:t>
                </a:r>
                <a:endParaRPr lang="en-US" altLang="zh-CN" dirty="0"/>
              </a:p>
            </p:txBody>
          </p:sp>
        </mc:Choice>
        <mc:Fallback>
          <p:sp>
            <p:nvSpPr>
              <p:cNvPr id="5" name="QC_4_BD.1_3#21f40907a.choices?htil=1&amp;vop=1&amp;pid=d5f183c13&amp;color=0,0,0&amp;vtp=1&amp;bbb=1&amp;hb=1"/>
              <p:cNvSpPr>
                <a:spLocks noRot="1" noChangeAspect="1" noMove="1" noResize="1" noEditPoints="1" noAdjustHandles="1" noChangeArrowheads="1" noChangeShapeType="1" noTextEdit="1"/>
              </p:cNvSpPr>
              <p:nvPr/>
            </p:nvSpPr>
            <p:spPr>
              <a:xfrm>
                <a:off x="832104" y="2355390"/>
                <a:ext cx="5276088" cy="2514600"/>
              </a:xfrm>
              <a:prstGeom prst="rect">
                <a:avLst/>
              </a:prstGeom>
              <a:blipFill rotWithShape="1">
                <a:blip r:embed="rId3"/>
                <a:stretch>
                  <a:fillRect l="-5" t="-7" r="-756"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_1#eb0fab6b8?sp=1&amp;vop=1&amp;pid=d5f183c13&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呼吸缺陷型酵母菌的线粒体功能丧失，可用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TTC</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显色剂进行检测，培养基中加入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TTC</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显色剂后</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可根据酵</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母菌菌落的颜色区分野生型酵母菌和呼吸缺陷型酵母菌</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TTC</m:t>
                    </m:r>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能和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竞争线粒体中的</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H</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，如图所示</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下</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列叙述错误的是(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4_BD.3_1#eb0fab6b8?sp=1&amp;vop=1&amp;pid=d5f183c13&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1" b="40"/>
                </a:stretch>
              </a:blipFill>
            </p:spPr>
            <p:txBody>
              <a:bodyPr/>
              <a:lstStyle/>
              <a:p>
                <a:r>
                  <a:rPr lang="zh-CN" altLang="en-US">
                    <a:noFill/>
                  </a:rPr>
                  <a:t> </a:t>
                </a:r>
              </a:p>
            </p:txBody>
          </p:sp>
        </mc:Fallback>
      </mc:AlternateContent>
      <p:sp>
        <p:nvSpPr>
          <p:cNvPr id="3" name="QC_4_AN.4_1#eb0fab6b8.bracket?vop=1&amp;pid=d5f183c13&amp;color=0,0,0&amp;vpa=2&amp;vtp=1"/>
          <p:cNvSpPr/>
          <p:nvPr/>
        </p:nvSpPr>
        <p:spPr>
          <a:xfrm>
            <a:off x="2615660" y="19258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B</a:t>
            </a:r>
            <a:endParaRPr lang="en-US" altLang="zh-CN" dirty="0"/>
          </a:p>
        </p:txBody>
      </p:sp>
      <p:pic>
        <p:nvPicPr>
          <p:cNvPr id="4" name="QC_4_BD.3_2#eb0fab6b8?htil=2&amp;vop=1&amp;pid=d5f183c13&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838593" y="2448044"/>
            <a:ext cx="4151376" cy="115214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4_BD.3_3#eb0fab6b8.choices?htil=2&amp;vop=1&amp;pid=d5f183c13&amp;color=0,0,0&amp;vtp=1&amp;bbb=1"/>
              <p:cNvSpPr/>
              <p:nvPr/>
            </p:nvSpPr>
            <p:spPr>
              <a:xfrm>
                <a:off x="832104" y="2355390"/>
                <a:ext cx="6300216"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呼吸缺陷型酵母菌只能进行无氧呼吸产生少量</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H</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野生型酵母菌线粒体外膜上有运输葡萄糖的载体蛋白</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培养基上白色的菌落可能是呼吸缺陷型酵母菌形成的</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呼吸缺陷型酵母菌进行酒精发酵时会产生少量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800" dirty="0"/>
              </a:p>
            </p:txBody>
          </p:sp>
        </mc:Choice>
        <mc:Fallback>
          <p:sp>
            <p:nvSpPr>
              <p:cNvPr id="5" name="QC_4_BD.3_3#eb0fab6b8.choices?htil=2&amp;vop=1&amp;pid=d5f183c13&amp;color=0,0,0&amp;vtp=1&amp;bbb=1"/>
              <p:cNvSpPr>
                <a:spLocks noRot="1" noChangeAspect="1" noMove="1" noResize="1" noEditPoints="1" noAdjustHandles="1" noChangeArrowheads="1" noChangeShapeType="1" noTextEdit="1"/>
              </p:cNvSpPr>
              <p:nvPr/>
            </p:nvSpPr>
            <p:spPr>
              <a:xfrm>
                <a:off x="832104" y="2355390"/>
                <a:ext cx="6300216" cy="1676400"/>
              </a:xfrm>
              <a:prstGeom prst="rect">
                <a:avLst/>
              </a:prstGeom>
              <a:blipFill rotWithShape="1">
                <a:blip r:embed="rId3"/>
                <a:stretch>
                  <a:fillRect l="-4" t="-10"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5_1#2f7418b8a?sp=1&amp;vop=1&amp;pid=d5f183c13&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无氧呼吸的代谢途径如图所示</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乙醇脱氢酶</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ADH</m:t>
                        </m:r>
                      </m:e>
                    </m:d>
                  </m:oMath>
                </a14:m>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、乳酸脱氢酶</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LDH</m:t>
                        </m:r>
                      </m:e>
                    </m:d>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是无氧呼吸所需的两种关键酶</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研</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究发现适宜浓度的</a:t>
                </a:r>
                <a14:m>
                  <m:oMath xmlns:m="http://schemas.openxmlformats.org/officeDocument/2006/math">
                    <m:sSup>
                      <m:sSupPr>
                        <m:ctrlPr>
                          <a:rPr lang="en-US" altLang="zh-CN"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Ca</m:t>
                        </m:r>
                      </m:e>
                      <m:sup>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可以增强辣椒根细胞中</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ADH</m:t>
                    </m:r>
                  </m:oMath>
                </a14:m>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的活性，降低</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LDH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的活性。</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下列叙述错误的是</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4_BD.5_1#2f7418b8a?sp=1&amp;vop=1&amp;pid=d5f183c13&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sp>
        <p:nvSpPr>
          <p:cNvPr id="3" name="QC_4_AN.6_1#2f7418b8a.bracket?vop=1&amp;pid=d5f183c13&amp;color=0,0,0&amp;vpa=3&amp;vtp=1"/>
          <p:cNvSpPr/>
          <p:nvPr/>
        </p:nvSpPr>
        <p:spPr>
          <a:xfrm>
            <a:off x="10592784" y="15067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C</a:t>
            </a:r>
            <a:endParaRPr lang="en-US" altLang="zh-CN" dirty="0"/>
          </a:p>
        </p:txBody>
      </p:sp>
      <p:pic>
        <p:nvPicPr>
          <p:cNvPr id="4" name="QC_4_BD.5_2#2f7418b8a?htil=3&amp;vop=1&amp;pid=d5f183c13&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920761" y="2041644"/>
            <a:ext cx="3364992" cy="156362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4_BD.5_3#2f7418b8a.choices?htil=3&amp;vop=1&amp;pid=d5f183c13&amp;color=0,0,0&amp;vtp=1&amp;bbb=1&amp;hb=1"/>
              <p:cNvSpPr/>
              <p:nvPr/>
            </p:nvSpPr>
            <p:spPr>
              <a:xfrm>
                <a:off x="832104" y="1948990"/>
                <a:ext cx="7077456"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辣椒根细胞中的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ADH</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LDH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都是在细胞质基质中发挥作用的</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推测在水淹条件下</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辣椒根细胞可以同时进行产乳酸和产酒精的无</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氧呼吸</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丙酮酸生成乳酸或酒精的过程中，生成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ATP</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所需的能量来自</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NADH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用</a:t>
                </a:r>
                <a14:m>
                  <m:oMath xmlns:m="http://schemas.openxmlformats.org/officeDocument/2006/math">
                    <m:sSup>
                      <m:sSupPr>
                        <m:ctrlPr>
                          <a:rPr lang="en-US" altLang="zh-CN"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Ca</m:t>
                        </m:r>
                      </m:e>
                      <m:sup>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处理后，辣椒根细胞无氧呼吸产生的酒精可能会增多</a:t>
                </a:r>
                <a:endParaRPr lang="en-US" altLang="zh-CN" dirty="0"/>
              </a:p>
            </p:txBody>
          </p:sp>
        </mc:Choice>
        <mc:Fallback>
          <p:sp>
            <p:nvSpPr>
              <p:cNvPr id="5" name="QC_4_BD.5_3#2f7418b8a.choices?htil=3&amp;vop=1&amp;pid=d5f183c13&amp;color=0,0,0&amp;vtp=1&amp;bbb=1&amp;hb=1"/>
              <p:cNvSpPr>
                <a:spLocks noRot="1" noChangeAspect="1" noMove="1" noResize="1" noEditPoints="1" noAdjustHandles="1" noChangeArrowheads="1" noChangeShapeType="1" noTextEdit="1"/>
              </p:cNvSpPr>
              <p:nvPr/>
            </p:nvSpPr>
            <p:spPr>
              <a:xfrm>
                <a:off x="832104" y="1948990"/>
                <a:ext cx="7077456" cy="2095500"/>
              </a:xfrm>
              <a:prstGeom prst="rect">
                <a:avLst/>
              </a:prstGeom>
              <a:blipFill rotWithShape="1">
                <a:blip r:embed="rId3"/>
                <a:stretch>
                  <a:fillRect l="-4" t="-8" b="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_1#e0317db57?sp=1&amp;vop=1&amp;pid=dc8f3199b&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细胞生存所需能量大部分由线粒体呼吸链提供，呼吸链是指在线粒体内膜上的一系列复合体（</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Ⅰ、Ⅱ、Ⅲ、</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Ⅳ）将电子</a:t>
                </a:r>
                <a14:m>
                  <m:oMath xmlns:m="http://schemas.openxmlformats.org/officeDocument/2006/math">
                    <m:d>
                      <m:dPr>
                        <m:ctrlPr>
                          <a:rPr lang="en-US" altLang="zh-CN"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dPr>
                      <m:e>
                        <m:sSup>
                          <m:sSupPr>
                            <m:ctrlPr>
                              <a:rPr lang="en-US" altLang="zh-CN"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e</m:t>
                            </m:r>
                          </m:e>
                          <m:sup>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e>
                    </m:d>
                  </m:oMath>
                </a14:m>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传递到</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O</m:t>
                        </m:r>
                      </m:e>
                      <m:sub>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的过程，过程如图。</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下列说法正确的是(</a:t>
                </a:r>
                <a:r>
                  <a:rPr lang="en-US" altLang="zh-CN"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4_BD.1_1#e0317db57?sp=1&amp;vop=1&amp;pid=dc8f3199b&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3091" b="60"/>
                </a:stretch>
              </a:blipFill>
            </p:spPr>
            <p:txBody>
              <a:bodyPr/>
              <a:lstStyle/>
              <a:p>
                <a:r>
                  <a:rPr lang="zh-CN" altLang="en-US">
                    <a:noFill/>
                  </a:rPr>
                  <a:t> </a:t>
                </a:r>
              </a:p>
            </p:txBody>
          </p:sp>
        </mc:Fallback>
      </mc:AlternateContent>
      <p:pic>
        <p:nvPicPr>
          <p:cNvPr id="3" name="QC_4_BD.3_1#e0317db57?vop=1&amp;pid=dc8f3199b&amp;color=0,0,0&amp;tib=255,255,255&amp;vtp=1&amp;bt=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363212" y="2080760"/>
            <a:ext cx="3465576" cy="214884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4" name="QC_4_BD.3_2#e0317db57?vop=1&amp;pid=dc8f3199b&amp;color=0,0,0&amp;vtp=1&amp;bt=1&amp;bbb=1"/>
              <p:cNvSpPr/>
              <p:nvPr/>
            </p:nvSpPr>
            <p:spPr>
              <a:xfrm>
                <a:off x="953008" y="3994650"/>
                <a:ext cx="10533888" cy="469900"/>
              </a:xfrm>
              <a:prstGeom prst="rect">
                <a:avLst/>
              </a:prstGeom>
              <a:noFill/>
            </p:spPr>
            <p:txBody>
              <a:bodyPr wrap="none" lIns="0" tIns="0" rIns="0" bIns="0" rtlCol="0" anchor="t"/>
              <a:lstStyle/>
              <a:p>
                <a:pPr algn="l" latinLnBrk="1">
                  <a:lnSpc>
                    <a:spcPts val="3700"/>
                  </a:lnSpc>
                </a:pPr>
                <a:r>
                  <a:rPr lang="en-US" altLang="zh-CN" sz="1800" b="1" i="0" dirty="0">
                    <a:solidFill>
                      <a:srgbClr val="000000"/>
                    </a:solidFill>
                    <a:latin typeface="微软雅黑" panose="020B0503020204020204" charset="-122"/>
                    <a:ea typeface="微软雅黑" panose="020B0503020204020204" charset="-122"/>
                    <a:cs typeface="微软雅黑" panose="020B0503020204020204" pitchFamily="34" charset="-120"/>
                  </a:rPr>
                  <a:t>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Cambria Math" panose="02040503050406030204" pitchFamily="18" charset="0"/>
                      </a:rPr>
                      <m:t>Cytc</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charset="-122"/>
                  </a:rPr>
                  <a:t>为电子传递链中可移动的细胞色素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Cambria Math" panose="02040503050406030204" pitchFamily="18" charset="0"/>
                      </a:rPr>
                      <m:t>c</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charset="-122"/>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charset="-122"/>
                  </a:rPr>
                  <a:t>蛋白。</a:t>
                </a:r>
                <a:endParaRPr lang="en-US" altLang="zh-CN" sz="1800" dirty="0">
                  <a:latin typeface="微软雅黑" panose="020B0503020204020204" charset="-122"/>
                  <a:ea typeface="微软雅黑" panose="020B0503020204020204" charset="-122"/>
                  <a:cs typeface="微软雅黑" panose="020B0503020204020204" charset="-122"/>
                </a:endParaRPr>
              </a:p>
            </p:txBody>
          </p:sp>
        </mc:Choice>
        <mc:Fallback>
          <p:sp>
            <p:nvSpPr>
              <p:cNvPr id="4" name="QC_4_BD.3_2#e0317db57?vop=1&amp;pid=dc8f3199b&amp;color=0,0,0&amp;vtp=1&amp;bt=1&amp;bbb=1"/>
              <p:cNvSpPr>
                <a:spLocks noRot="1" noChangeAspect="1" noMove="1" noResize="1" noEditPoints="1" noAdjustHandles="1" noChangeArrowheads="1" noChangeShapeType="1" noTextEdit="1"/>
              </p:cNvSpPr>
              <p:nvPr/>
            </p:nvSpPr>
            <p:spPr>
              <a:xfrm>
                <a:off x="953008" y="3994650"/>
                <a:ext cx="10533888" cy="469900"/>
              </a:xfrm>
              <a:prstGeom prst="rect">
                <a:avLst/>
              </a:prstGeom>
              <a:blipFill rotWithShape="1">
                <a:blip r:embed="rId3"/>
                <a:stretch>
                  <a:fillRect l="-5" t="-106" r="4" b="10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C_4_BD.3_3#e0317db57.choices?vop=1&amp;pid=dc8f3199b&amp;color=0,0,0&amp;vtp=1&amp;bbb=1"/>
              <p:cNvSpPr/>
              <p:nvPr/>
            </p:nvSpPr>
            <p:spPr>
              <a:xfrm>
                <a:off x="953008" y="4441365"/>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四种复合体均在传递</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e</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的同时转运</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H</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，形成膜两侧</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H</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浓度差</a:t>
                </a:r>
                <a:endParaRPr lang="en-US" altLang="zh-CN" sz="1800" dirty="0"/>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Cytc</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具有亲水性，外露部分所处的位置是细胞质基质</a:t>
                </a:r>
                <a:endParaRPr lang="en-US" altLang="zh-CN" sz="1800" dirty="0"/>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传递的</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e</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来自</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NADH</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和琥珀酸</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，最终受体为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800" dirty="0"/>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通过</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H</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跨膜运输驱动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ATP</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合成，使产生的能量大部分储存在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ATP</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中</a:t>
                </a:r>
                <a:endParaRPr lang="en-US" altLang="zh-CN" sz="1800" dirty="0"/>
              </a:p>
            </p:txBody>
          </p:sp>
        </mc:Choice>
        <mc:Fallback>
          <p:sp>
            <p:nvSpPr>
              <p:cNvPr id="5" name="QC_4_BD.3_3#e0317db57.choices?vop=1&amp;pid=dc8f3199b&amp;color=0,0,0&amp;vtp=1&amp;bbb=1"/>
              <p:cNvSpPr>
                <a:spLocks noRot="1" noChangeAspect="1" noMove="1" noResize="1" noEditPoints="1" noAdjustHandles="1" noChangeArrowheads="1" noChangeShapeType="1" noTextEdit="1"/>
              </p:cNvSpPr>
              <p:nvPr/>
            </p:nvSpPr>
            <p:spPr>
              <a:xfrm>
                <a:off x="953008" y="4441365"/>
                <a:ext cx="10533888" cy="1676400"/>
              </a:xfrm>
              <a:prstGeom prst="rect">
                <a:avLst/>
              </a:prstGeom>
              <a:blipFill rotWithShape="1">
                <a:blip r:embed="rId4"/>
                <a:stretch>
                  <a:fillRect l="-5" t="-10" r="4" b="10"/>
                </a:stretch>
              </a:blipFill>
            </p:spPr>
            <p:txBody>
              <a:bodyPr/>
              <a:lstStyle/>
              <a:p>
                <a:r>
                  <a:rPr lang="zh-CN" altLang="en-US">
                    <a:noFill/>
                  </a:rPr>
                  <a:t> </a:t>
                </a:r>
              </a:p>
            </p:txBody>
          </p:sp>
        </mc:Fallback>
      </mc:AlternateContent>
      <p:sp>
        <p:nvSpPr>
          <p:cNvPr id="7" name="QC_4_AN.2_1#839937e8f.bracket?vop=1&amp;pid=e18112155&amp;color=0,0,0&amp;vpa=1&amp;vtp=1"/>
          <p:cNvSpPr/>
          <p:nvPr/>
        </p:nvSpPr>
        <p:spPr>
          <a:xfrm>
            <a:off x="7444835" y="15067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C</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4_1#24680d4e5?sp=1&amp;vop=1&amp;pid=dc8f3199b&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马拉松是一项高负荷、大强度、长距离的竞技运动</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。改善运动肌利用氧的能力是马拉松运动员首先要解决</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的问题</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。图1是人体运动强度与血液中乳酸含量及氧气消耗速率的关系。图2表示甲</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、乙两名运动员在运</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动过程中</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，摄氧量与血液中乳酸含量的变化情况。回答下列问题：</a:t>
            </a:r>
            <a:endParaRPr lang="en-US" altLang="zh-CN" dirty="0"/>
          </a:p>
        </p:txBody>
      </p:sp>
      <p:pic>
        <p:nvPicPr>
          <p:cNvPr id="3" name="QO_4_BD.4_3#24680d4e5?htil=1&amp;vop=1&amp;pid=dc8f3199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755648" y="2598793"/>
            <a:ext cx="3410712" cy="168249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O_4_BD.4_4#24680d4e5?htil=1&amp;vop=1&amp;pid=dc8f3199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004304" y="2337554"/>
            <a:ext cx="3447288" cy="196596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B_5_BD.5_1#1883e1a8d?vop=1&amp;pid=24680d4e5&amp;color=0,0,0&amp;vtp=1&amp;bbb=1"/>
          <p:cNvSpPr/>
          <p:nvPr/>
        </p:nvSpPr>
        <p:spPr>
          <a:xfrm>
            <a:off x="832104" y="4032369"/>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（1</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）人体骨骼肌细胞中产生乳酸的场所是</a:t>
            </a:r>
            <a:r>
              <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dirty="0"/>
          </a:p>
        </p:txBody>
      </p:sp>
      <p:sp>
        <p:nvSpPr>
          <p:cNvPr id="6" name="QB_5_AN.6_1#1883e1a8d.blank?vop=1&amp;pid=24680d4e5&amp;color=0,0,0&amp;vpa=2&amp;vtp=1&amp;bbb=1"/>
          <p:cNvSpPr/>
          <p:nvPr/>
        </p:nvSpPr>
        <p:spPr>
          <a:xfrm>
            <a:off x="5078190" y="4032369"/>
            <a:ext cx="1309688" cy="469900"/>
          </a:xfrm>
          <a:prstGeom prst="rect">
            <a:avLst/>
          </a:prstGeom>
          <a:noFill/>
        </p:spPr>
        <p:txBody>
          <a:bodyPr wrap="none" lIns="0" tIns="0" rIns="0" bIns="0" rtlCol="0" anchor="t"/>
          <a:lstStyle/>
          <a:p>
            <a:pPr algn="ctr" latinLnBrk="1">
              <a:lnSpc>
                <a:spcPts val="37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细胞质基质</a:t>
            </a:r>
            <a:endParaRPr lang="en-US" altLang="zh-CN" dirty="0"/>
          </a:p>
        </p:txBody>
      </p:sp>
      <mc:AlternateContent xmlns:mc="http://schemas.openxmlformats.org/markup-compatibility/2006">
        <mc:Choice xmlns:a14="http://schemas.microsoft.com/office/drawing/2010/main" Requires="a14">
          <p:sp>
            <p:nvSpPr>
              <p:cNvPr id="7" name="QB_5_BD.7_1#953711cc3?vop=1&amp;pid=24680d4e5&amp;color=0,0,0&amp;mp=1&amp;vtp=1&amp;bt=1&amp;bbb=1&amp;hb=1"/>
              <p:cNvSpPr/>
              <p:nvPr/>
            </p:nvSpPr>
            <p:spPr>
              <a:xfrm>
                <a:off x="832104" y="4542917"/>
                <a:ext cx="10533888" cy="1536700"/>
              </a:xfrm>
              <a:prstGeom prst="rect">
                <a:avLst/>
              </a:prstGeom>
              <a:noFill/>
            </p:spPr>
            <p:txBody>
              <a:bodyPr wrap="none" lIns="0" tIns="0" rIns="0" bIns="0" rtlCol="0" anchor="t"/>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（2）剧烈运动中</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，葡萄糖储存的能量经呼吸作用释放后的去向有</a:t>
                </a:r>
                <a:r>
                  <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a:t>
                </a:r>
                <a:endPar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运动强度下人体细胞主要呼吸方式的反应式可以简写为</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fontAlgn="b" latinLnBrk="1">
                  <a:lnSpc>
                    <a:spcPts val="5500"/>
                  </a:lnSpc>
                </a:pPr>
                <a:r>
                  <a:rPr lang="en-US" altLang="zh-CN" i="0">
                    <a:solidFill>
                      <a:srgbClr val="000000"/>
                    </a:solidFill>
                    <a:latin typeface="宋体" panose="02010600030101010101" pitchFamily="2" charset="-122"/>
                    <a:ea typeface="宋体" panose="02010600030101010101" pitchFamily="2" charset="-122"/>
                    <a:cs typeface="宋体" panose="02010600030101010101" pitchFamily="34" charset="-120"/>
                  </a:rPr>
                  <a:t>_</a:t>
                </a:r>
                <a:r>
                  <a:rPr lang="en-US" altLang="zh-CN" sz="3100" b="0" i="0" u="sng" kern="0" spc="-99900">
                    <a:solidFill>
                      <a:srgbClr val="FF00FF"/>
                    </a:solidFill>
                    <a:latin typeface="宋体" panose="02010600030101010101" pitchFamily="2" charset="-122"/>
                    <a:ea typeface="微软雅黑" panose="020B0503020204020204" charset="-122"/>
                    <a:cs typeface="微软雅黑" panose="020B0503020204020204" pitchFamily="34" charset="-120"/>
                  </a:rPr>
                  <a:t> </a:t>
                </a:r>
                <a:r>
                  <a:rPr lang="en-US" altLang="zh-CN"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solidFill>
                    <a:srgbClr val="000000"/>
                  </a:solidFill>
                </a:endParaRPr>
              </a:p>
            </p:txBody>
          </p:sp>
        </mc:Choice>
        <mc:Fallback>
          <p:sp>
            <p:nvSpPr>
              <p:cNvPr id="7" name="QB_5_BD.7_1#953711cc3?vop=1&amp;pid=24680d4e5&amp;color=0,0,0&amp;mp=1&amp;vtp=1&amp;bt=1&amp;bbb=1&amp;hb=1"/>
              <p:cNvSpPr>
                <a:spLocks noRot="1" noChangeAspect="1" noMove="1" noResize="1" noEditPoints="1" noAdjustHandles="1" noChangeArrowheads="1" noChangeShapeType="1" noTextEdit="1"/>
              </p:cNvSpPr>
              <p:nvPr/>
            </p:nvSpPr>
            <p:spPr>
              <a:xfrm>
                <a:off x="832104" y="4542917"/>
                <a:ext cx="10533888" cy="1536700"/>
              </a:xfrm>
              <a:prstGeom prst="rect">
                <a:avLst/>
              </a:prstGeom>
              <a:blipFill rotWithShape="1">
                <a:blip r:embed="rId3"/>
                <a:stretch>
                  <a:fillRect l="-2" t="-8" r="-11" b="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5_AN.8_1#953711cc3.blank?vop=1&amp;pid=24680d4e5&amp;color=0,0,0&amp;mp=1&amp;vpa=3&amp;vtp=1&amp;bbb=1&amp;hb=1"/>
              <p:cNvSpPr/>
              <p:nvPr/>
            </p:nvSpPr>
            <p:spPr>
              <a:xfrm>
                <a:off x="834009" y="4502277"/>
                <a:ext cx="10531904" cy="838200"/>
              </a:xfrm>
              <a:prstGeom prst="rect">
                <a:avLst/>
              </a:prstGeom>
              <a:noFill/>
            </p:spPr>
            <p:txBody>
              <a:bodyPr wrap="square" lIns="0" tIns="0" rIns="0" bIns="0" rtlCol="0" anchor="t"/>
              <a:p>
                <a:pPr latinLnBrk="1">
                  <a:lnSpc>
                    <a:spcPts val="3300"/>
                  </a:lnSpc>
                </a:pPr>
                <a:r>
                  <a:rPr lang="en-US" altLang="zh-CN" b="0" i="0">
                    <a:solidFill>
                      <a:srgbClr val="FF0000"/>
                    </a:solidFill>
                    <a:latin typeface="宋体" panose="02010600030101010101" pitchFamily="2" charset="-122"/>
                    <a:ea typeface="微软雅黑" panose="020B0503020204020204" charset="-122"/>
                    <a:cs typeface="微软雅黑" panose="020B0503020204020204" pitchFamily="34" charset="-120"/>
                  </a:rPr>
                  <a:t>                                                           </a:t>
                </a:r>
                <a:r>
                  <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rPr>
                  <a:t>以热能形式散失</a:t>
                </a: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、用于合成</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ATP</m:t>
                    </m:r>
                  </m:oMath>
                </a14:m>
                <a:r>
                  <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rPr>
                  <a:t>、储</a:t>
                </a:r>
                <a:endPar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rPr>
                  <a:t>存在乳酸中</a:t>
                </a:r>
                <a:endParaRPr lang="en-US" altLang="zh-CN" dirty="0">
                  <a:solidFill>
                    <a:srgbClr val="FF0000"/>
                  </a:solidFill>
                </a:endParaRPr>
              </a:p>
            </p:txBody>
          </p:sp>
        </mc:Choice>
        <mc:Fallback>
          <p:sp>
            <p:nvSpPr>
              <p:cNvPr id="8" name="QB_5_AN.8_1#953711cc3.blank?vop=1&amp;pid=24680d4e5&amp;color=0,0,0&amp;mp=1&amp;vpa=3&amp;vtp=1&amp;bbb=1&amp;hb=1"/>
              <p:cNvSpPr>
                <a:spLocks noRot="1" noChangeAspect="1" noMove="1" noResize="1" noEditPoints="1" noAdjustHandles="1" noChangeArrowheads="1" noChangeShapeType="1" noTextEdit="1"/>
              </p:cNvSpPr>
              <p:nvPr/>
            </p:nvSpPr>
            <p:spPr>
              <a:xfrm>
                <a:off x="834009" y="4502277"/>
                <a:ext cx="10531904" cy="838200"/>
              </a:xfrm>
              <a:prstGeom prst="rect">
                <a:avLst/>
              </a:prstGeom>
              <a:blipFill rotWithShape="1">
                <a:blip r:embed="rId4"/>
                <a:stretch>
                  <a:fillRect l="-2" t="-15" b="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B_5_AN.9_1#953711cc3.blank?vop=1&amp;pid=24680d4e5&amp;color=0,0,0&amp;mp=1&amp;vpa=4&amp;vtp=1&amp;bbb=1&amp;rh=43.2"/>
              <p:cNvSpPr/>
              <p:nvPr/>
            </p:nvSpPr>
            <p:spPr>
              <a:xfrm>
                <a:off x="893540" y="5464683"/>
                <a:ext cx="4940935" cy="548640"/>
              </a:xfrm>
              <a:prstGeom prst="rect">
                <a:avLst/>
              </a:prstGeom>
              <a:noFill/>
            </p:spPr>
            <p:txBody>
              <a:bodyPr wrap="none" lIns="0" tIns="0" rIns="0" bIns="0" rtlCol="0" anchor="t"/>
              <a:p>
                <a:pPr algn="ctr" latinLnBrk="1">
                  <a:lnSpc>
                    <a:spcPts val="51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C</m:t>
                        </m:r>
                      </m:e>
                      <m:sub>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6</m:t>
                        </m:r>
                      </m:sub>
                    </m:sSub>
                    <m:sSub>
                      <m:sSubPr>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12</m:t>
                        </m:r>
                      </m:sub>
                    </m:sSub>
                    <m:sSub>
                      <m:sSubPr>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6</m:t>
                        </m:r>
                      </m:sub>
                    </m:sSub>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6</m:t>
                    </m:r>
                    <m:sSub>
                      <m:sSubPr>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6</m:t>
                    </m:r>
                    <m:sSub>
                      <m:sSubPr>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2</m:t>
                        </m:r>
                      </m:sub>
                    </m:sSub>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O</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 </m:t>
                    </m:r>
                    <m:m>
                      <m:mPr>
                        <m:mcs>
                          <m:mc>
                            <m:mcPr>
                              <m:count m:val="1"/>
                              <m:mcJc m:val="center"/>
                            </m:mcPr>
                          </m:mc>
                        </m:mcs>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mPr>
                      <m:mr>
                        <m:e>
                          <m:groupChr>
                            <m:groupChrPr>
                              <m:chr m:val="→"/>
                              <m:vertJc m:val="bot"/>
                              <m:ctrlPr>
                                <a:rPr lang="en-US" altLang="zh-CN" b="0" i="1" dirty="0">
                                  <a:solidFill>
                                    <a:srgbClr val="FF0000"/>
                                  </a:solidFill>
                                  <a:latin typeface="Cambria Math" panose="02040503050406030204" pitchFamily="18" charset="0"/>
                                  <a:ea typeface="微软雅黑" panose="020B0503020204020204" charset="-122"/>
                                  <a:cs typeface="微软雅黑" panose="020B0503020204020204" pitchFamily="34" charset="-120"/>
                                </a:rPr>
                              </m:ctrlPr>
                            </m:groupChrPr>
                            <m:e>
                              <m:r>
                                <a:rPr lang="en-US" altLang="zh-CN" b="0">
                                  <a:solidFill>
                                    <a:srgbClr val="FF0000"/>
                                  </a:solidFill>
                                  <a:latin typeface="Cambria Math" panose="02040503050406030204" pitchFamily="18" charset="0"/>
                                </a:rPr>
                                <m:t>酶</m:t>
                              </m:r>
                            </m:e>
                          </m:groupChr>
                        </m:e>
                      </m:mr>
                      <m:mr>
                        <m:e>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 </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6</m:t>
                    </m:r>
                    <m:sSub>
                      <m:sSubPr>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12</m:t>
                    </m:r>
                    <m:sSub>
                      <m:sSubPr>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2</m:t>
                        </m:r>
                      </m:sub>
                    </m:sSub>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O</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能量</a:t>
                </a:r>
                <a:endParaRPr lang="en-US" altLang="zh-CN" sz="100" dirty="0">
                  <a:solidFill>
                    <a:srgbClr val="FF0000"/>
                  </a:solidFill>
                </a:endParaRPr>
              </a:p>
            </p:txBody>
          </p:sp>
        </mc:Choice>
        <mc:Fallback>
          <p:sp>
            <p:nvSpPr>
              <p:cNvPr id="9" name="QB_5_AN.9_1#953711cc3.blank?vop=1&amp;pid=24680d4e5&amp;color=0,0,0&amp;mp=1&amp;vpa=4&amp;vtp=1&amp;bbb=1&amp;rh=43.2"/>
              <p:cNvSpPr>
                <a:spLocks noRot="1" noChangeAspect="1" noMove="1" noResize="1" noEditPoints="1" noAdjustHandles="1" noChangeArrowheads="1" noChangeShapeType="1" noTextEdit="1"/>
              </p:cNvSpPr>
              <p:nvPr/>
            </p:nvSpPr>
            <p:spPr>
              <a:xfrm>
                <a:off x="893540" y="5464683"/>
                <a:ext cx="4940935" cy="548640"/>
              </a:xfrm>
              <a:prstGeom prst="rect">
                <a:avLst/>
              </a:prstGeom>
              <a:blipFill rotWithShape="1">
                <a:blip r:embed="rId5"/>
                <a:stretch>
                  <a:fillRect l="-2" t="-93" r="2" b="-1796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 calcmode="lin" valueType="num">
                                      <p:cBhvr additive="base">
                                        <p:cTn id="17"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 calcmode="lin" valueType="num">
                                      <p:cBhvr additive="base">
                                        <p:cTn id="2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8" grpId="0" animBg="1" build="p"/>
      <p:bldP spid="9"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 name="QB_5_BD.10_1#145d8f6ff?vop=1&amp;pid=24680d4e5&amp;color=0,0,0&amp;vtp=1&amp;bbb=1&amp;hb=1"/>
              <p:cNvSpPr/>
              <p:nvPr/>
            </p:nvSpPr>
            <p:spPr>
              <a:xfrm>
                <a:off x="832104" y="26162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（3）若运动强度为</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b</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时，乳酸含量与氧气消耗速率的物质的量的相对值比例为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1</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3</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，则此时有氧呼吸与无</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氧呼吸消耗的葡萄糖的量的比例为</a:t>
                </a:r>
                <a:r>
                  <a:rPr lang="en-US" altLang="zh-CN"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solidFill>
                    <a:srgbClr val="000000"/>
                  </a:solidFill>
                </a:endParaRPr>
              </a:p>
            </p:txBody>
          </p:sp>
        </mc:Choice>
        <mc:Fallback>
          <p:sp>
            <p:nvSpPr>
              <p:cNvPr id="5" name="QB_5_BD.10_1#145d8f6ff?vop=1&amp;pid=24680d4e5&amp;color=0,0,0&amp;vtp=1&amp;bbb=1&amp;hb=1"/>
              <p:cNvSpPr>
                <a:spLocks noRot="1" noChangeAspect="1" noMove="1" noResize="1" noEditPoints="1" noAdjustHandles="1" noChangeArrowheads="1" noChangeShapeType="1" noTextEdit="1"/>
              </p:cNvSpPr>
              <p:nvPr/>
            </p:nvSpPr>
            <p:spPr>
              <a:xfrm>
                <a:off x="832104" y="2616200"/>
                <a:ext cx="10533888" cy="838200"/>
              </a:xfrm>
              <a:prstGeom prst="rect">
                <a:avLst/>
              </a:prstGeom>
              <a:blipFill rotWithShape="1">
                <a:blip r:embed="rId1"/>
                <a:stretch>
                  <a:fillRect l="-2" r="-21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5_AN.11_1#145d8f6ff.blank?vop=1&amp;pid=24680d4e5&amp;color=0,0,0&amp;vpa=5&amp;vtp=1&amp;bbb=1"/>
              <p:cNvSpPr/>
              <p:nvPr/>
            </p:nvSpPr>
            <p:spPr>
              <a:xfrm>
                <a:off x="4316666" y="3088068"/>
                <a:ext cx="469900" cy="279400"/>
              </a:xfrm>
              <a:prstGeom prst="rect">
                <a:avLst/>
              </a:prstGeom>
              <a:noFill/>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1</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1</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00" dirty="0"/>
              </a:p>
            </p:txBody>
          </p:sp>
        </mc:Choice>
        <mc:Fallback>
          <p:sp>
            <p:nvSpPr>
              <p:cNvPr id="6" name="QB_5_AN.11_1#145d8f6ff.blank?vop=1&amp;pid=24680d4e5&amp;color=0,0,0&amp;vpa=5&amp;vtp=1&amp;bbb=1"/>
              <p:cNvSpPr>
                <a:spLocks noRot="1" noChangeAspect="1" noMove="1" noResize="1" noEditPoints="1" noAdjustHandles="1" noChangeArrowheads="1" noChangeShapeType="1" noTextEdit="1"/>
              </p:cNvSpPr>
              <p:nvPr/>
            </p:nvSpPr>
            <p:spPr>
              <a:xfrm>
                <a:off x="4316666" y="3088068"/>
                <a:ext cx="469900" cy="279400"/>
              </a:xfrm>
              <a:prstGeom prst="rect">
                <a:avLst/>
              </a:prstGeom>
              <a:blipFill rotWithShape="1">
                <a:blip r:embed="rId2"/>
                <a:stretch>
                  <a:fillRect l="-122" t="-23" r="122" b="23"/>
                </a:stretch>
              </a:blipFill>
            </p:spPr>
            <p:txBody>
              <a:bodyPr/>
              <a:lstStyle/>
              <a:p>
                <a:r>
                  <a:rPr lang="zh-CN" altLang="en-US">
                    <a:noFill/>
                  </a:rPr>
                  <a:t> </a:t>
                </a:r>
              </a:p>
            </p:txBody>
          </p:sp>
        </mc:Fallback>
      </mc:AlternateContent>
      <p:sp>
        <p:nvSpPr>
          <p:cNvPr id="7" name="QB_5_BD.12_1#657d8e1f3?vop=1&amp;pid=24680d4e5&amp;color=0,0,0&amp;vtp=1&amp;bbb=1&amp;hb=1"/>
          <p:cNvSpPr/>
          <p:nvPr/>
        </p:nvSpPr>
        <p:spPr>
          <a:xfrm>
            <a:off x="832104" y="3476046"/>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（4）据图2分析</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，运动员</a:t>
            </a:r>
            <a:r>
              <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填“甲”或“乙”）更适合从事马拉松运动</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，理由是</a:t>
            </a:r>
            <a:r>
              <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endPar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____________________________________________________________________________________________</a:t>
            </a:r>
            <a:endPar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solidFill>
                <a:srgbClr val="000000"/>
              </a:solidFill>
            </a:endParaRPr>
          </a:p>
        </p:txBody>
      </p:sp>
      <p:sp>
        <p:nvSpPr>
          <p:cNvPr id="8" name="QB_5_AN.13_1#657d8e1f3.blank?vop=1&amp;pid=24680d4e5&amp;color=0,0,0&amp;vpa=6&amp;vtp=1"/>
          <p:cNvSpPr/>
          <p:nvPr/>
        </p:nvSpPr>
        <p:spPr>
          <a:xfrm>
            <a:off x="3390360" y="3445566"/>
            <a:ext cx="3952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乙</a:t>
            </a:r>
            <a:endParaRPr lang="en-US" altLang="zh-CN" dirty="0">
              <a:solidFill>
                <a:srgbClr val="FF0000"/>
              </a:solidFill>
            </a:endParaRPr>
          </a:p>
        </p:txBody>
      </p:sp>
      <p:sp>
        <p:nvSpPr>
          <p:cNvPr id="9" name="QB_5_AN.14_1#657d8e1f3.blank?vop=1&amp;pid=24680d4e5&amp;color=0,0,0&amp;vpa=7&amp;vtp=1&amp;bbb=1&amp;hb=1"/>
          <p:cNvSpPr/>
          <p:nvPr/>
        </p:nvSpPr>
        <p:spPr>
          <a:xfrm>
            <a:off x="832104" y="3445566"/>
            <a:ext cx="10531904" cy="1257300"/>
          </a:xfrm>
          <a:prstGeom prst="rect">
            <a:avLst/>
          </a:prstGeom>
          <a:noFill/>
        </p:spPr>
        <p:txBody>
          <a:bodyPr wrap="square" lIns="0" tIns="0" rIns="0" bIns="0" rtlCol="0" anchor="t"/>
          <a:lstStyle/>
          <a:p>
            <a:pPr latinLnBrk="1">
              <a:lnSpc>
                <a:spcPts val="3300"/>
              </a:lnSpc>
            </a:pPr>
            <a:r>
              <a:rPr lang="en-US" altLang="zh-CN" b="0" i="0">
                <a:solidFill>
                  <a:srgbClr val="FF0000"/>
                </a:solidFill>
                <a:latin typeface="宋体" panose="02010600030101010101" pitchFamily="2" charset="-122"/>
                <a:ea typeface="微软雅黑" panose="020B0503020204020204" charset="-122"/>
                <a:cs typeface="微软雅黑" panose="020B0503020204020204" pitchFamily="34" charset="-120"/>
              </a:rPr>
              <a:t>                                                                            </a:t>
            </a:r>
            <a:r>
              <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rPr>
              <a:t>甲、乙两名运动员</a:t>
            </a:r>
            <a:endPar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rPr>
              <a:t>在摄氧量相同并较高的情况下</a:t>
            </a: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，乙产生的乳酸少，乙肌肉利用氧的能力更强（或随摄氧量增加</a:t>
            </a:r>
            <a:r>
              <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rPr>
              <a:t>，乙乳酸值</a:t>
            </a:r>
            <a:endPar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rPr>
              <a:t>上升比甲慢</a:t>
            </a: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a:t>
            </a:r>
            <a:endParaRPr lang="en-US" altLang="zh-CN" dirty="0">
              <a:solidFill>
                <a:srgbClr val="FF0000"/>
              </a:solidFill>
            </a:endParaRPr>
          </a:p>
        </p:txBody>
      </p:sp>
      <p:sp>
        <p:nvSpPr>
          <p:cNvPr id="10" name="QB_5_BD.15_1#43da0c619?vop=1&amp;pid=24680d4e5&amp;color=0,0,0&amp;vtp=1&amp;bbb=1&amp;hb=1"/>
          <p:cNvSpPr/>
          <p:nvPr/>
        </p:nvSpPr>
        <p:spPr>
          <a:xfrm>
            <a:off x="832104" y="4746046"/>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（5）比赛中沿途设有为运动员提供饮用水、饮料及其他用品的区域。运动员根据自己情况选择使用</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。从</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迅速提升能量供应的角度，应选用含</a:t>
            </a:r>
            <a:r>
              <a:rPr lang="en-US" altLang="zh-CN"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填“脂肪”或“葡萄糖”）的饮品。</a:t>
            </a:r>
            <a:endParaRPr lang="en-US" altLang="zh-CN" dirty="0">
              <a:solidFill>
                <a:srgbClr val="000000"/>
              </a:solidFill>
            </a:endParaRPr>
          </a:p>
        </p:txBody>
      </p:sp>
      <p:sp>
        <p:nvSpPr>
          <p:cNvPr id="11" name="QB_5_AN.16_1#43da0c619.blank?vop=1&amp;pid=24680d4e5&amp;color=0,0,0&amp;vpa=8&amp;vtp=1&amp;bbb=1"/>
          <p:cNvSpPr/>
          <p:nvPr/>
        </p:nvSpPr>
        <p:spPr>
          <a:xfrm>
            <a:off x="4495260" y="5134666"/>
            <a:ext cx="8524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葡萄糖</a:t>
            </a:r>
            <a:endParaRPr lang="en-US" altLang="zh-CN" dirty="0">
              <a:solidFill>
                <a:srgbClr val="FF0000"/>
              </a:solidFill>
            </a:endParaRPr>
          </a:p>
        </p:txBody>
      </p:sp>
      <p:pic>
        <p:nvPicPr>
          <p:cNvPr id="12" name="QO_4_BD.4_4#24680d4e5?htil=1&amp;vop=1&amp;pid=dc8f3199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844030" y="1106805"/>
            <a:ext cx="2846705" cy="1623695"/>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3" name="QO_4_BD.4_3#24680d4e5?htil=1&amp;vop=1&amp;pid=dc8f3199b&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332990" y="1106805"/>
            <a:ext cx="3014980" cy="1487805"/>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xEl>
                                              <p:pRg st="1" end="1"/>
                                            </p:txEl>
                                          </p:spTgt>
                                        </p:tgtEl>
                                        <p:attrNameLst>
                                          <p:attrName>style.visibility</p:attrName>
                                        </p:attrNameLst>
                                      </p:cBhvr>
                                      <p:to>
                                        <p:strVal val="visible"/>
                                      </p:to>
                                    </p:set>
                                    <p:anim calcmode="lin" valueType="num">
                                      <p:cBhvr additive="base">
                                        <p:cTn id="2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
                                            <p:txEl>
                                              <p:pRg st="1" end="1"/>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anim calcmode="lin" valueType="num">
                                      <p:cBhvr additive="base">
                                        <p:cTn id="27"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1">
                                            <p:txEl>
                                              <p:pRg st="0" end="0"/>
                                            </p:txEl>
                                          </p:spTgt>
                                        </p:tgtEl>
                                        <p:attrNameLst>
                                          <p:attrName>style.visibility</p:attrName>
                                        </p:attrNameLst>
                                      </p:cBhvr>
                                      <p:to>
                                        <p:strVal val="visible"/>
                                      </p:to>
                                    </p:set>
                                    <p:anim calcmode="lin" valueType="num">
                                      <p:cBhvr additive="base">
                                        <p:cTn id="3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8" grpId="0" animBg="1" build="p"/>
      <p:bldP spid="9" grpId="0" animBg="1" build="p"/>
      <p:bldP spid="11" grpId="0" animBg="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1_1#f8eec7ba4?sp=1&amp;vop=1&amp;pid=4710a8a57&amp;color=0,0,0&amp;vtp=1&amp;bt=1&amp;bbb=1&amp;hb=1"/>
              <p:cNvSpPr/>
              <p:nvPr/>
            </p:nvSpPr>
            <p:spPr>
              <a:xfrm>
                <a:off x="832104" y="1078993"/>
                <a:ext cx="10533888" cy="914400"/>
              </a:xfrm>
              <a:prstGeom prst="rect">
                <a:avLst/>
              </a:prstGeom>
              <a:noFill/>
            </p:spPr>
            <p:txBody>
              <a:bodyPr wrap="none" lIns="0" tIns="0" rIns="0" bIns="0" rtlCol="0" anchor="t"/>
              <a:lstStyle/>
              <a:p>
                <a:pPr algn="l" latinLnBrk="1">
                  <a:lnSpc>
                    <a:spcPts val="4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在科学研究中常通过测定呼吸商</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𝑅𝑄</m:t>
                    </m:r>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f>
                      <m:fPr>
                        <m:ctrlPr>
                          <a:rPr lang="en-US" altLang="zh-CN"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fPr>
                      <m:num>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放出的二氧化碳的量</m:t>
                        </m:r>
                      </m:num>
                      <m:den>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吸收的氧气的量</m:t>
                        </m:r>
                      </m:den>
                    </m:f>
                    <m: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来反映细胞呼吸的底物类型和呼吸方式</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如</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29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图是测定某作物种子呼吸商的装置</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下列有关分析错误的是</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3_BD.1_1#f8eec7ba4?sp=1&amp;vop=1&amp;pid=4710a8a57&amp;color=0,0,0&amp;vtp=1&amp;bt=1&amp;bbb=1&amp;hb=1"/>
              <p:cNvSpPr>
                <a:spLocks noRot="1" noChangeAspect="1" noMove="1" noResize="1" noEditPoints="1" noAdjustHandles="1" noChangeArrowheads="1" noChangeShapeType="1" noTextEdit="1"/>
              </p:cNvSpPr>
              <p:nvPr/>
            </p:nvSpPr>
            <p:spPr>
              <a:xfrm>
                <a:off x="832104" y="1078993"/>
                <a:ext cx="10533888" cy="914400"/>
              </a:xfrm>
              <a:prstGeom prst="rect">
                <a:avLst/>
              </a:prstGeom>
              <a:blipFill rotWithShape="1">
                <a:blip r:embed="rId1"/>
                <a:stretch>
                  <a:fillRect l="-2" t="-14" r="1" b="14"/>
                </a:stretch>
              </a:blipFill>
            </p:spPr>
            <p:txBody>
              <a:bodyPr/>
              <a:lstStyle/>
              <a:p>
                <a:r>
                  <a:rPr lang="zh-CN" altLang="en-US">
                    <a:noFill/>
                  </a:rPr>
                  <a:t> </a:t>
                </a:r>
              </a:p>
            </p:txBody>
          </p:sp>
        </mc:Fallback>
      </mc:AlternateContent>
      <p:sp>
        <p:nvSpPr>
          <p:cNvPr id="3" name="QC_3_AN.2_1#f8eec7ba4.bracket?vop=1&amp;pid=4710a8a57&amp;color=0,0,0&amp;vpa=1&amp;vtp=1"/>
          <p:cNvSpPr/>
          <p:nvPr/>
        </p:nvSpPr>
        <p:spPr>
          <a:xfrm>
            <a:off x="6959061" y="1636777"/>
            <a:ext cx="327025" cy="368300"/>
          </a:xfrm>
          <a:prstGeom prst="rect">
            <a:avLst/>
          </a:prstGeom>
          <a:noFill/>
        </p:spPr>
        <p:txBody>
          <a:bodyPr wrap="none" lIns="0" tIns="0" rIns="0" bIns="0" rtlCol="0" anchor="t"/>
          <a:lstStyle/>
          <a:p>
            <a:pPr algn="ctr" latinLnBrk="1">
              <a:lnSpc>
                <a:spcPts val="2900"/>
              </a:lnSpc>
            </a:pPr>
            <a:r>
              <a:rPr lang="en-US" altLang="zh-CN" b="1" i="0" dirty="0">
                <a:solidFill>
                  <a:srgbClr val="FF0000"/>
                </a:solidFill>
                <a:latin typeface="Arial (正文)" pitchFamily="34" charset="0"/>
                <a:ea typeface="微软雅黑" panose="020B0503020204020204" charset="-122"/>
                <a:cs typeface="Arial (正文)" pitchFamily="34" charset="-120"/>
              </a:rPr>
              <a:t>D</a:t>
            </a:r>
            <a:endParaRPr lang="en-US" altLang="zh-CN" dirty="0"/>
          </a:p>
        </p:txBody>
      </p:sp>
      <p:pic>
        <p:nvPicPr>
          <p:cNvPr id="4" name="QC_3_BD.1_3#f8eec7ba4?htil=1&amp;vop=1&amp;pid=4710a8a57&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377440" y="2108200"/>
            <a:ext cx="2176272" cy="207568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3_BD.1_4#f8eec7ba4?htil=1&amp;vop=1&amp;pid=4710a8a5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98664" y="2281936"/>
            <a:ext cx="2267712" cy="190195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3_BD.1_5#f8eec7ba4.choices?vop=1&amp;pid=4710a8a57&amp;color=0,0,0&amp;vtp=1&amp;bbb=1&amp;hb=1"/>
              <p:cNvSpPr/>
              <p:nvPr/>
            </p:nvSpPr>
            <p:spPr>
              <a:xfrm>
                <a:off x="832104" y="4238625"/>
                <a:ext cx="10533888" cy="1841500"/>
              </a:xfrm>
              <a:prstGeom prst="rect">
                <a:avLst/>
              </a:prstGeom>
              <a:noFill/>
            </p:spPr>
            <p:txBody>
              <a:bodyPr wrap="none" lIns="0" tIns="0" rIns="0" bIns="0" rtlCol="0" anchor="t"/>
              <a:lstStyle/>
              <a:p>
                <a:pPr algn="l" latinLnBrk="1">
                  <a:lnSpc>
                    <a:spcPts val="29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当呼吸底物为葡萄糖时，若将甲装置中的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NaOH</m:t>
                    </m:r>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溶液换为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缓冲液</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维持装置中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浓度不变</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也能测</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29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定种子的</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𝑅𝑄</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800" dirty="0"/>
              </a:p>
              <a:p>
                <a:pPr latinLnBrk="1">
                  <a:lnSpc>
                    <a:spcPts val="29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花生种子比小麦种子</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𝑅𝑄</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低的原因是花生种子中含</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的比例比小麦高</a:t>
                </a:r>
                <a:endParaRPr lang="en-US" altLang="zh-CN" sz="1800" dirty="0"/>
              </a:p>
              <a:p>
                <a:pPr latinLnBrk="1">
                  <a:lnSpc>
                    <a:spcPts val="29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当甲装置中红墨水滴左移，乙装置中红墨水滴右移时，种子的</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𝑅𝑄</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&gt;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800" dirty="0"/>
              </a:p>
              <a:p>
                <a:pPr latinLnBrk="1">
                  <a:lnSpc>
                    <a:spcPts val="29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若种子的</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𝑅𝑄</m:t>
                    </m:r>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&lt;</m:t>
                    </m:r>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，则不可能观察到甲、乙装置中红墨水滴都向左移</a:t>
                </a:r>
                <a:endParaRPr lang="en-US" altLang="zh-CN" dirty="0"/>
              </a:p>
            </p:txBody>
          </p:sp>
        </mc:Choice>
        <mc:Fallback>
          <p:sp>
            <p:nvSpPr>
              <p:cNvPr id="6" name="QC_3_BD.1_5#f8eec7ba4.choices?vop=1&amp;pid=4710a8a57&amp;color=0,0,0&amp;vtp=1&amp;bbb=1&amp;hb=1"/>
              <p:cNvSpPr>
                <a:spLocks noRot="1" noChangeAspect="1" noMove="1" noResize="1" noEditPoints="1" noAdjustHandles="1" noChangeArrowheads="1" noChangeShapeType="1" noTextEdit="1"/>
              </p:cNvSpPr>
              <p:nvPr/>
            </p:nvSpPr>
            <p:spPr>
              <a:xfrm>
                <a:off x="832104" y="4238625"/>
                <a:ext cx="10533888" cy="1841500"/>
              </a:xfrm>
              <a:prstGeom prst="rect">
                <a:avLst/>
              </a:prstGeom>
              <a:blipFill rotWithShape="1">
                <a:blip r:embed="rId4"/>
                <a:stretch>
                  <a:fillRect l="-2" r="-80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3_BD.3_1#c425d942a?htil=2&amp;vop=1&amp;pid=4710a8a57&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004580" y="1171440"/>
            <a:ext cx="3273552" cy="21122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O_3_BD.3_2#c425d942a?htil=2&amp;sp=1&amp;vop=1&amp;pid=4710a8a57&amp;color=0,0,0&amp;vtp=1&amp;bt=1&amp;bbb=1&amp;hb=1&amp;hs=1"/>
              <p:cNvSpPr/>
              <p:nvPr/>
            </p:nvSpPr>
            <p:spPr>
              <a:xfrm>
                <a:off x="832104" y="1080000"/>
                <a:ext cx="7178040"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如图为呼吸作用装置示意图，在A瓶中放一些湿棉花</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上面放数粒已萌</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发的小麦种子</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；在B瓶中放一些干棉花，上面放等量干的小麦种子</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瓶</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内各吊一小杯等量</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溶液，瓶口塞上带温度计的软木塞</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避光实验</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时间为</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48</m:t>
                    </m:r>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3" name="QO_3_BD.3_2#c425d942a?htil=2&amp;sp=1&amp;vop=1&amp;pid=4710a8a57&amp;color=0,0,0&amp;vtp=1&amp;bt=1&amp;bbb=1&amp;hb=1&amp;hs=1"/>
              <p:cNvSpPr>
                <a:spLocks noRot="1" noChangeAspect="1" noMove="1" noResize="1" noEditPoints="1" noAdjustHandles="1" noChangeArrowheads="1" noChangeShapeType="1" noTextEdit="1"/>
              </p:cNvSpPr>
              <p:nvPr/>
            </p:nvSpPr>
            <p:spPr>
              <a:xfrm>
                <a:off x="832104" y="1080000"/>
                <a:ext cx="7178040" cy="1676400"/>
              </a:xfrm>
              <a:prstGeom prst="rect">
                <a:avLst/>
              </a:prstGeom>
              <a:blipFill rotWithShape="1">
                <a:blip r:embed="rId2"/>
                <a:stretch>
                  <a:fillRect l="-4" t="-30" r="4" b="30"/>
                </a:stretch>
              </a:blipFill>
            </p:spPr>
            <p:txBody>
              <a:bodyPr/>
              <a:lstStyle/>
              <a:p>
                <a:r>
                  <a:rPr lang="zh-CN" altLang="en-US">
                    <a:noFill/>
                  </a:rPr>
                  <a:t> </a:t>
                </a:r>
              </a:p>
            </p:txBody>
          </p:sp>
        </mc:Fallback>
      </mc:AlternateContent>
      <p:sp>
        <p:nvSpPr>
          <p:cNvPr id="4" name="QO_3_BD.3_3#c425d942a?htil=2&amp;vop=1&amp;pid=4710a8a57&amp;color=0,0,0&amp;vtp=1&amp;bbb=1&amp;hs=1"/>
          <p:cNvSpPr/>
          <p:nvPr/>
        </p:nvSpPr>
        <p:spPr>
          <a:xfrm>
            <a:off x="832104" y="2727444"/>
            <a:ext cx="7178040"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请结合图示分析并回答问题：</a:t>
            </a:r>
            <a:endParaRPr lang="en-US" altLang="zh-CN" sz="1800" dirty="0"/>
          </a:p>
        </p:txBody>
      </p:sp>
      <p:sp>
        <p:nvSpPr>
          <p:cNvPr id="5" name="QB_4_BD.4_1#04f6dc7bf?htil=2&amp;vop=1&amp;pid=c425d942a&amp;color=0,0,0&amp;vtp=1&amp;bbb=1&amp;hs=1"/>
          <p:cNvSpPr/>
          <p:nvPr/>
        </p:nvSpPr>
        <p:spPr>
          <a:xfrm>
            <a:off x="832104" y="3180890"/>
            <a:ext cx="7178040"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（1）48小时后，两温度计中</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温度相对较高的是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瓶</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dirty="0"/>
          </a:p>
        </p:txBody>
      </p:sp>
      <p:sp>
        <p:nvSpPr>
          <p:cNvPr id="6" name="QB_4_AN.5_1#04f6dc7bf.blank?vop=1&amp;pid=c425d942a&amp;color=0,0,0&amp;vpa=2&amp;vtp=1"/>
          <p:cNvSpPr/>
          <p:nvPr/>
        </p:nvSpPr>
        <p:spPr>
          <a:xfrm>
            <a:off x="5797010" y="3139615"/>
            <a:ext cx="327025" cy="469900"/>
          </a:xfrm>
          <a:prstGeom prst="rect">
            <a:avLst/>
          </a:prstGeom>
          <a:noFill/>
        </p:spPr>
        <p:txBody>
          <a:bodyPr wrap="none" lIns="0" tIns="0" rIns="0" bIns="0" rtlCol="0" anchor="t"/>
          <a:lstStyle/>
          <a:p>
            <a:pPr algn="ctr" latinLnBrk="1">
              <a:lnSpc>
                <a:spcPts val="37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A</a:t>
            </a:r>
            <a:endParaRPr lang="en-US" altLang="zh-CN" dirty="0"/>
          </a:p>
        </p:txBody>
      </p:sp>
      <p:sp>
        <p:nvSpPr>
          <p:cNvPr id="7" name="QB_4_BD.6_1#218a29f09?vop=1&amp;pid=c425d942a&amp;color=0,0,0&amp;vtp=1&amp;bbb=1&amp;hb=1&amp;hs=1"/>
          <p:cNvSpPr/>
          <p:nvPr/>
        </p:nvSpPr>
        <p:spPr>
          <a:xfrm>
            <a:off x="832104" y="3634915"/>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（2）观察导管中的液面，明显上升的是连接A瓶的</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这是因为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pc="-50">
                <a:solidFill>
                  <a:srgbClr val="000000"/>
                </a:solidFill>
                <a:latin typeface="微软雅黑" panose="020B0503020204020204" charset="-122"/>
                <a:ea typeface="微软雅黑" panose="020B0503020204020204" charset="-122"/>
                <a:cs typeface="微软雅黑" panose="020B0503020204020204" pitchFamily="34" charset="-120"/>
              </a:rPr>
              <a:t>3）如预先在两锥形瓶内放入等量的一小杯鲜奶（内混有少量的乳酸菌），</a:t>
            </a:r>
            <a:r>
              <a:rPr lang="en-US" altLang="zh-CN" spc="-50">
                <a:solidFill>
                  <a:srgbClr val="000000"/>
                </a:solidFill>
                <a:latin typeface="微软雅黑" panose="020B0503020204020204" charset="-122"/>
                <a:ea typeface="微软雅黑" panose="020B0503020204020204" charset="-122"/>
                <a:cs typeface="微软雅黑" panose="020B0503020204020204" pitchFamily="34" charset="-120"/>
              </a:rPr>
              <a:t>则先变酸的应该是</a:t>
            </a:r>
            <a:r>
              <a:rPr lang="en-US" altLang="zh-CN" spc="-5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pc="-50">
                <a:solidFill>
                  <a:srgbClr val="000000"/>
                </a:solidFill>
                <a:latin typeface="微软雅黑" panose="020B0503020204020204" charset="-122"/>
                <a:ea typeface="微软雅黑" panose="020B0503020204020204" charset="-122"/>
                <a:cs typeface="微软雅黑" panose="020B0503020204020204" pitchFamily="34" charset="-120"/>
              </a:rPr>
              <a:t>瓶中的</a:t>
            </a:r>
            <a:r>
              <a:rPr lang="en-US" altLang="zh-CN" spc="-5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AlternateContent xmlns:mc="http://schemas.openxmlformats.org/markup-compatibility/2006">
        <mc:Choice xmlns:a14="http://schemas.microsoft.com/office/drawing/2010/main" Requires="a14">
          <p:sp>
            <p:nvSpPr>
              <p:cNvPr id="8" name="QB_4_AN.7_1#218a29f09.blank?vop=1&amp;pid=c425d942a&amp;color=0,0,0&amp;vpa=3&amp;vtp=1&amp;bbb=1&amp;hb=1"/>
              <p:cNvSpPr/>
              <p:nvPr/>
            </p:nvSpPr>
            <p:spPr>
              <a:xfrm>
                <a:off x="832104" y="3596815"/>
                <a:ext cx="10531904" cy="838200"/>
              </a:xfrm>
              <a:prstGeom prst="rect">
                <a:avLst/>
              </a:prstGeom>
              <a:noFill/>
            </p:spPr>
            <p:txBody>
              <a:bodyPr wrap="square" lIns="0" tIns="0" rIns="0" bIns="0" rtlCol="0" anchor="t"/>
              <a:lstStyle/>
              <a:p>
                <a:pPr latinLnBrk="1">
                  <a:lnSpc>
                    <a:spcPts val="3265"/>
                  </a:lnSpc>
                </a:pPr>
                <a:r>
                  <a:rPr lang="en-US" altLang="zh-CN" b="0" i="0" smtClean="0">
                    <a:solidFill>
                      <a:srgbClr val="FF0000"/>
                    </a:solidFill>
                    <a:latin typeface="宋体" panose="02010600030101010101" pitchFamily="2" charset="-122"/>
                    <a:ea typeface="微软雅黑" panose="020B0503020204020204" charset="-122"/>
                    <a:cs typeface="微软雅黑" panose="020B0503020204020204" pitchFamily="34" charset="-120"/>
                  </a:rPr>
                  <a:t>                                                        </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A</a:t>
                </a: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瓶种子呼吸强度较大</a:t>
                </a:r>
                <a:r>
                  <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种子进行呼吸作</a:t>
                </a:r>
                <a:endPar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endParaRPr>
              </a:p>
              <a:p>
                <a:pPr latinLnBrk="1">
                  <a:lnSpc>
                    <a:spcPts val="3265"/>
                  </a:lnSpc>
                </a:pP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用消耗</a:t>
                </a:r>
                <a14:m>
                  <m:oMath xmlns:m="http://schemas.openxmlformats.org/officeDocument/2006/math">
                    <m:sSub>
                      <m:sSubPr>
                        <m:ctrlPr>
                          <a:rPr lang="en-US" altLang="zh-CN" b="0" i="1" dirty="0">
                            <a:solidFill>
                              <a:srgbClr val="FF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，而放出的</a:t>
                </a:r>
                <a14:m>
                  <m:oMath xmlns:m="http://schemas.openxmlformats.org/officeDocument/2006/math">
                    <m:sSub>
                      <m:sSubPr>
                        <m:ctrlPr>
                          <a:rPr lang="en-US" altLang="zh-CN" b="0" i="1" dirty="0">
                            <a:solidFill>
                              <a:srgbClr val="FF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b="0" i="0" dirty="0" smtClean="0">
                    <a:solidFill>
                      <a:srgbClr val="FF0000"/>
                    </a:solidFill>
                    <a:latin typeface="微软雅黑" panose="020B0503020204020204" charset="-122"/>
                    <a:ea typeface="微软雅黑" panose="020B0503020204020204" charset="-122"/>
                    <a:cs typeface="微软雅黑" panose="020B0503020204020204" pitchFamily="34" charset="-120"/>
                  </a:rPr>
                  <a:t>被瓶内的</a:t>
                </a:r>
                <a14:m>
                  <m:oMath xmlns:m="http://schemas.openxmlformats.org/officeDocument/2006/math">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NaOH</m:t>
                    </m:r>
                  </m:oMath>
                </a14:m>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溶液吸收，使瓶内气压下降</a:t>
                </a:r>
                <a:endParaRPr lang="en-US" altLang="zh-CN" dirty="0"/>
              </a:p>
            </p:txBody>
          </p:sp>
        </mc:Choice>
        <mc:Fallback>
          <p:sp>
            <p:nvSpPr>
              <p:cNvPr id="8" name="QB_4_AN.7_1#218a29f09.blank?vop=1&amp;pid=c425d942a&amp;color=0,0,0&amp;vpa=3&amp;vtp=1&amp;bbb=1&amp;hb=1"/>
              <p:cNvSpPr>
                <a:spLocks noRot="1" noChangeAspect="1" noMove="1" noResize="1" noEditPoints="1" noAdjustHandles="1" noChangeArrowheads="1" noChangeShapeType="1" noTextEdit="1"/>
              </p:cNvSpPr>
              <p:nvPr/>
            </p:nvSpPr>
            <p:spPr>
              <a:xfrm>
                <a:off x="832104" y="3596815"/>
                <a:ext cx="10531904" cy="838200"/>
              </a:xfrm>
              <a:prstGeom prst="rect">
                <a:avLst/>
              </a:prstGeom>
              <a:blipFill rotWithShape="1">
                <a:blip r:embed="rId3"/>
                <a:stretch>
                  <a:fillRect l="-2" t="-21" b="21"/>
                </a:stretch>
              </a:blipFill>
            </p:spPr>
            <p:txBody>
              <a:bodyPr/>
              <a:lstStyle/>
              <a:p>
                <a:r>
                  <a:rPr lang="zh-CN" altLang="en-US">
                    <a:noFill/>
                  </a:rPr>
                  <a:t> </a:t>
                </a:r>
              </a:p>
            </p:txBody>
          </p:sp>
        </mc:Fallback>
      </mc:AlternateContent>
      <p:sp>
        <p:nvSpPr>
          <p:cNvPr id="10" name="QB_4_AN.9_1#218a29f09.blank?vop=1&amp;pid=c425d942a&amp;color=0,0,0&amp;vpa=4&amp;vtp=1"/>
          <p:cNvSpPr/>
          <p:nvPr/>
        </p:nvSpPr>
        <p:spPr>
          <a:xfrm>
            <a:off x="10061036" y="4442635"/>
            <a:ext cx="314325" cy="419100"/>
          </a:xfrm>
          <a:prstGeom prst="rect">
            <a:avLst/>
          </a:prstGeom>
          <a:noFill/>
        </p:spPr>
        <p:txBody>
          <a:bodyPr wrap="none" lIns="0" tIns="0" rIns="0" bIns="0" rtlCol="0" anchor="t"/>
          <a:lstStyle/>
          <a:p>
            <a:pPr algn="ctr" latinLnBrk="1">
              <a:lnSpc>
                <a:spcPts val="3300"/>
              </a:lnSpc>
            </a:pPr>
            <a:r>
              <a:rPr lang="en-US" altLang="zh-CN" b="0" i="0" spc="-50" dirty="0">
                <a:solidFill>
                  <a:srgbClr val="FF0000"/>
                </a:solidFill>
                <a:latin typeface="微软雅黑" panose="020B0503020204020204" charset="-122"/>
                <a:ea typeface="微软雅黑" panose="020B0503020204020204" charset="-122"/>
                <a:cs typeface="微软雅黑" panose="020B0503020204020204" pitchFamily="34" charset="-120"/>
              </a:rPr>
              <a:t>A</a:t>
            </a:r>
            <a:endParaRPr lang="en-US" altLang="zh-CN" spc="-5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 calcmode="lin" valueType="num">
                                      <p:cBhvr additive="base">
                                        <p:cTn id="17"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8" grpId="0" animBg="1" build="p"/>
      <p:bldP spid="10"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4_BD.10_1#cfcc59da1?vop=1&amp;pid=c425d942a&amp;color=0,0,0&amp;vtp=1&amp;bt=1&amp;bbb=1&amp;hb=1"/>
              <p:cNvSpPr/>
              <p:nvPr/>
            </p:nvSpPr>
            <p:spPr>
              <a:xfrm>
                <a:off x="832104" y="1080000"/>
                <a:ext cx="1053388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（4</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呼吸作用释放的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和吸收的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的体积之比称为</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“呼吸商</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𝑅𝑄</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”。某同学将</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𝑚</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克萌发的小麦种子放</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充足的某密闭装置中</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，保持装置内气体的温度和压强不变，经</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𝑡</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小时后测定装置中的气体体积</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变化</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了</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𝐴</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毫升（规定：增加体积为负值，减少体积为正值）。若在另一相同装置中放入少量</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溶液</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体积忽略不计），经</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𝑡</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小时后，测定气体体积，与实验开始时相比减少了</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𝐵</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毫升</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该同学测定的萌发中</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的种子</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𝑅𝑄</m:t>
                    </m:r>
                    <m: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solidFill>
                    <a:srgbClr val="000000"/>
                  </a:solidFill>
                </a:endParaRPr>
              </a:p>
            </p:txBody>
          </p:sp>
        </mc:Choice>
        <mc:Fallback>
          <p:sp>
            <p:nvSpPr>
              <p:cNvPr id="2" name="QB_4_BD.10_1#cfcc59da1?vop=1&amp;pid=c425d942a&amp;color=0,0,0&amp;vtp=1&amp;bt=1&amp;bbb=1&amp;hb=1"/>
              <p:cNvSpPr>
                <a:spLocks noRot="1" noChangeAspect="1" noMove="1" noResize="1" noEditPoints="1" noAdjustHandles="1" noChangeArrowheads="1" noChangeShapeType="1" noTextEdit="1"/>
              </p:cNvSpPr>
              <p:nvPr/>
            </p:nvSpPr>
            <p:spPr>
              <a:xfrm>
                <a:off x="832104" y="1080000"/>
                <a:ext cx="10533888" cy="2095500"/>
              </a:xfrm>
              <a:prstGeom prst="rect">
                <a:avLst/>
              </a:prstGeom>
              <a:blipFill rotWithShape="1">
                <a:blip r:embed="rId1"/>
                <a:stretch>
                  <a:fillRect l="-2" t="-24" r="1" b="2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4_AN.11_1#cfcc59da1.blank?vop=1&amp;pid=c425d942a&amp;color=0,0,0&amp;vpa=5&amp;vtp=1&amp;bbb=1&amp;rh=30.66504"/>
              <p:cNvSpPr/>
              <p:nvPr/>
            </p:nvSpPr>
            <p:spPr>
              <a:xfrm>
                <a:off x="2115121" y="2681914"/>
                <a:ext cx="468059" cy="389446"/>
              </a:xfrm>
              <a:prstGeom prst="rect">
                <a:avLst/>
              </a:prstGeom>
              <a:noFill/>
            </p:spPr>
            <p:txBody>
              <a:bodyPr wrap="none" lIns="0" tIns="0" rIns="0" bIns="0" rtlCol="0" anchor="t"/>
              <a:lstStyle/>
              <a:p>
                <a:pPr algn="ctr" latinLnBrk="1">
                  <a:lnSpc>
                    <a:spcPts val="3100"/>
                  </a:lnSpc>
                </a:pPr>
                <a14:m>
                  <m:oMath xmlns:m="http://schemas.openxmlformats.org/officeDocument/2006/math">
                    <m:f>
                      <m:fPr>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fPr>
                      <m:num>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𝐵</m:t>
                        </m:r>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𝐴</m:t>
                        </m:r>
                      </m:num>
                      <m:den>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𝐵</m:t>
                        </m:r>
                      </m:den>
                    </m:f>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00" dirty="0"/>
              </a:p>
            </p:txBody>
          </p:sp>
        </mc:Choice>
        <mc:Fallback>
          <p:sp>
            <p:nvSpPr>
              <p:cNvPr id="3" name="QB_4_AN.11_1#cfcc59da1.blank?vop=1&amp;pid=c425d942a&amp;color=0,0,0&amp;vpa=5&amp;vtp=1&amp;bbb=1&amp;rh=30.66504"/>
              <p:cNvSpPr>
                <a:spLocks noRot="1" noChangeAspect="1" noMove="1" noResize="1" noEditPoints="1" noAdjustHandles="1" noChangeArrowheads="1" noChangeShapeType="1" noTextEdit="1"/>
              </p:cNvSpPr>
              <p:nvPr/>
            </p:nvSpPr>
            <p:spPr>
              <a:xfrm>
                <a:off x="2115121" y="2681914"/>
                <a:ext cx="468059" cy="389446"/>
              </a:xfrm>
              <a:prstGeom prst="rect">
                <a:avLst/>
              </a:prstGeom>
              <a:blipFill rotWithShape="1">
                <a:blip r:embed="rId2"/>
                <a:stretch>
                  <a:fillRect l="-122" t="-79" b="-101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_1#b9fa8a429?sp=1&amp;vop=1&amp;pid=f041b4d19&amp;color=0,0,0&amp;vtp=1&amp;bt=1&amp;bbb=1&amp;hb=1"/>
              <p:cNvSpPr/>
              <p:nvPr/>
            </p:nvSpPr>
            <p:spPr>
              <a:xfrm>
                <a:off x="832104" y="1080000"/>
                <a:ext cx="10533888" cy="998855"/>
              </a:xfrm>
              <a:prstGeom prst="rect">
                <a:avLst/>
              </a:prstGeom>
              <a:noFill/>
            </p:spPr>
            <p:txBody>
              <a:bodyPr wrap="none" lIns="0" tIns="0" rIns="0" bIns="0" rtlCol="0" anchor="t"/>
              <a:lstStyle/>
              <a:p>
                <a:pPr algn="l" latinLnBrk="1">
                  <a:lnSpc>
                    <a:spcPts val="27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楷体" panose="02010609060101010101" pitchFamily="34" charset="-122"/>
                    <a:cs typeface="微软雅黑" panose="020B0503020204020204" pitchFamily="34" charset="-120"/>
                  </a:rPr>
                  <a:t>多选</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某生物兴趣小组研究了</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Fe</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Cu</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对过氧化氢分解速率的影响以及这些离子分别与过氧</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27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化氢酶联合作用时催化过氧化氢分解的速率</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，所得实验结果如图所示。据图分析</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下列叙述错误的是</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27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4_BD.1_1#b9fa8a429?sp=1&amp;vop=1&amp;pid=f041b4d19&amp;color=0,0,0&amp;vtp=1&amp;bt=1&amp;bbb=1&amp;hb=1"/>
              <p:cNvSpPr>
                <a:spLocks noRot="1" noChangeAspect="1" noMove="1" noResize="1" noEditPoints="1" noAdjustHandles="1" noChangeArrowheads="1" noChangeShapeType="1" noTextEdit="1"/>
              </p:cNvSpPr>
              <p:nvPr/>
            </p:nvSpPr>
            <p:spPr>
              <a:xfrm>
                <a:off x="832104" y="1080000"/>
                <a:ext cx="10533888" cy="998855"/>
              </a:xfrm>
              <a:prstGeom prst="rect">
                <a:avLst/>
              </a:prstGeom>
              <a:blipFill rotWithShape="1">
                <a:blip r:embed="rId1"/>
                <a:stretch>
                  <a:fillRect l="-2" t="-50" r="1" b="-2938"/>
                </a:stretch>
              </a:blipFill>
            </p:spPr>
            <p:txBody>
              <a:bodyPr/>
              <a:lstStyle/>
              <a:p>
                <a:r>
                  <a:rPr lang="zh-CN" altLang="en-US">
                    <a:noFill/>
                  </a:rPr>
                  <a:t> </a:t>
                </a:r>
              </a:p>
            </p:txBody>
          </p:sp>
        </mc:Fallback>
      </mc:AlternateContent>
      <p:sp>
        <p:nvSpPr>
          <p:cNvPr id="3" name="QC_4_AN.2_1#b9fa8a429.bracket?vop=1&amp;pid=f041b4d19&amp;color=0,0,0&amp;vpa=1&amp;vtp=1&amp;bbb=1"/>
          <p:cNvSpPr/>
          <p:nvPr/>
        </p:nvSpPr>
        <p:spPr>
          <a:xfrm>
            <a:off x="1015460" y="1771261"/>
            <a:ext cx="446088" cy="342900"/>
          </a:xfrm>
          <a:prstGeom prst="rect">
            <a:avLst/>
          </a:prstGeom>
          <a:noFill/>
        </p:spPr>
        <p:txBody>
          <a:bodyPr wrap="none" lIns="0" tIns="0" rIns="0" bIns="0" rtlCol="0" anchor="t"/>
          <a:lstStyle/>
          <a:p>
            <a:pPr algn="ctr" latinLnBrk="1">
              <a:lnSpc>
                <a:spcPts val="2700"/>
              </a:lnSpc>
            </a:pPr>
            <a:r>
              <a:rPr lang="en-US" altLang="zh-CN" b="1" i="0" dirty="0">
                <a:solidFill>
                  <a:srgbClr val="FF0000"/>
                </a:solidFill>
                <a:latin typeface="Arial (正文)" pitchFamily="34" charset="0"/>
                <a:ea typeface="微软雅黑" panose="020B0503020204020204" charset="-122"/>
                <a:cs typeface="Arial (正文)" pitchFamily="34" charset="-120"/>
              </a:rPr>
              <a:t>AB</a:t>
            </a:r>
            <a:endParaRPr lang="en-US" altLang="zh-CN" dirty="0"/>
          </a:p>
        </p:txBody>
      </p:sp>
      <p:pic>
        <p:nvPicPr>
          <p:cNvPr id="4" name="QC_4_BD.1_3#b9fa8a429?htil=1&amp;vop=1&amp;pid=f041b4d19&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414016" y="2512052"/>
            <a:ext cx="2103120" cy="201168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4_BD.1_4#b9fa8a429?htil=1&amp;vop=1&amp;pid=f041b4d1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70648" y="2219444"/>
            <a:ext cx="2514600" cy="231343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C_4_BD.1_5#b9fa8a429?vop=1&amp;pid=f041b4d19&amp;color=0,0,0&amp;vtp=1&amp;bbb=1&amp;hb=1"/>
          <p:cNvSpPr/>
          <p:nvPr/>
        </p:nvSpPr>
        <p:spPr>
          <a:xfrm>
            <a:off x="884809" y="4532749"/>
            <a:ext cx="10533888" cy="685800"/>
          </a:xfrm>
          <a:prstGeom prst="rect">
            <a:avLst/>
          </a:prstGeom>
          <a:noFill/>
        </p:spPr>
        <p:txBody>
          <a:bodyPr wrap="none" lIns="0" tIns="0" rIns="0" bIns="0" rtlCol="0" anchor="t"/>
          <a:lstStyle/>
          <a:p>
            <a:pPr algn="l" latinLnBrk="1">
              <a:lnSpc>
                <a:spcPts val="2700"/>
              </a:lnSpc>
            </a:pPr>
            <a:r>
              <a:rPr lang="en-US" altLang="zh-CN" sz="1800" b="1" i="0" dirty="0">
                <a:solidFill>
                  <a:srgbClr val="000000"/>
                </a:solidFill>
                <a:latin typeface="微软雅黑" panose="020B0503020204020204" charset="-122"/>
                <a:ea typeface="微软雅黑" panose="020B0503020204020204" charset="-122"/>
                <a:cs typeface="微软雅黑" panose="020B0503020204020204" pitchFamily="34" charset="-120"/>
              </a:rPr>
              <a:t>注：</a:t>
            </a:r>
            <a:r>
              <a:rPr lang="en-US" altLang="zh-CN" sz="1800" b="0" i="0" dirty="0">
                <a:solidFill>
                  <a:srgbClr val="000000"/>
                </a:solidFill>
                <a:latin typeface="微软雅黑" panose="020B0503020204020204" charset="-122"/>
                <a:ea typeface="微软雅黑" panose="020B0503020204020204" charset="-122"/>
                <a:cs typeface="微软雅黑" panose="020B0503020204020204" charset="-122"/>
              </a:rPr>
              <a:t>该实验中每组所用过氧化氢溶液的体积和浓度均相同；图2添加不同离子的实验组中</a:t>
            </a:r>
            <a:r>
              <a:rPr lang="en-US" altLang="zh-CN" sz="1800" b="0" i="0">
                <a:solidFill>
                  <a:srgbClr val="000000"/>
                </a:solidFill>
                <a:latin typeface="微软雅黑" panose="020B0503020204020204" charset="-122"/>
                <a:ea typeface="微软雅黑" panose="020B0503020204020204" charset="-122"/>
                <a:cs typeface="微软雅黑" panose="020B0503020204020204" charset="-122"/>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charset="-122"/>
              </a:rPr>
              <a:t>也添加了等量</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charset="-122"/>
            </a:endParaRPr>
          </a:p>
          <a:p>
            <a:pPr latinLnBrk="1">
              <a:lnSpc>
                <a:spcPts val="27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charset="-122"/>
              </a:rPr>
              <a:t>过氧化氢酶溶液</a:t>
            </a:r>
            <a:r>
              <a:rPr lang="en-US" altLang="zh-CN" b="0" i="0" dirty="0">
                <a:solidFill>
                  <a:srgbClr val="000000"/>
                </a:solidFill>
                <a:latin typeface="微软雅黑" panose="020B0503020204020204" charset="-122"/>
                <a:ea typeface="微软雅黑" panose="020B0503020204020204" charset="-122"/>
                <a:cs typeface="微软雅黑" panose="020B0503020204020204" charset="-122"/>
              </a:rPr>
              <a:t>；过氧化氢在常温下的分解速率可忽略不计。</a:t>
            </a:r>
            <a:endParaRPr lang="en-US" altLang="zh-CN" dirty="0">
              <a:latin typeface="微软雅黑" panose="020B0503020204020204" charset="-122"/>
              <a:ea typeface="微软雅黑" panose="020B0503020204020204" charset="-122"/>
              <a:cs typeface="微软雅黑" panose="020B0503020204020204" charset="-122"/>
            </a:endParaRPr>
          </a:p>
        </p:txBody>
      </p:sp>
      <mc:AlternateContent xmlns:mc="http://schemas.openxmlformats.org/markup-compatibility/2006">
        <mc:Choice xmlns:a14="http://schemas.microsoft.com/office/drawing/2010/main" Requires="a14">
          <p:sp>
            <p:nvSpPr>
              <p:cNvPr id="7" name="QC_4_BD.1_6#b9fa8a429.choices?vop=1&amp;pid=f041b4d19&amp;color=0,0,0&amp;vtp=1&amp;bbb=1"/>
              <p:cNvSpPr/>
              <p:nvPr/>
            </p:nvSpPr>
            <p:spPr>
              <a:xfrm>
                <a:off x="832104" y="5328460"/>
                <a:ext cx="10533888" cy="685800"/>
              </a:xfrm>
              <a:prstGeom prst="rect">
                <a:avLst/>
              </a:prstGeom>
              <a:noFill/>
            </p:spPr>
            <p:txBody>
              <a:bodyPr wrap="none" lIns="0" tIns="0" rIns="0" bIns="0" rtlCol="0" anchor="t"/>
              <a:lstStyle/>
              <a:p>
                <a:pPr marL="0" marR="0" lvl="0" indent="0" defTabSz="914400" eaLnBrk="1" fontAlgn="auto" latinLnBrk="1" hangingPunct="1">
                  <a:lnSpc>
                    <a:spcPts val="27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三种离子中只有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能抑制过氧化氢酶的活性</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Fe</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Cu</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能为过氧化氢分解提供能量</a:t>
                </a:r>
                <a:endParaRPr lang="en-US" altLang="zh-CN" sz="1800" dirty="0"/>
              </a:p>
              <a:p>
                <a:pPr marL="0" marR="0" lvl="0" indent="0" defTabSz="914400" eaLnBrk="1" fontAlgn="auto" latinLnBrk="1" hangingPunct="1">
                  <a:lnSpc>
                    <a:spcPts val="27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过氧化氢溶液的浓度是该实验的无关变量</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实验结果表明过氧化氢酶具有高效性</a:t>
                </a:r>
                <a:endParaRPr lang="en-US" altLang="zh-CN" sz="1800" dirty="0"/>
              </a:p>
            </p:txBody>
          </p:sp>
        </mc:Choice>
        <mc:Fallback>
          <p:sp>
            <p:nvSpPr>
              <p:cNvPr id="7" name="QC_4_BD.1_6#b9fa8a429.choices?vop=1&amp;pid=f041b4d19&amp;color=0,0,0&amp;vtp=1&amp;bbb=1"/>
              <p:cNvSpPr>
                <a:spLocks noRot="1" noChangeAspect="1" noMove="1" noResize="1" noEditPoints="1" noAdjustHandles="1" noChangeArrowheads="1" noChangeShapeType="1" noTextEdit="1"/>
              </p:cNvSpPr>
              <p:nvPr/>
            </p:nvSpPr>
            <p:spPr>
              <a:xfrm>
                <a:off x="832104" y="5328460"/>
                <a:ext cx="10533888" cy="685800"/>
              </a:xfrm>
              <a:prstGeom prst="rect">
                <a:avLst/>
              </a:prstGeom>
              <a:blipFill rotWithShape="1">
                <a:blip r:embed="rId4"/>
                <a:stretch>
                  <a:fillRect l="-2" t="-26" r="1" b="26"/>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1_1#e6807e24a?htil=1&amp;vop=1&amp;pid=4f7cd2af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477812" y="1171440"/>
            <a:ext cx="1865376" cy="171907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5_BD.1_2#e6807e24a?htil=1&amp;sp=1&amp;vop=1&amp;pid=4f7cd2af6&amp;color=0,0,0&amp;vtp=1&amp;bt=1&amp;bbb=1&amp;hb=1"/>
              <p:cNvSpPr/>
              <p:nvPr/>
            </p:nvSpPr>
            <p:spPr>
              <a:xfrm>
                <a:off x="832104" y="1080000"/>
                <a:ext cx="8586216" cy="14351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如图是绿色植物和藻类中常见的光合色素吸收光谱。某学生使用长条滤纸</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以石油</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醚</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∶丙酮</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9</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1</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为层析液进行光合色素纸层析分离实验，分别计算甲、乙</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丙三种色素</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47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的</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Rf</m:t>
                    </m:r>
                  </m:oMath>
                </a14:m>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值</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Rf</m:t>
                    </m:r>
                  </m:oMath>
                </a14:m>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值</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f>
                      <m:fPr>
                        <m:ctrlPr>
                          <a:rPr lang="en-US" altLang="zh-CN" b="0" i="1"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ctrlPr>
                      </m:fPr>
                      <m:num>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滤纸上色素移动上升的距离</m:t>
                        </m:r>
                      </m:num>
                      <m:den>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滤纸上层析液移动上升的距离</m:t>
                        </m:r>
                      </m:den>
                    </m:f>
                    <m: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Rf</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值由大到小依序为</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solidFill>
                    <a:srgbClr val="000000"/>
                  </a:solidFill>
                </a:endParaRPr>
              </a:p>
            </p:txBody>
          </p:sp>
        </mc:Choice>
        <mc:Fallback>
          <p:sp>
            <p:nvSpPr>
              <p:cNvPr id="3" name="QC_5_BD.1_2#e6807e24a?htil=1&amp;sp=1&amp;vop=1&amp;pid=4f7cd2af6&amp;color=0,0,0&amp;vtp=1&amp;bt=1&amp;bbb=1&amp;hb=1"/>
              <p:cNvSpPr>
                <a:spLocks noRot="1" noChangeAspect="1" noMove="1" noResize="1" noEditPoints="1" noAdjustHandles="1" noChangeArrowheads="1" noChangeShapeType="1" noTextEdit="1"/>
              </p:cNvSpPr>
              <p:nvPr/>
            </p:nvSpPr>
            <p:spPr>
              <a:xfrm>
                <a:off x="832104" y="1080000"/>
                <a:ext cx="8586216" cy="1435100"/>
              </a:xfrm>
              <a:prstGeom prst="rect">
                <a:avLst/>
              </a:prstGeom>
              <a:blipFill rotWithShape="1">
                <a:blip r:embed="rId2"/>
                <a:stretch>
                  <a:fillRect l="-3" t="-35" r="-991" b="35"/>
                </a:stretch>
              </a:blipFill>
            </p:spPr>
            <p:txBody>
              <a:bodyPr/>
              <a:lstStyle/>
              <a:p>
                <a:r>
                  <a:rPr lang="zh-CN" altLang="en-US">
                    <a:noFill/>
                  </a:rPr>
                  <a:t> </a:t>
                </a:r>
              </a:p>
            </p:txBody>
          </p:sp>
        </mc:Fallback>
      </mc:AlternateContent>
      <p:sp>
        <p:nvSpPr>
          <p:cNvPr id="4" name="QC_5_AN.2_1#e6807e24a.bracket?vop=1&amp;pid=4f7cd2af6&amp;color=0,0,0&amp;vpa=1&amp;vtp=1"/>
          <p:cNvSpPr/>
          <p:nvPr/>
        </p:nvSpPr>
        <p:spPr>
          <a:xfrm>
            <a:off x="7038752" y="2138291"/>
            <a:ext cx="312738" cy="279400"/>
          </a:xfrm>
          <a:prstGeom prst="rect">
            <a:avLst/>
          </a:prstGeom>
          <a:noFill/>
        </p:spPr>
        <p:txBody>
          <a:bodyPr wrap="none" lIns="0" tIns="0" rIns="0" bIns="0" rtlCol="0" anchor="t"/>
          <a:lstStyle/>
          <a:p>
            <a:pPr algn="ctr" latinLnBrk="1">
              <a:lnSpc>
                <a:spcPts val="2200"/>
              </a:lnSpc>
            </a:pPr>
            <a:r>
              <a:rPr lang="en-US" altLang="zh-CN" b="1" i="0" dirty="0">
                <a:solidFill>
                  <a:srgbClr val="FF0000"/>
                </a:solidFill>
                <a:latin typeface="Arial (正文)" pitchFamily="34" charset="0"/>
                <a:ea typeface="微软雅黑" panose="020B0503020204020204" charset="-122"/>
                <a:cs typeface="Arial (正文)" pitchFamily="34" charset="-120"/>
              </a:rPr>
              <a:t>C</a:t>
            </a:r>
            <a:endParaRPr lang="en-US" altLang="zh-CN" dirty="0">
              <a:solidFill>
                <a:srgbClr val="FF0000"/>
              </a:solidFill>
            </a:endParaRPr>
          </a:p>
        </p:txBody>
      </p:sp>
      <p:sp>
        <p:nvSpPr>
          <p:cNvPr id="5" name="QC_5_BD.1_3#e6807e24a.choices?htil=1&amp;vop=1&amp;pid=4f7cd2af6&amp;color=0,0,0&amp;vtp=1&amp;bbb=1"/>
          <p:cNvSpPr/>
          <p:nvPr/>
        </p:nvSpPr>
        <p:spPr>
          <a:xfrm>
            <a:off x="832104" y="2498844"/>
            <a:ext cx="8586216"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219325" algn="l"/>
                <a:tab pos="4400550" algn="l"/>
                <a:tab pos="6595110" algn="l"/>
              </a:tabLst>
              <a:defRPr/>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甲、丙</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乙</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丙、乙</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甲</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乙、丙</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甲</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甲、乙、丙</a:t>
            </a:r>
            <a:endParaRPr lang="en-US" altLang="zh-CN" sz="1800" dirty="0">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_1#dea81208f?sp=1&amp;vop=1&amp;pid=4f7cd2af6&amp;color=0,0,0&amp;vtp=1&amp;bt=1&amp;bbb=1&amp;hb=1"/>
          <p:cNvSpPr/>
          <p:nvPr/>
        </p:nvSpPr>
        <p:spPr>
          <a:xfrm>
            <a:off x="832104" y="1078992"/>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随着光照强度的变化，叶绿体在细胞中的分布和位置也会发生相应改变，如图所示</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下列叙述错误的是</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3" name="QC_5_AN.4_1#dea81208f.bracket?vop=1&amp;pid=4f7cd2af6&amp;color=0,0,0&amp;vpa=2&amp;vtp=1"/>
          <p:cNvSpPr/>
          <p:nvPr/>
        </p:nvSpPr>
        <p:spPr>
          <a:xfrm>
            <a:off x="1015460" y="1505712"/>
            <a:ext cx="331788" cy="372872"/>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D</a:t>
            </a:r>
            <a:endParaRPr lang="en-US" altLang="zh-CN" dirty="0"/>
          </a:p>
        </p:txBody>
      </p:sp>
      <p:pic>
        <p:nvPicPr>
          <p:cNvPr id="4" name="QC_5_BD.3_2#dea81208f?htil=2&amp;vop=1&amp;pid=4f7cd2af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065220" y="2032000"/>
            <a:ext cx="1938528" cy="9692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5_BD.3_3#dea81208f.choices?htil=2&amp;vop=1&amp;pid=4f7cd2af6&amp;color=0,0,0&amp;vtp=1&amp;bbb=1"/>
          <p:cNvSpPr/>
          <p:nvPr/>
        </p:nvSpPr>
        <p:spPr>
          <a:xfrm>
            <a:off x="832104" y="1939346"/>
            <a:ext cx="8513064"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弱光条件下叶绿体移到细胞的四周，有利于叶肉细胞更充分地吸收光能</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强光条件下叶绿体移到细胞的两侧，可以避免强光灼伤叶绿体</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若破坏细胞骨架，推测叶绿体的定位和运动会出现异常</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将光照强度很高的红光改成同等强度的绿光，则叶绿体会移动到细胞的侧面</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_1#f4d67d9c6?sp=1&amp;vop=1&amp;pid=3f73c275e&amp;color=0,0,0&amp;vtp=1&amp;bt=1&amp;bbb=1&amp;hb=1"/>
              <p:cNvSpPr/>
              <p:nvPr/>
            </p:nvSpPr>
            <p:spPr>
              <a:xfrm>
                <a:off x="832104" y="1080000"/>
                <a:ext cx="10533888" cy="1651000"/>
              </a:xfrm>
              <a:prstGeom prst="rect">
                <a:avLst/>
              </a:prstGeom>
              <a:noFill/>
            </p:spPr>
            <p:txBody>
              <a:bodyPr wrap="none" lIns="0" tIns="0" rIns="0" bIns="0" rtlCol="0" anchor="t"/>
              <a:lstStyle/>
              <a:p>
                <a:pPr indent="0" algn="l" fontAlgn="auto"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黑米花青素是存在于植物体内的一类水溶性色素，是形成植物果实和花鲜艳色彩的重要成分</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目前广泛用</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indent="0" fontAlgn="auto"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于纺织品染色等方面</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。科研人员测定了黑米花青素在不同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条件下的吸光度（吸光度越高</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光被吸收的</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indent="0" fontAlgn="auto"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程度越大</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）和黑米花青素在不同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pH</m:t>
                    </m:r>
                  </m:oMath>
                </a14:m>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条件下对丝绸的染色程度</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𝐾</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num>
                      <m:den>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𝑆</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den>
                    </m:f>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值表示固体试样表面颜色深浅程度</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即有</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indent="0" fontAlgn="auto"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色物质浓度的高低</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𝐾</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num>
                      <m:den>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𝑆</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den>
                    </m:f>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值越大</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，意味着染料染色性能越好）。结果如图所示</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下列相关叙述错误的是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5_BD.1_1#f4d67d9c6?sp=1&amp;vop=1&amp;pid=3f73c275e&amp;color=0,0,0&amp;vtp=1&amp;bt=1&amp;bbb=1&amp;hb=1"/>
              <p:cNvSpPr>
                <a:spLocks noRot="1" noChangeAspect="1" noMove="1" noResize="1" noEditPoints="1" noAdjustHandles="1" noChangeArrowheads="1" noChangeShapeType="1" noTextEdit="1"/>
              </p:cNvSpPr>
              <p:nvPr/>
            </p:nvSpPr>
            <p:spPr>
              <a:xfrm>
                <a:off x="832104" y="1080000"/>
                <a:ext cx="10533888" cy="1651000"/>
              </a:xfrm>
              <a:prstGeom prst="rect">
                <a:avLst/>
              </a:prstGeom>
              <a:blipFill rotWithShape="1">
                <a:blip r:embed="rId1"/>
                <a:stretch>
                  <a:fillRect l="-2" t="-30" r="-1801" b="-1508"/>
                </a:stretch>
              </a:blipFill>
            </p:spPr>
            <p:txBody>
              <a:bodyPr/>
              <a:lstStyle/>
              <a:p>
                <a:r>
                  <a:rPr lang="zh-CN" altLang="en-US">
                    <a:noFill/>
                  </a:rPr>
                  <a:t> </a:t>
                </a:r>
              </a:p>
            </p:txBody>
          </p:sp>
        </mc:Fallback>
      </mc:AlternateContent>
      <p:pic>
        <p:nvPicPr>
          <p:cNvPr id="4" name="QC_5_BD.1_3#f4d67d9c6?htil=1&amp;vop=1&amp;pid=3f73c275e&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355975" y="2860675"/>
            <a:ext cx="1528445" cy="161290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5_BD.1_4#f4d67d9c6?htil=1&amp;vop=1&amp;pid=3f73c275e&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756400" y="2860675"/>
            <a:ext cx="1630680" cy="160782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5_BD.3_1#f4d67d9c6.choices?vop=1&amp;pid=3f73c275e&amp;color=0,0,0&amp;vtp=1&amp;bt=1&amp;bbb=1"/>
              <p:cNvSpPr/>
              <p:nvPr/>
            </p:nvSpPr>
            <p:spPr>
              <a:xfrm>
                <a:off x="832104" y="4368030"/>
                <a:ext cx="10533888" cy="1676400"/>
              </a:xfrm>
              <a:prstGeom prst="rect">
                <a:avLst/>
              </a:prstGeom>
              <a:noFill/>
            </p:spPr>
            <p:txBody>
              <a:bodyPr wrap="none" lIns="0" tIns="0" rIns="0" bIns="0" rtlCol="0" anchor="t"/>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测定黑米花青素在不同的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下的吸光度的实验中需保持适宜的温度和浓度</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pH</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升高到</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pH</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6</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过程中，吸光度的吸收峰逐渐变得平缓最后基本消失</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空白样应在其他条件相同的情况下用无水乙醇在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pH</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pH</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5</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pH</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7</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pH</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9</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的条件下实验</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在酸性条件下提高黑米花青素的浓度更有利于丝绸的着色</a:t>
                </a:r>
                <a:endParaRPr lang="en-US" altLang="zh-CN" sz="1800" dirty="0"/>
              </a:p>
            </p:txBody>
          </p:sp>
        </mc:Choice>
        <mc:Fallback>
          <p:sp>
            <p:nvSpPr>
              <p:cNvPr id="3" name="QC_5_BD.3_1#f4d67d9c6.choices?vop=1&amp;pid=3f73c275e&amp;color=0,0,0&amp;vtp=1&amp;bt=1&amp;bbb=1"/>
              <p:cNvSpPr>
                <a:spLocks noRot="1" noChangeAspect="1" noMove="1" noResize="1" noEditPoints="1" noAdjustHandles="1" noChangeArrowheads="1" noChangeShapeType="1" noTextEdit="1"/>
              </p:cNvSpPr>
              <p:nvPr/>
            </p:nvSpPr>
            <p:spPr>
              <a:xfrm>
                <a:off x="832104" y="4368030"/>
                <a:ext cx="10533888" cy="1676400"/>
              </a:xfrm>
              <a:prstGeom prst="rect">
                <a:avLst/>
              </a:prstGeom>
              <a:blipFill rotWithShape="1">
                <a:blip r:embed="rId4"/>
                <a:stretch>
                  <a:fillRect l="-2" t="-30" r="1" b="30"/>
                </a:stretch>
              </a:blipFill>
            </p:spPr>
            <p:txBody>
              <a:bodyPr/>
              <a:lstStyle/>
              <a:p>
                <a:r>
                  <a:rPr lang="zh-CN" altLang="en-US">
                    <a:noFill/>
                  </a:rPr>
                  <a:t> </a:t>
                </a:r>
              </a:p>
            </p:txBody>
          </p:sp>
        </mc:Fallback>
      </mc:AlternateContent>
      <p:sp>
        <p:nvSpPr>
          <p:cNvPr id="6" name="QC_5_AN.2_1#f4d67d9c6.bracket?vop=1&amp;pid=3f73c275e&amp;color=0,0,0&amp;vpa=1&amp;vtp=1&amp;answeroption=C"/>
          <p:cNvSpPr txBox="1"/>
          <p:nvPr/>
        </p:nvSpPr>
        <p:spPr>
          <a:xfrm>
            <a:off x="11022584" y="2300470"/>
            <a:ext cx="239395" cy="430530"/>
          </a:xfrm>
          <a:prstGeom prst="rect">
            <a:avLst/>
          </a:prstGeom>
          <a:noFill/>
        </p:spPr>
        <p:txBody>
          <a:bodyPr vert="horz" wrap="none" lIns="0" tIns="0" rIns="0" bIns="0" rtlCol="0">
            <a:spAutoFit/>
          </a:bodyPr>
          <a:p>
            <a:r>
              <a:rPr lang="en-US" altLang="zh-CN" sz="2800" b="1" smtClean="0">
                <a:solidFill>
                  <a:srgbClr val="FF0000"/>
                </a:solidFill>
                <a:latin typeface="华文细黑" panose="02010600040101010101" pitchFamily="2" charset="-122"/>
              </a:rPr>
              <a:t>C</a:t>
            </a:r>
            <a:endParaRPr lang="en-US" altLang="zh-CN" sz="2800" b="1" smtClean="0">
              <a:solidFill>
                <a:srgbClr val="FF0000"/>
              </a:solidFill>
              <a:latin typeface="华文细黑"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_1#df3807fd9?sp=1&amp;vop=1&amp;pid=9bc302b7c&amp;color=0,0,0&amp;vtp=1&amp;bt=1&amp;bbb=1&amp;hb=1"/>
              <p:cNvSpPr/>
              <p:nvPr/>
            </p:nvSpPr>
            <p:spPr>
              <a:xfrm>
                <a:off x="832104" y="108000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我国科学家利用化学催化剂与生物催化剂相结合的方式，依据植物光合作用原理构建人工光合系统</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往系</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统中添加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NADPH</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等必备的物质</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将大气中的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合成了淀粉</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。该人工光合系统的工作流程如图所示</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其中</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①</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~⑤代表具体过程。</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下列相关分析</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正确的是</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5_BD.1_1#df3807fd9?sp=1&amp;vop=1&amp;pid=9bc302b7c&amp;color=0,0,0&amp;vtp=1&amp;bt=1&amp;bbb=1&amp;hb=1"/>
              <p:cNvSpPr>
                <a:spLocks noRot="1" noChangeAspect="1" noMove="1" noResize="1" noEditPoints="1" noAdjustHandles="1" noChangeArrowheads="1" noChangeShapeType="1" noTextEdit="1"/>
              </p:cNvSpPr>
              <p:nvPr/>
            </p:nvSpPr>
            <p:spPr>
              <a:xfrm>
                <a:off x="832104" y="1080000"/>
                <a:ext cx="10533888" cy="1676400"/>
              </a:xfrm>
              <a:prstGeom prst="rect">
                <a:avLst/>
              </a:prstGeom>
              <a:blipFill rotWithShape="1">
                <a:blip r:embed="rId1"/>
                <a:stretch>
                  <a:fillRect l="-2" t="-30" r="-921" b="30"/>
                </a:stretch>
              </a:blipFill>
            </p:spPr>
            <p:txBody>
              <a:bodyPr/>
              <a:lstStyle/>
              <a:p>
                <a:r>
                  <a:rPr lang="zh-CN" altLang="en-US">
                    <a:noFill/>
                  </a:rPr>
                  <a:t> </a:t>
                </a:r>
              </a:p>
            </p:txBody>
          </p:sp>
        </mc:Fallback>
      </mc:AlternateContent>
      <p:sp>
        <p:nvSpPr>
          <p:cNvPr id="3" name="QC_5_AN.2_1#df3807fd9.bracket?vop=1&amp;pid=9bc302b7c&amp;color=0,0,0&amp;vpa=1&amp;vtp=1"/>
          <p:cNvSpPr/>
          <p:nvPr/>
        </p:nvSpPr>
        <p:spPr>
          <a:xfrm>
            <a:off x="3530060" y="23449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D</a:t>
            </a:r>
            <a:endParaRPr lang="en-US" altLang="zh-CN" dirty="0"/>
          </a:p>
        </p:txBody>
      </p:sp>
      <p:pic>
        <p:nvPicPr>
          <p:cNvPr id="4" name="QC_5_BD.1_2#df3807fd9?htil=1&amp;vop=1&amp;pid=9bc302b7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882979" y="2345174"/>
            <a:ext cx="4297680" cy="172821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1_3#df3807fd9.choices?htil=1&amp;vop=1&amp;pid=9bc302b7c&amp;color=0,0,0&amp;vtp=1&amp;bbb=1"/>
              <p:cNvSpPr/>
              <p:nvPr/>
            </p:nvSpPr>
            <p:spPr>
              <a:xfrm>
                <a:off x="832104" y="2761790"/>
                <a:ext cx="6153912"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①~⑤中相当于植物光反应过程的是②</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③</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相当于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的固定过程</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需要添加</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5</m:t>
                        </m:r>
                      </m:sub>
                    </m:sSub>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④消耗往系统中添加的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NADPH</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NADPH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只作为还原剂</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使用生物酶的原因可能是生物酶降低活化能的作用更显著</a:t>
                </a:r>
                <a:endParaRPr lang="en-US" altLang="zh-CN" sz="1800" dirty="0"/>
              </a:p>
            </p:txBody>
          </p:sp>
        </mc:Choice>
        <mc:Fallback>
          <p:sp>
            <p:nvSpPr>
              <p:cNvPr id="5" name="QC_5_BD.1_3#df3807fd9.choices?htil=1&amp;vop=1&amp;pid=9bc302b7c&amp;color=0,0,0&amp;vtp=1&amp;bbb=1"/>
              <p:cNvSpPr>
                <a:spLocks noRot="1" noChangeAspect="1" noMove="1" noResize="1" noEditPoints="1" noAdjustHandles="1" noChangeArrowheads="1" noChangeShapeType="1" noTextEdit="1"/>
              </p:cNvSpPr>
              <p:nvPr/>
            </p:nvSpPr>
            <p:spPr>
              <a:xfrm>
                <a:off x="832104" y="2761790"/>
                <a:ext cx="6153912" cy="1676400"/>
              </a:xfrm>
              <a:prstGeom prst="rect">
                <a:avLst/>
              </a:prstGeom>
              <a:blipFill rotWithShape="1">
                <a:blip r:embed="rId3"/>
                <a:stretch>
                  <a:fillRect l="-4" t="-10" r="6"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_1#12efb86ab?sp=1&amp;vop=1&amp;pid=9bc302b7c&amp;color=0,0,0&amp;vtp=1&amp;bt=1&amp;bb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某生物兴趣小组在探究光质对黑藻光合作用强度的影响实验中得到如图的结果，具体步骤如下：</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①</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分别调整4组装置灯带颜色为白色、蓝色、绿色和红色；</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②</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调整灯带亮度为白光亮度值45，蓝光255，红光115，绿光95；</a:t>
            </a:r>
            <a:endParaRPr lang="en-US" altLang="zh-CN" sz="1800" dirty="0"/>
          </a:p>
        </p:txBody>
      </p:sp>
      <mc:AlternateContent xmlns:mc="http://schemas.openxmlformats.org/markup-compatibility/2006">
        <mc:Choice xmlns:a14="http://schemas.microsoft.com/office/drawing/2010/main" Requires="a14">
          <p:sp>
            <p:nvSpPr>
              <p:cNvPr id="3" name="QC_5_BD.3_2#12efb86ab?vop=1&amp;pid=9bc302b7c&amp;color=0,0,0&amp;vtp=1&amp;bbb=1&amp;hb=1"/>
              <p:cNvSpPr/>
              <p:nvPr/>
            </p:nvSpPr>
            <p:spPr>
              <a:xfrm>
                <a:off x="832104" y="2355390"/>
                <a:ext cx="10533888" cy="789305"/>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③在其他条件相同且适宜环境下反应</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min</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，而后用传感器检测溶解氧含量变化并记录</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algn="l"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下列相关叙述错</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误的是(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3" name="QC_5_BD.3_2#12efb86ab?vop=1&amp;pid=9bc302b7c&amp;color=0,0,0&amp;vtp=1&amp;bbb=1&amp;hb=1"/>
              <p:cNvSpPr>
                <a:spLocks noRot="1" noChangeAspect="1" noMove="1" noResize="1" noEditPoints="1" noAdjustHandles="1" noChangeArrowheads="1" noChangeShapeType="1" noTextEdit="1"/>
              </p:cNvSpPr>
              <p:nvPr/>
            </p:nvSpPr>
            <p:spPr>
              <a:xfrm>
                <a:off x="832104" y="2355390"/>
                <a:ext cx="10533888" cy="789305"/>
              </a:xfrm>
              <a:prstGeom prst="rect">
                <a:avLst/>
              </a:prstGeom>
              <a:blipFill rotWithShape="1">
                <a:blip r:embed="rId1"/>
                <a:stretch>
                  <a:fillRect l="-2" t="-22" r="1" b="-6173"/>
                </a:stretch>
              </a:blipFill>
            </p:spPr>
            <p:txBody>
              <a:bodyPr/>
              <a:lstStyle/>
              <a:p>
                <a:r>
                  <a:rPr lang="zh-CN" altLang="en-US">
                    <a:noFill/>
                  </a:rPr>
                  <a:t> </a:t>
                </a:r>
              </a:p>
            </p:txBody>
          </p:sp>
        </mc:Fallback>
      </mc:AlternateContent>
      <p:sp>
        <p:nvSpPr>
          <p:cNvPr id="4" name="QC_5_AN.4_1#12efb86ab.bracket?vop=1&amp;pid=9bc302b7c&amp;color=0,0,0&amp;vpa=2&amp;vtp=1"/>
          <p:cNvSpPr/>
          <p:nvPr/>
        </p:nvSpPr>
        <p:spPr>
          <a:xfrm>
            <a:off x="3281141" y="279989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D</a:t>
            </a:r>
            <a:endParaRPr lang="en-US" altLang="zh-CN" dirty="0"/>
          </a:p>
        </p:txBody>
      </p:sp>
      <p:pic>
        <p:nvPicPr>
          <p:cNvPr id="5" name="QC_5_BD.3_3#12efb86ab?htil=2&amp;vop=1&amp;pid=9bc302b7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947115" y="3311644"/>
            <a:ext cx="4407408" cy="222199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C_5_BD.3_4#12efb86ab.choices?htil=2&amp;vop=1&amp;pid=9bc302b7c&amp;color=0,0,0&amp;vtp=1&amp;bbb=1&amp;hb=1"/>
          <p:cNvSpPr/>
          <p:nvPr/>
        </p:nvSpPr>
        <p:spPr>
          <a:xfrm>
            <a:off x="832104" y="3218990"/>
            <a:ext cx="6044184" cy="25146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该实验的自变量是光质和光照时间</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步骤②中</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4</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组装置灯带亮度值不同是为了让光照强度在各</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组间一致</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检测指标为溶解氧含量变化是为了排除起始溶解氧含量不</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同所引起的误差</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实验结果表明黑藻对红光的偏好性强于白光</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_1#d76348f17?sp=1&amp;vop=1&amp;pid=18cf2fdcb&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科研人员分离出某植物的叶绿体，让叶绿体交替接受5秒光照、5秒黑暗处理，持续进行20分钟</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，并用灵</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敏传感器记录环境中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的变化，部分实验记录如图所示。</a:t>
                </a:r>
                <a:endParaRPr lang="en-US" altLang="zh-CN" sz="1800" dirty="0"/>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下列说法正确的是(</a:t>
                </a:r>
                <a:r>
                  <a:rPr lang="en-US" altLang="zh-CN"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5_BD.1_1#d76348f17?sp=1&amp;vop=1&amp;pid=18cf2fdcb&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1" b="40"/>
                </a:stretch>
              </a:blipFill>
            </p:spPr>
            <p:txBody>
              <a:bodyPr/>
              <a:lstStyle/>
              <a:p>
                <a:r>
                  <a:rPr lang="zh-CN" altLang="en-US">
                    <a:noFill/>
                  </a:rPr>
                  <a:t> </a:t>
                </a:r>
              </a:p>
            </p:txBody>
          </p:sp>
        </mc:Fallback>
      </mc:AlternateContent>
      <p:sp>
        <p:nvSpPr>
          <p:cNvPr id="3" name="QC_5_AN.2_1#d76348f17.bracket?vop=1&amp;pid=18cf2fdcb&amp;color=0,0,0&amp;vpa=1&amp;vtp=1"/>
          <p:cNvSpPr/>
          <p:nvPr/>
        </p:nvSpPr>
        <p:spPr>
          <a:xfrm>
            <a:off x="2844261" y="19258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D</a:t>
            </a:r>
            <a:endParaRPr lang="en-US" altLang="zh-CN" dirty="0"/>
          </a:p>
        </p:txBody>
      </p:sp>
      <p:pic>
        <p:nvPicPr>
          <p:cNvPr id="4" name="QC_5_BD.1_2#d76348f17?vop=1&amp;pid=18cf2fdc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904488" y="2448044"/>
            <a:ext cx="4379976" cy="160020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1_3#d76348f17.choices?vop=1&amp;pid=18cf2fdcb&amp;color=0,0,0&amp;vtp=1&amp;bbb=1"/>
              <p:cNvSpPr/>
              <p:nvPr/>
            </p:nvSpPr>
            <p:spPr>
              <a:xfrm>
                <a:off x="832104" y="4175244"/>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实验结果支持光合作用可分为光反应和暗反应两个阶段</a:t>
                </a:r>
                <a:endParaRPr lang="en-US" altLang="zh-CN" sz="1800" dirty="0"/>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实验结果说明相比连续光照，间歇光照能够提高植物光合作用的效率</a:t>
                </a:r>
                <a:endParaRPr lang="en-US" altLang="zh-CN" sz="1800" dirty="0"/>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𝑆</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m:t>
                        </m:r>
                      </m:sub>
                    </m:sSub>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𝑆</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m:t>
                        </m:r>
                      </m:sub>
                    </m:sSub>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可分别表示光反应释放的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总量与暗反应吸收的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总量</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，且</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𝑆</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m:t>
                        </m:r>
                      </m:sub>
                    </m:s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𝑆</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800" dirty="0"/>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光照与黑暗处理时</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释放速率和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吸收速率变化说明暗反应速率限制光反应速率</a:t>
                </a:r>
                <a:endParaRPr lang="en-US" altLang="zh-CN" sz="1800" dirty="0"/>
              </a:p>
            </p:txBody>
          </p:sp>
        </mc:Choice>
        <mc:Fallback>
          <p:sp>
            <p:nvSpPr>
              <p:cNvPr id="5" name="QC_5_BD.1_3#d76348f17.choices?vop=1&amp;pid=18cf2fdcb&amp;color=0,0,0&amp;vtp=1&amp;bbb=1"/>
              <p:cNvSpPr>
                <a:spLocks noRot="1" noChangeAspect="1" noMove="1" noResize="1" noEditPoints="1" noAdjustHandles="1" noChangeArrowheads="1" noChangeShapeType="1" noTextEdit="1"/>
              </p:cNvSpPr>
              <p:nvPr/>
            </p:nvSpPr>
            <p:spPr>
              <a:xfrm>
                <a:off x="832104" y="4175244"/>
                <a:ext cx="10533888" cy="1676400"/>
              </a:xfrm>
              <a:prstGeom prst="rect">
                <a:avLst/>
              </a:prstGeom>
              <a:blipFill rotWithShape="1">
                <a:blip r:embed="rId3"/>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3_1#176133b46?vop=1&amp;pid=18cf2fdcb&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早春出现的“倒春寒”易导致植物发生光抑制现象，即植物对光能的吸收量超过利用量</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，过剩的光能抑制</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了光合作用</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。科研人员用低温弱光模拟这种环境胁迫来研究桃树光抑制发生的机制。回答下列问题：</a:t>
            </a:r>
            <a:endParaRPr lang="en-US" altLang="zh-CN" dirty="0">
              <a:solidFill>
                <a:srgbClr val="000000"/>
              </a:solidFill>
            </a:endParaRPr>
          </a:p>
        </p:txBody>
      </p:sp>
      <mc:AlternateContent xmlns:mc="http://schemas.openxmlformats.org/markup-compatibility/2006">
        <mc:Choice xmlns:a14="http://schemas.microsoft.com/office/drawing/2010/main" Requires="a14">
          <p:sp>
            <p:nvSpPr>
              <p:cNvPr id="3" name="QB_6_BD.4_1#7f68b21d5?sp=1&amp;vop=1&amp;pid=176133b46&amp;color=0,0,0&amp;vtp=1&amp;bbb=1&amp;hb=1"/>
              <p:cNvSpPr/>
              <p:nvPr/>
            </p:nvSpPr>
            <p:spPr>
              <a:xfrm>
                <a:off x="832104" y="194899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（1）如图1所示，高等植物叶肉细胞的叶绿体内含有两个光系统：光系统</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Ⅰ</m:t>
                    </m:r>
                    <m:d>
                      <m:dPr>
                        <m:ctrlPr>
                          <a:rPr lang="en-US" altLang="zh-CN" sz="1800" b="0" i="1"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PS</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Ⅰ</m:t>
                        </m:r>
                      </m:e>
                    </m:d>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和光系统</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Ⅱ</m:t>
                    </m:r>
                    <m:d>
                      <m:dPr>
                        <m:ctrlPr>
                          <a:rPr lang="en-US" altLang="zh-CN" sz="1800" b="0" i="1"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PS</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Ⅱ</m:t>
                        </m:r>
                      </m:e>
                    </m:d>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它们位于</a:t>
                </a:r>
                <a:r>
                  <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光照下，</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PS</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 Ⅱ</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将电子传递给</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PS</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 Ⅰ</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促进图中“？”</a:t>
                </a:r>
                <a:r>
                  <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的合成，进而为暗</a:t>
                </a:r>
                <a:endPar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反应提供了</a:t>
                </a:r>
                <a:r>
                  <a:rPr lang="en-US" altLang="zh-CN"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solidFill>
                    <a:srgbClr val="000000"/>
                  </a:solidFill>
                </a:endParaRPr>
              </a:p>
            </p:txBody>
          </p:sp>
        </mc:Choice>
        <mc:Fallback>
          <p:sp>
            <p:nvSpPr>
              <p:cNvPr id="3" name="QB_6_BD.4_1#7f68b21d5?sp=1&amp;vop=1&amp;pid=176133b46&amp;color=0,0,0&amp;vtp=1&amp;bbb=1&amp;hb=1"/>
              <p:cNvSpPr>
                <a:spLocks noRot="1" noChangeAspect="1" noMove="1" noResize="1" noEditPoints="1" noAdjustHandles="1" noChangeArrowheads="1" noChangeShapeType="1" noTextEdit="1"/>
              </p:cNvSpPr>
              <p:nvPr/>
            </p:nvSpPr>
            <p:spPr>
              <a:xfrm>
                <a:off x="832104" y="1948990"/>
                <a:ext cx="10533888" cy="1257300"/>
              </a:xfrm>
              <a:prstGeom prst="rect">
                <a:avLst/>
              </a:prstGeom>
              <a:blipFill rotWithShape="1">
                <a:blip r:embed="rId1"/>
                <a:stretch>
                  <a:fillRect l="-2" t="-14" r="1" b="14"/>
                </a:stretch>
              </a:blipFill>
            </p:spPr>
            <p:txBody>
              <a:bodyPr/>
              <a:lstStyle/>
              <a:p>
                <a:r>
                  <a:rPr lang="zh-CN" altLang="en-US">
                    <a:noFill/>
                  </a:rPr>
                  <a:t> </a:t>
                </a:r>
              </a:p>
            </p:txBody>
          </p:sp>
        </mc:Fallback>
      </mc:AlternateContent>
      <p:sp>
        <p:nvSpPr>
          <p:cNvPr id="4" name="QB_6_AN.5_1#7f68b21d5.blank?vop=1&amp;pid=176133b46&amp;color=0,0,0&amp;vpa=2&amp;vtp=1&amp;bbb=1"/>
          <p:cNvSpPr/>
          <p:nvPr/>
        </p:nvSpPr>
        <p:spPr>
          <a:xfrm>
            <a:off x="1752060" y="2337610"/>
            <a:ext cx="13096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类囊体薄膜</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5" name="QB_6_AN.6_1#7f68b21d5.blank?vop=1&amp;pid=176133b46&amp;color=0,0,0&amp;vpa=3&amp;vtp=1&amp;bbb=1"/>
              <p:cNvSpPr/>
              <p:nvPr/>
            </p:nvSpPr>
            <p:spPr>
              <a:xfrm>
                <a:off x="8536242" y="2423850"/>
                <a:ext cx="854075"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NADPH</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00" dirty="0"/>
              </a:p>
            </p:txBody>
          </p:sp>
        </mc:Choice>
        <mc:Fallback>
          <p:sp>
            <p:nvSpPr>
              <p:cNvPr id="5" name="QB_6_AN.6_1#7f68b21d5.blank?vop=1&amp;pid=176133b46&amp;color=0,0,0&amp;vpa=3&amp;vtp=1&amp;bbb=1"/>
              <p:cNvSpPr>
                <a:spLocks noRot="1" noChangeAspect="1" noMove="1" noResize="1" noEditPoints="1" noAdjustHandles="1" noChangeArrowheads="1" noChangeShapeType="1" noTextEdit="1"/>
              </p:cNvSpPr>
              <p:nvPr/>
            </p:nvSpPr>
            <p:spPr>
              <a:xfrm>
                <a:off x="8536242" y="2423850"/>
                <a:ext cx="854075" cy="279400"/>
              </a:xfrm>
              <a:prstGeom prst="rect">
                <a:avLst/>
              </a:prstGeom>
              <a:blipFill rotWithShape="1">
                <a:blip r:embed="rId2"/>
                <a:stretch>
                  <a:fillRect l="-67" t="-20" r="67" b="20"/>
                </a:stretch>
              </a:blipFill>
            </p:spPr>
            <p:txBody>
              <a:bodyPr/>
              <a:lstStyle/>
              <a:p>
                <a:r>
                  <a:rPr lang="zh-CN" altLang="en-US">
                    <a:noFill/>
                  </a:rPr>
                  <a:t> </a:t>
                </a:r>
              </a:p>
            </p:txBody>
          </p:sp>
        </mc:Fallback>
      </mc:AlternateContent>
      <p:sp>
        <p:nvSpPr>
          <p:cNvPr id="6" name="QB_6_AN.8_1#7f68b21d5.blank?vop=1&amp;pid=176133b46&amp;color=0,0,0&amp;vpa=4&amp;vtp=1&amp;bbb=1"/>
          <p:cNvSpPr/>
          <p:nvPr/>
        </p:nvSpPr>
        <p:spPr>
          <a:xfrm>
            <a:off x="1980660" y="2756710"/>
            <a:ext cx="15382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能量和还原剂</a:t>
            </a:r>
            <a:endParaRPr lang="en-US" altLang="zh-CN" dirty="0">
              <a:solidFill>
                <a:srgbClr val="FF0000"/>
              </a:solidFill>
            </a:endParaRPr>
          </a:p>
        </p:txBody>
      </p:sp>
      <p:pic>
        <p:nvPicPr>
          <p:cNvPr id="7" name="QB_6_BD.7_1#7f68b21d5?vop=1&amp;pid=176133b4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968496" y="3311644"/>
            <a:ext cx="4261104" cy="2459736"/>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5" grpId="0" animBg="1" build="p"/>
      <p:bldP spid="6"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9_1#f0ea24256?sp=1&amp;vop=1&amp;pid=176133b46&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（2）图2为不同实验条件下桃树叶片的相关生理指标。</a:t>
            </a:r>
            <a:endParaRPr lang="en-US" altLang="zh-CN" sz="1800" dirty="0"/>
          </a:p>
        </p:txBody>
      </p:sp>
      <p:pic>
        <p:nvPicPr>
          <p:cNvPr id="3" name="QO_6_BD.9_2#f0ea24256?vop=1&amp;pid=176133b4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722460" y="1549900"/>
            <a:ext cx="3427089" cy="3090133"/>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6_BD.9_3#f0ea24256?vop=1&amp;pid=176133b46&amp;color=0,0,0&amp;mp=1&amp;vtp=1&amp;bt=1&amp;bbb=1"/>
          <p:cNvSpPr/>
          <p:nvPr/>
        </p:nvSpPr>
        <p:spPr>
          <a:xfrm>
            <a:off x="832104" y="1518857"/>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据图2分析可知：</a:t>
            </a:r>
            <a:endParaRPr lang="en-US" altLang="zh-CN" sz="1800" dirty="0"/>
          </a:p>
        </p:txBody>
      </p:sp>
      <mc:AlternateContent xmlns:mc="http://schemas.openxmlformats.org/markup-compatibility/2006">
        <mc:Choice xmlns:a14="http://schemas.microsoft.com/office/drawing/2010/main" Requires="a14">
          <p:sp>
            <p:nvSpPr>
              <p:cNvPr id="5" name="QB_7_BD.10_1#16863efa5?vop=1&amp;pid=f0ea24256&amp;color=0,0,0&amp;vtp=1&amp;bbb=1&amp;hb=1"/>
              <p:cNvSpPr/>
              <p:nvPr/>
            </p:nvSpPr>
            <p:spPr>
              <a:xfrm>
                <a:off x="832104" y="1972811"/>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①</a:t>
                </a:r>
                <a:r>
                  <a:rPr lang="en-US" altLang="zh-CN" sz="1800" b="0" i="0" dirty="0" err="1">
                    <a:solidFill>
                      <a:srgbClr val="000000"/>
                    </a:solidFill>
                    <a:latin typeface="微软雅黑" panose="020B0503020204020204" charset="-122"/>
                    <a:ea typeface="微软雅黑" panose="020B0503020204020204" charset="-122"/>
                    <a:cs typeface="微软雅黑" panose="020B0503020204020204" pitchFamily="34" charset="-120"/>
                  </a:rPr>
                  <a:t>低温前提下，弱光导致的光抑制现象可能是由于</a:t>
                </a:r>
                <a:r>
                  <a:rPr lang="en-US" altLang="zh-CN" sz="1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1800" i="0" dirty="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（填“</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PS</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Ⅰ</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PS</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Ⅱ</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”或“</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PS</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Ⅰ</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PS</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Ⅱ</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dirty="0" err="1">
                    <a:solidFill>
                      <a:srgbClr val="000000"/>
                    </a:solidFill>
                    <a:latin typeface="微软雅黑" panose="020B0503020204020204" charset="-122"/>
                    <a:ea typeface="微软雅黑" panose="020B0503020204020204" charset="-122"/>
                    <a:cs typeface="微软雅黑" panose="020B0503020204020204" pitchFamily="34" charset="-120"/>
                  </a:rPr>
                  <a:t>被破坏而导致的</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dirty="0" err="1">
                    <a:solidFill>
                      <a:srgbClr val="000000"/>
                    </a:solidFill>
                    <a:latin typeface="微软雅黑" panose="020B0503020204020204" charset="-122"/>
                    <a:ea typeface="微软雅黑" panose="020B0503020204020204" charset="-122"/>
                    <a:cs typeface="微软雅黑" panose="020B0503020204020204" pitchFamily="34" charset="-120"/>
                  </a:rPr>
                  <a:t>判断依据是</a:t>
                </a:r>
                <a:r>
                  <a:rPr lang="en-US" altLang="zh-CN" i="0" dirty="0">
                    <a:solidFill>
                      <a:srgbClr val="000000"/>
                    </a:solidFill>
                    <a:latin typeface="宋体" panose="02010600030101010101" pitchFamily="2" charset="-122"/>
                    <a:ea typeface="宋体" panose="02010600030101010101" pitchFamily="2" charset="-122"/>
                    <a:cs typeface="宋体" panose="02010600030101010101" pitchFamily="34" charset="-120"/>
                  </a:rPr>
                  <a:t>__</a:t>
                </a:r>
                <a:r>
                  <a:rPr lang="en-US" altLang="zh-CN"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a:t>
                </a:r>
                <a:endParaRPr lang="en-US" altLang="zh-CN" dirty="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a:t>
                </a:r>
                <a:r>
                  <a:rPr lang="en-US" altLang="zh-CN" i="0" dirty="0">
                    <a:solidFill>
                      <a:srgbClr val="000000"/>
                    </a:solidFill>
                    <a:latin typeface="宋体" panose="02010600030101010101" pitchFamily="2" charset="-122"/>
                    <a:ea typeface="宋体" panose="02010600030101010101" pitchFamily="2" charset="-122"/>
                    <a:cs typeface="宋体" panose="02010600030101010101" pitchFamily="34" charset="-120"/>
                  </a:rPr>
                  <a:t>__</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5" name="QB_7_BD.10_1#16863efa5?vop=1&amp;pid=f0ea24256&amp;color=0,0,0&amp;vtp=1&amp;bbb=1&amp;hb=1"/>
              <p:cNvSpPr>
                <a:spLocks noRot="1" noChangeAspect="1" noMove="1" noResize="1" noEditPoints="1" noAdjustHandles="1" noChangeArrowheads="1" noChangeShapeType="1" noTextEdit="1"/>
              </p:cNvSpPr>
              <p:nvPr/>
            </p:nvSpPr>
            <p:spPr>
              <a:xfrm>
                <a:off x="832104" y="1972811"/>
                <a:ext cx="10533888" cy="838200"/>
              </a:xfrm>
              <a:prstGeom prst="rect">
                <a:avLst/>
              </a:prstGeom>
              <a:blipFill rotWithShape="1">
                <a:blip r:embed="rId2"/>
                <a:stretch>
                  <a:fillRect l="-2" t="-60" r="1" b="-9994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7_AN.11_1#16863efa5?vop=1&amp;pid=f0ea24256&amp;color=0,0,0&amp;vtp=1&amp;bbb=1"/>
              <p:cNvSpPr/>
              <p:nvPr/>
            </p:nvSpPr>
            <p:spPr>
              <a:xfrm>
                <a:off x="5974022" y="1918654"/>
                <a:ext cx="743302" cy="469900"/>
              </a:xfrm>
              <a:prstGeom prst="rect">
                <a:avLst/>
              </a:prstGeom>
              <a:noFill/>
            </p:spPr>
            <p:txBody>
              <a:bodyPr wrap="none" lIns="0" tIns="0" rIns="0" bIns="0" rtlCol="0" anchor="t"/>
              <a:lstStyle/>
              <a:p>
                <a:pPr algn="l" latinLnBrk="1">
                  <a:lnSpc>
                    <a:spcPts val="3700"/>
                  </a:lnSpc>
                </a:pPr>
                <a14:m>
                  <m:oMath xmlns:m="http://schemas.openxmlformats.org/officeDocument/2006/math">
                    <m:r>
                      <m:rPr>
                        <m:sty m:val="p"/>
                      </m:rPr>
                      <a:rPr lang="en-US" altLang="zh-CN" sz="1800"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PS</m:t>
                    </m:r>
                    <m:r>
                      <a:rPr lang="en-US" altLang="zh-CN" sz="1800"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 Ⅱ</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800" dirty="0"/>
              </a:p>
            </p:txBody>
          </p:sp>
        </mc:Choice>
        <mc:Fallback>
          <p:sp>
            <p:nvSpPr>
              <p:cNvPr id="6" name="QB_7_AN.11_1#16863efa5?vop=1&amp;pid=f0ea24256&amp;color=0,0,0&amp;vtp=1&amp;bbb=1"/>
              <p:cNvSpPr>
                <a:spLocks noRot="1" noChangeAspect="1" noMove="1" noResize="1" noEditPoints="1" noAdjustHandles="1" noChangeArrowheads="1" noChangeShapeType="1" noTextEdit="1"/>
              </p:cNvSpPr>
              <p:nvPr/>
            </p:nvSpPr>
            <p:spPr>
              <a:xfrm>
                <a:off x="5974022" y="1918654"/>
                <a:ext cx="743302" cy="469900"/>
              </a:xfrm>
              <a:prstGeom prst="rect">
                <a:avLst/>
              </a:prstGeom>
              <a:blipFill rotWithShape="1">
                <a:blip r:embed="rId3"/>
                <a:stretch>
                  <a:fillRect l="-78" t="-68" r="40" b="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7_BD.12_1#ffa10b878?vop=1&amp;pid=f0ea24256&amp;color=0,0,0&amp;vtp=1&amp;bbb=1&amp;hb=1"/>
              <p:cNvSpPr/>
              <p:nvPr/>
            </p:nvSpPr>
            <p:spPr>
              <a:xfrm>
                <a:off x="822040" y="3694455"/>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②低温弱光胁迫的</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h</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err="1">
                    <a:solidFill>
                      <a:srgbClr val="000000"/>
                    </a:solidFill>
                    <a:latin typeface="微软雅黑" panose="020B0503020204020204" charset="-122"/>
                    <a:ea typeface="微软雅黑" panose="020B0503020204020204" charset="-122"/>
                    <a:cs typeface="微软雅黑" panose="020B0503020204020204" pitchFamily="34" charset="-120"/>
                  </a:rPr>
                  <a:t>内，桃树叶片会通过</a:t>
                </a:r>
                <a:endParaRPr lang="en-US" altLang="zh-CN" sz="1800" i="0" dirty="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algn="l" latinLnBrk="1">
                  <a:lnSpc>
                    <a:spcPts val="3300"/>
                  </a:lnSpc>
                </a:pPr>
                <a:r>
                  <a:rPr lang="en-US" altLang="zh-CN" sz="1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a:t>
                </a:r>
                <a:r>
                  <a:rPr lang="en-US" altLang="zh-CN"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b="0" i="0" dirty="0" err="1">
                    <a:solidFill>
                      <a:srgbClr val="000000"/>
                    </a:solidFill>
                    <a:latin typeface="微软雅黑" panose="020B0503020204020204" charset="-122"/>
                    <a:ea typeface="微软雅黑" panose="020B0503020204020204" charset="-122"/>
                    <a:cs typeface="微软雅黑" panose="020B0503020204020204" pitchFamily="34" charset="-120"/>
                  </a:rPr>
                  <a:t>来降低过剩光能对</a:t>
                </a:r>
                <a:endParaRPr lang="en-US" altLang="zh-CN" b="0" i="0" dirty="0" err="1">
                  <a:solidFill>
                    <a:srgbClr val="000000"/>
                  </a:solidFill>
                  <a:latin typeface="微软雅黑" panose="020B0503020204020204" charset="-122"/>
                  <a:ea typeface="微软雅黑" panose="020B0503020204020204" charset="-122"/>
                  <a:cs typeface="微软雅黑" panose="020B0503020204020204" pitchFamily="34" charset="-120"/>
                </a:endParaRPr>
              </a:p>
              <a:p>
                <a:pPr algn="l" latinLnBrk="1">
                  <a:lnSpc>
                    <a:spcPts val="3300"/>
                  </a:lnSpc>
                </a:pPr>
                <a:r>
                  <a:rPr lang="en-US" altLang="zh-CN" b="0" i="0" dirty="0" err="1">
                    <a:solidFill>
                      <a:srgbClr val="000000"/>
                    </a:solidFill>
                    <a:latin typeface="微软雅黑" panose="020B0503020204020204" charset="-122"/>
                    <a:ea typeface="微软雅黑" panose="020B0503020204020204" charset="-122"/>
                    <a:cs typeface="微软雅黑" panose="020B0503020204020204" pitchFamily="34" charset="-120"/>
                  </a:rPr>
                  <a:t>光系统的伤害，但随时间延长，光系统受损严重导致光抑制加重</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7" name="QB_7_BD.12_1#ffa10b878?vop=1&amp;pid=f0ea24256&amp;color=0,0,0&amp;vtp=1&amp;bbb=1&amp;hb=1"/>
              <p:cNvSpPr>
                <a:spLocks noRot="1" noChangeAspect="1" noMove="1" noResize="1" noEditPoints="1" noAdjustHandles="1" noChangeArrowheads="1" noChangeShapeType="1" noTextEdit="1"/>
              </p:cNvSpPr>
              <p:nvPr/>
            </p:nvSpPr>
            <p:spPr>
              <a:xfrm>
                <a:off x="822040" y="3694455"/>
                <a:ext cx="10533888" cy="838200"/>
              </a:xfrm>
              <a:prstGeom prst="rect">
                <a:avLst/>
              </a:prstGeom>
              <a:blipFill rotWithShape="1">
                <a:blip r:embed="rId4"/>
                <a:stretch>
                  <a:fillRect l="-3" t="-3" r="2" b="-4999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7_AN.13_1#ffa10b878.blank?vop=1&amp;pid=f0ea24256&amp;color=0,0,0&amp;vpa=5&amp;vtp=1&amp;bbb=1&amp;hb=1"/>
              <p:cNvSpPr/>
              <p:nvPr/>
            </p:nvSpPr>
            <p:spPr>
              <a:xfrm>
                <a:off x="931743" y="2757308"/>
                <a:ext cx="10531904" cy="838200"/>
              </a:xfrm>
              <a:prstGeom prst="rect">
                <a:avLst/>
              </a:prstGeom>
              <a:noFill/>
            </p:spPr>
            <p:txBody>
              <a:bodyPr wrap="square" lIns="0" tIns="0" rIns="0" bIns="0" rtlCol="0" anchor="t"/>
              <a:lstStyle/>
              <a:p>
                <a:pPr latinLnBrk="1">
                  <a:lnSpc>
                    <a:spcPts val="3265"/>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                 </a:t>
                </a:r>
                <a:r>
                  <a:rPr lang="en-US" altLang="zh-CN" b="0" i="0" dirty="0" err="1">
                    <a:solidFill>
                      <a:srgbClr val="FF0000"/>
                    </a:solidFill>
                    <a:latin typeface="微软雅黑" panose="020B0503020204020204" charset="-122"/>
                    <a:ea typeface="微软雅黑" panose="020B0503020204020204" charset="-122"/>
                    <a:cs typeface="微软雅黑" panose="020B0503020204020204" pitchFamily="34" charset="-120"/>
                  </a:rPr>
                  <a:t>随低温弱光胁迫时间的延长</a:t>
                </a: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PS</m:t>
                    </m:r>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 Ⅰ</m:t>
                    </m:r>
                  </m:oMath>
                </a14:m>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的活性几乎不</a:t>
                </a:r>
                <a:endPar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endParaRPr>
              </a:p>
              <a:p>
                <a:pPr latinLnBrk="1">
                  <a:lnSpc>
                    <a:spcPts val="3265"/>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变，</a:t>
                </a:r>
                <a14:m>
                  <m:oMath xmlns:m="http://schemas.openxmlformats.org/officeDocument/2006/math">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PS</m:t>
                    </m:r>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 Ⅱ</m:t>
                    </m:r>
                  </m:oMath>
                </a14:m>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的活性逐渐降低</a:t>
                </a:r>
                <a:endParaRPr lang="en-US" altLang="zh-CN" dirty="0"/>
              </a:p>
            </p:txBody>
          </p:sp>
        </mc:Choice>
        <mc:Fallback>
          <p:sp>
            <p:nvSpPr>
              <p:cNvPr id="8" name="QB_7_AN.13_1#ffa10b878.blank?vop=1&amp;pid=f0ea24256&amp;color=0,0,0&amp;vpa=5&amp;vtp=1&amp;bbb=1&amp;hb=1"/>
              <p:cNvSpPr>
                <a:spLocks noRot="1" noChangeAspect="1" noMove="1" noResize="1" noEditPoints="1" noAdjustHandles="1" noChangeArrowheads="1" noChangeShapeType="1" noTextEdit="1"/>
              </p:cNvSpPr>
              <p:nvPr/>
            </p:nvSpPr>
            <p:spPr>
              <a:xfrm>
                <a:off x="931743" y="2757308"/>
                <a:ext cx="10531904" cy="838200"/>
              </a:xfrm>
              <a:prstGeom prst="rect">
                <a:avLst/>
              </a:prstGeom>
              <a:blipFill rotWithShape="1">
                <a:blip r:embed="rId5"/>
                <a:stretch>
                  <a:fillRect l="-2" t="-16" r="6" b="1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B_7_AN.14_1#ffa10b878?vop=1&amp;pid=f0ea24256&amp;color=0,0,0&amp;vtp=1&amp;bbb=1"/>
              <p:cNvSpPr/>
              <p:nvPr/>
            </p:nvSpPr>
            <p:spPr>
              <a:xfrm>
                <a:off x="1257046" y="3984657"/>
                <a:ext cx="10533888" cy="469900"/>
              </a:xfrm>
              <a:prstGeom prst="rect">
                <a:avLst/>
              </a:prstGeom>
              <a:noFill/>
            </p:spPr>
            <p:txBody>
              <a:bodyPr wrap="none" lIns="0" tIns="0" rIns="0" bIns="0" rtlCol="0" anchor="t"/>
              <a:lstStyle/>
              <a:p>
                <a:pPr algn="l" latinLnBrk="1">
                  <a:lnSpc>
                    <a:spcPts val="3700"/>
                  </a:lnSpc>
                </a:pPr>
                <a:r>
                  <a:rPr lang="en-US" altLang="zh-CN" sz="1800" b="0" i="0" dirty="0" err="1">
                    <a:solidFill>
                      <a:srgbClr val="FF0000"/>
                    </a:solidFill>
                    <a:latin typeface="微软雅黑" panose="020B0503020204020204" charset="-122"/>
                    <a:ea typeface="微软雅黑" panose="020B0503020204020204" charset="-122"/>
                    <a:cs typeface="微软雅黑" panose="020B0503020204020204" pitchFamily="34" charset="-120"/>
                  </a:rPr>
                  <a:t>提高</a:t>
                </a:r>
                <a14:m>
                  <m:oMath xmlns:m="http://schemas.openxmlformats.org/officeDocument/2006/math">
                    <m:r>
                      <m:rPr>
                        <m:sty m:val="p"/>
                      </m:rPr>
                      <a:rPr lang="en-US" altLang="zh-CN" sz="1800"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PS</m:t>
                    </m:r>
                    <m:r>
                      <a:rPr lang="en-US" altLang="zh-CN" sz="1800"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 Ⅱ</m:t>
                    </m:r>
                  </m:oMath>
                </a14:m>
                <a:r>
                  <a:rPr lang="en-US" altLang="zh-CN" sz="100" b="0" i="0" kern="0" spc="-99900" dirty="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FF0000"/>
                    </a:solidFill>
                    <a:latin typeface="微软雅黑" panose="020B0503020204020204" charset="-122"/>
                    <a:ea typeface="微软雅黑" panose="020B0503020204020204" charset="-122"/>
                    <a:cs typeface="微软雅黑" panose="020B0503020204020204" pitchFamily="34" charset="-120"/>
                  </a:rPr>
                  <a:t>以热能形式消耗光能</a:t>
                </a:r>
                <a:endParaRPr lang="en-US" altLang="zh-CN" sz="1800" dirty="0"/>
              </a:p>
            </p:txBody>
          </p:sp>
        </mc:Choice>
        <mc:Fallback>
          <p:sp>
            <p:nvSpPr>
              <p:cNvPr id="9" name="QB_7_AN.14_1#ffa10b878?vop=1&amp;pid=f0ea24256&amp;color=0,0,0&amp;vtp=1&amp;bbb=1"/>
              <p:cNvSpPr>
                <a:spLocks noRot="1" noChangeAspect="1" noMove="1" noResize="1" noEditPoints="1" noAdjustHandles="1" noChangeArrowheads="1" noChangeShapeType="1" noTextEdit="1"/>
              </p:cNvSpPr>
              <p:nvPr/>
            </p:nvSpPr>
            <p:spPr>
              <a:xfrm>
                <a:off x="1257046" y="3984657"/>
                <a:ext cx="10533888" cy="469900"/>
              </a:xfrm>
              <a:prstGeom prst="rect">
                <a:avLst/>
              </a:prstGeom>
              <a:blipFill rotWithShape="1">
                <a:blip r:embed="rId6"/>
                <a:stretch>
                  <a:fillRect l="-4" t="-7" r="2" b="7"/>
                </a:stretch>
              </a:blipFill>
            </p:spPr>
            <p:txBody>
              <a:bodyPr/>
              <a:lstStyle/>
              <a:p>
                <a:r>
                  <a:rPr lang="zh-CN" altLang="en-US">
                    <a:noFill/>
                  </a:rPr>
                  <a:t> </a:t>
                </a:r>
              </a:p>
            </p:txBody>
          </p:sp>
        </mc:Fallback>
      </mc:AlternateContent>
      <p:sp>
        <p:nvSpPr>
          <p:cNvPr id="10" name="QB_6_BD.15_1#b43fab8b5?sp=1&amp;vop=1&amp;pid=176133b46&amp;color=0,0,0&amp;mp=1&amp;vtp=1&amp;bt=1&amp;bbb=1"/>
          <p:cNvSpPr/>
          <p:nvPr/>
        </p:nvSpPr>
        <p:spPr>
          <a:xfrm>
            <a:off x="793626" y="4916543"/>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（3）农业上常通过补充蓝光来改善“倒春寒”引起的光抑制现象，请结合上述研究，推测相关机理为</a:t>
            </a:r>
            <a:endParaRPr lang="en-US" altLang="zh-CN" sz="1800" dirty="0">
              <a:solidFill>
                <a:srgbClr val="000000"/>
              </a:solidFill>
            </a:endParaRPr>
          </a:p>
          <a:p>
            <a:pPr latinLnBrk="1">
              <a:lnSpc>
                <a:spcPts val="3300"/>
              </a:lnSpc>
            </a:pPr>
            <a:r>
              <a:rPr lang="en-US" altLang="zh-CN" i="0">
                <a:solidFill>
                  <a:srgbClr val="000000"/>
                </a:solidFill>
                <a:latin typeface="宋体" panose="02010600030101010101" pitchFamily="2" charset="-122"/>
                <a:ea typeface="宋体" panose="02010600030101010101" pitchFamily="2" charset="-122"/>
                <a:cs typeface="宋体" panose="02010600030101010101" pitchFamily="34" charset="-120"/>
              </a:rPr>
              <a:t>_</a:t>
            </a:r>
            <a:r>
              <a:rPr lang="en-US" altLang="zh-CN" sz="1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11" name="QB_6_AN.16_1#b43fab8b5.blank?vop=1&amp;pid=176133b46&amp;color=0,0,0&amp;mp=1&amp;vpa=6&amp;vtp=1&amp;bbb=1"/>
              <p:cNvSpPr/>
              <p:nvPr/>
            </p:nvSpPr>
            <p:spPr>
              <a:xfrm>
                <a:off x="773782" y="5377299"/>
                <a:ext cx="2289175" cy="279400"/>
              </a:xfrm>
              <a:prstGeom prst="rect">
                <a:avLst/>
              </a:prstGeom>
              <a:noFill/>
            </p:spPr>
            <p:txBody>
              <a:bodyPr wrap="none" lIns="0" tIns="0" rIns="0" bIns="0" rtlCol="0" anchor="t"/>
              <a:lstStyle/>
              <a:p>
                <a:pPr algn="ctr" latinLnBrk="1">
                  <a:lnSpc>
                    <a:spcPts val="22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蓝光能提高</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PS</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 Ⅱ</m:t>
                    </m:r>
                  </m:oMath>
                </a14:m>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活性</a:t>
                </a:r>
                <a:endParaRPr lang="en-US" altLang="zh-CN" dirty="0">
                  <a:solidFill>
                    <a:srgbClr val="FF0000"/>
                  </a:solidFill>
                </a:endParaRPr>
              </a:p>
            </p:txBody>
          </p:sp>
        </mc:Choice>
        <mc:Fallback>
          <p:sp>
            <p:nvSpPr>
              <p:cNvPr id="11" name="QB_6_AN.16_1#b43fab8b5.blank?vop=1&amp;pid=176133b46&amp;color=0,0,0&amp;mp=1&amp;vpa=6&amp;vtp=1&amp;bbb=1"/>
              <p:cNvSpPr>
                <a:spLocks noRot="1" noChangeAspect="1" noMove="1" noResize="1" noEditPoints="1" noAdjustHandles="1" noChangeArrowheads="1" noChangeShapeType="1" noTextEdit="1"/>
              </p:cNvSpPr>
              <p:nvPr/>
            </p:nvSpPr>
            <p:spPr>
              <a:xfrm>
                <a:off x="773782" y="5377299"/>
                <a:ext cx="2289175" cy="279400"/>
              </a:xfrm>
              <a:prstGeom prst="rect">
                <a:avLst/>
              </a:prstGeom>
              <a:blipFill rotWithShape="1">
                <a:blip r:embed="rId7"/>
                <a:stretch>
                  <a:fillRect l="-15" t="-5497" r="15" b="4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 calcmode="lin" valueType="num">
                                      <p:cBhvr additive="base">
                                        <p:cTn id="17"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 calcmode="lin" valueType="num">
                                      <p:cBhvr additive="base">
                                        <p:cTn id="2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
                                            <p:txEl>
                                              <p:pRg st="0" end="0"/>
                                            </p:txEl>
                                          </p:spTgt>
                                        </p:tgtEl>
                                        <p:attrNameLst>
                                          <p:attrName>style.visibility</p:attrName>
                                        </p:attrNameLst>
                                      </p:cBhvr>
                                      <p:to>
                                        <p:strVal val="visible"/>
                                      </p:to>
                                    </p:set>
                                    <p:anim calcmode="lin" valueType="num">
                                      <p:cBhvr additive="base">
                                        <p:cTn id="29"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8" grpId="0" animBg="1" build="p"/>
      <p:bldP spid="9" grpId="0" animBg="1" build="p"/>
      <p:bldP spid="11"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1_1#f8b73ff92?sp=1&amp;vop=1&amp;pid=2048862b2&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研究人员设计实验探究了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浓度对草莓幼苗各项生理指标的影响</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，结果如图1所示，其中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Rubisco</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催化</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smtClean="0">
                    <a:solidFill>
                      <a:srgbClr val="000000"/>
                    </a:solidFill>
                    <a:latin typeface="微软雅黑" panose="020B0503020204020204" charset="-122"/>
                    <a:ea typeface="微软雅黑" panose="020B0503020204020204" charset="-122"/>
                    <a:cs typeface="微软雅黑" panose="020B0503020204020204" pitchFamily="34" charset="-120"/>
                  </a:rPr>
                  <a:t>的固定</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。图2表示温度对草莓光合作用的影响。</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下列相关叙述正确的是</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3_BD.1_1#f8b73ff92?sp=1&amp;vop=1&amp;pid=2048862b2&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sp>
        <p:nvSpPr>
          <p:cNvPr id="3" name="QC_3_AN.2_1#f8b73ff92.bracket?vop=1&amp;pid=2048862b2&amp;color=0,0,0&amp;vpa=1&amp;vtp=1"/>
          <p:cNvSpPr/>
          <p:nvPr/>
        </p:nvSpPr>
        <p:spPr>
          <a:xfrm>
            <a:off x="8390921" y="1506720"/>
            <a:ext cx="31591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charset="-122"/>
                <a:cs typeface="Arial (正文)" pitchFamily="34" charset="-120"/>
              </a:rPr>
              <a:t>A</a:t>
            </a:r>
            <a:endParaRPr lang="en-US" altLang="zh-CN" dirty="0"/>
          </a:p>
        </p:txBody>
      </p:sp>
      <p:pic>
        <p:nvPicPr>
          <p:cNvPr id="4" name="QC_3_BD.1_3#f8b73ff92?htil=1&amp;vop=1&amp;pid=2048862b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655064" y="2041644"/>
            <a:ext cx="3621024" cy="208483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3_BD.1_4#f8b73ff92?htil=1&amp;vop=1&amp;pid=2048862b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132320" y="2398260"/>
            <a:ext cx="3200400" cy="172821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3_BD.1_5#f8b73ff92.choices?vop=1&amp;pid=2048862b2&amp;color=0,0,0&amp;vtp=1&amp;bbb=1"/>
              <p:cNvSpPr/>
              <p:nvPr/>
            </p:nvSpPr>
            <p:spPr>
              <a:xfrm>
                <a:off x="832104" y="4264144"/>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适当增大环境</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浓度有利于草莓在干旱环境中生存</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当草莓所处环境</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浓度升高</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短时间内</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5</m:t>
                        </m:r>
                      </m:sub>
                    </m:sSub>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减少</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ATP</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NADPH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增多</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35</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是草莓生长的最适温度，</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时草莓光合作用速率为0</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35</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时草莓叶肉细胞间隙</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浓度高于</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40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时</a:t>
                </a:r>
                <a:endParaRPr lang="en-US" altLang="zh-CN" sz="1800" dirty="0"/>
              </a:p>
            </p:txBody>
          </p:sp>
        </mc:Choice>
        <mc:Fallback>
          <p:sp>
            <p:nvSpPr>
              <p:cNvPr id="6" name="QC_3_BD.1_5#f8b73ff92.choices?vop=1&amp;pid=2048862b2&amp;color=0,0,0&amp;vtp=1&amp;bbb=1"/>
              <p:cNvSpPr>
                <a:spLocks noRot="1" noChangeAspect="1" noMove="1" noResize="1" noEditPoints="1" noAdjustHandles="1" noChangeArrowheads="1" noChangeShapeType="1" noTextEdit="1"/>
              </p:cNvSpPr>
              <p:nvPr/>
            </p:nvSpPr>
            <p:spPr>
              <a:xfrm>
                <a:off x="832104" y="4264144"/>
                <a:ext cx="10533888" cy="1676400"/>
              </a:xfrm>
              <a:prstGeom prst="rect">
                <a:avLst/>
              </a:prstGeom>
              <a:blipFill rotWithShape="1">
                <a:blip r:embed="rId4"/>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3_BD.3_1#ac8ba4b41?htil=2&amp;vop=1&amp;pid=2048862b2&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930223" y="1171440"/>
            <a:ext cx="4398264" cy="329184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O_3_BD.3_2#ac8ba4b41?htil=2&amp;sp=1&amp;vop=1&amp;pid=2048862b2&amp;color=0,0,0&amp;vtp=1&amp;bt=1&amp;bbb=1&amp;hb=1&amp;hs=1"/>
              <p:cNvSpPr/>
              <p:nvPr/>
            </p:nvSpPr>
            <p:spPr>
              <a:xfrm>
                <a:off x="832104" y="1080000"/>
                <a:ext cx="605332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随着全球气候变暖</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玉米等重要农作物在籽粒形成期可能面</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临前所未有的热胁迫</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HS</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影响。研究</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HS</m:t>
                    </m:r>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对某种</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植物光合作</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用的影响有助于应对未来可能出现的严峻的气候变化</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图</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1</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为玉米叶片光合作用碳同化的示意图</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。请回答下列问题。</a:t>
                </a:r>
                <a:endParaRPr lang="en-US" altLang="zh-CN" dirty="0">
                  <a:solidFill>
                    <a:srgbClr val="000000"/>
                  </a:solidFill>
                </a:endParaRPr>
              </a:p>
            </p:txBody>
          </p:sp>
        </mc:Choice>
        <mc:Fallback>
          <p:sp>
            <p:nvSpPr>
              <p:cNvPr id="3" name="QO_3_BD.3_2#ac8ba4b41?htil=2&amp;sp=1&amp;vop=1&amp;pid=2048862b2&amp;color=0,0,0&amp;vtp=1&amp;bt=1&amp;bbb=1&amp;hb=1&amp;hs=1"/>
              <p:cNvSpPr>
                <a:spLocks noRot="1" noChangeAspect="1" noMove="1" noResize="1" noEditPoints="1" noAdjustHandles="1" noChangeArrowheads="1" noChangeShapeType="1" noTextEdit="1"/>
              </p:cNvSpPr>
              <p:nvPr/>
            </p:nvSpPr>
            <p:spPr>
              <a:xfrm>
                <a:off x="832104" y="1080000"/>
                <a:ext cx="6053328" cy="1676400"/>
              </a:xfrm>
              <a:prstGeom prst="rect">
                <a:avLst/>
              </a:prstGeom>
              <a:blipFill rotWithShape="1">
                <a:blip r:embed="rId2"/>
                <a:stretch>
                  <a:fillRect l="-4" t="-30" r="-900" b="3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4_BD.4_1#a40a20504?htil=2&amp;vop=1&amp;pid=ac8ba4b41&amp;color=0,0,0&amp;vtp=1&amp;bbb=1&amp;hb=1&amp;hs=1"/>
              <p:cNvSpPr/>
              <p:nvPr/>
            </p:nvSpPr>
            <p:spPr>
              <a:xfrm>
                <a:off x="832104" y="2761790"/>
                <a:ext cx="605332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（1）热胁迫下该植物叶片气孔关闭或半关闭</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致使叶片中</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浓度下降</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PEPC</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可催化</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生成草酰乙酸</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，草酰乙酸不稳定，迅速被还原为苹果酸</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此</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过程发生在</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solidFill>
                    <a:srgbClr val="000000"/>
                  </a:solidFill>
                </a:endParaRPr>
              </a:p>
            </p:txBody>
          </p:sp>
        </mc:Choice>
        <mc:Fallback>
          <p:sp>
            <p:nvSpPr>
              <p:cNvPr id="4" name="QB_4_BD.4_1#a40a20504?htil=2&amp;vop=1&amp;pid=ac8ba4b41&amp;color=0,0,0&amp;vtp=1&amp;bbb=1&amp;hb=1&amp;hs=1"/>
              <p:cNvSpPr>
                <a:spLocks noRot="1" noChangeAspect="1" noMove="1" noResize="1" noEditPoints="1" noAdjustHandles="1" noChangeArrowheads="1" noChangeShapeType="1" noTextEdit="1"/>
              </p:cNvSpPr>
              <p:nvPr/>
            </p:nvSpPr>
            <p:spPr>
              <a:xfrm>
                <a:off x="832104" y="2761790"/>
                <a:ext cx="6053328" cy="1676400"/>
              </a:xfrm>
              <a:prstGeom prst="rect">
                <a:avLst/>
              </a:prstGeom>
              <a:blipFill rotWithShape="1">
                <a:blip r:embed="rId3"/>
                <a:stretch>
                  <a:fillRect l="-4" t="-10" r="-92" b="1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4_AN.5_1#a40a20504.blank?vop=1&amp;pid=ac8ba4b41&amp;color=0,0,0&amp;vpa=2&amp;vtp=1&amp;bbb=1"/>
              <p:cNvSpPr/>
              <p:nvPr/>
            </p:nvSpPr>
            <p:spPr>
              <a:xfrm>
                <a:off x="3595879" y="3233666"/>
                <a:ext cx="3141599" cy="292100"/>
              </a:xfrm>
              <a:prstGeom prst="rect">
                <a:avLst/>
              </a:prstGeom>
              <a:noFill/>
            </p:spPr>
            <p:txBody>
              <a:bodyPr wrap="none" lIns="0" tIns="0" rIns="0" bIns="0" rtlCol="0" anchor="t"/>
              <a:lstStyle/>
              <a:p>
                <a:pPr algn="ctr" latinLnBrk="1">
                  <a:lnSpc>
                    <a:spcPts val="2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磷酸烯醇式丙酮酸</a:t>
                </a: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PEP</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b="0" i="0" dirty="0" smtClean="0">
                    <a:solidFill>
                      <a:srgbClr val="FF0000"/>
                    </a:solidFill>
                    <a:latin typeface="微软雅黑" panose="020B0503020204020204" charset="-122"/>
                    <a:ea typeface="微软雅黑" panose="020B0503020204020204" charset="-122"/>
                    <a:cs typeface="微软雅黑" panose="020B0503020204020204" pitchFamily="34" charset="-120"/>
                  </a:rPr>
                  <a:t>与</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dirty="0"/>
              </a:p>
            </p:txBody>
          </p:sp>
        </mc:Choice>
        <mc:Fallback>
          <p:sp>
            <p:nvSpPr>
              <p:cNvPr id="5" name="QB_4_AN.5_1#a40a20504.blank?vop=1&amp;pid=ac8ba4b41&amp;color=0,0,0&amp;vpa=2&amp;vtp=1&amp;bbb=1"/>
              <p:cNvSpPr>
                <a:spLocks noRot="1" noChangeAspect="1" noMove="1" noResize="1" noEditPoints="1" noAdjustHandles="1" noChangeArrowheads="1" noChangeShapeType="1" noTextEdit="1"/>
              </p:cNvSpPr>
              <p:nvPr/>
            </p:nvSpPr>
            <p:spPr>
              <a:xfrm>
                <a:off x="3595879" y="3233666"/>
                <a:ext cx="3141599" cy="292100"/>
              </a:xfrm>
              <a:prstGeom prst="rect">
                <a:avLst/>
              </a:prstGeom>
              <a:blipFill rotWithShape="1">
                <a:blip r:embed="rId4"/>
                <a:stretch>
                  <a:fillRect l="-16" t="-1606" r="4" b="84"/>
                </a:stretch>
              </a:blipFill>
            </p:spPr>
            <p:txBody>
              <a:bodyPr/>
              <a:lstStyle/>
              <a:p>
                <a:r>
                  <a:rPr lang="zh-CN" altLang="en-US">
                    <a:noFill/>
                  </a:rPr>
                  <a:t> </a:t>
                </a:r>
              </a:p>
            </p:txBody>
          </p:sp>
        </mc:Fallback>
      </mc:AlternateContent>
      <p:sp>
        <p:nvSpPr>
          <p:cNvPr id="6" name="QB_4_AN.6_1#a40a20504.blank?vop=1&amp;pid=ac8ba4b41&amp;color=0,0,0&amp;vpa=3&amp;vtp=1&amp;bbb=1"/>
          <p:cNvSpPr/>
          <p:nvPr/>
        </p:nvSpPr>
        <p:spPr>
          <a:xfrm>
            <a:off x="1980660" y="3988610"/>
            <a:ext cx="24526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叶肉细胞的细胞质基质</a:t>
            </a:r>
            <a:endParaRPr lang="en-US" altLang="zh-CN" dirty="0">
              <a:solidFill>
                <a:srgbClr val="FF0000"/>
              </a:solidFill>
            </a:endParaRPr>
          </a:p>
        </p:txBody>
      </p:sp>
      <p:sp>
        <p:nvSpPr>
          <p:cNvPr id="7" name="QB_4_BD.7_1#c62d17523?sp=1&amp;vop=1&amp;pid=ac8ba4b41&amp;color=0,0,0&amp;vtp=1&amp;bbb=1&amp;hs=1"/>
          <p:cNvSpPr/>
          <p:nvPr/>
        </p:nvSpPr>
        <p:spPr>
          <a:xfrm>
            <a:off x="832104" y="4594344"/>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（2）苹果酸生成后进入维管束鞘细胞</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在</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中</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完成脱羧过程</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将</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由叶肉细胞转移至维管束鞘细胞</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dirty="0">
              <a:solidFill>
                <a:srgbClr val="000000"/>
              </a:solidFill>
            </a:endParaRPr>
          </a:p>
        </p:txBody>
      </p:sp>
      <p:sp>
        <p:nvSpPr>
          <p:cNvPr id="8" name="QB_4_AN.8_1#c62d17523.blank?vop=1&amp;pid=ac8ba4b41&amp;color=0,0,0&amp;vpa=4&amp;vtp=1&amp;bbb=1"/>
          <p:cNvSpPr/>
          <p:nvPr/>
        </p:nvSpPr>
        <p:spPr>
          <a:xfrm>
            <a:off x="5085810" y="4563864"/>
            <a:ext cx="8524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线粒体</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9" name="QB_4_AN.9_1#c62d17523.blank?vop=1&amp;pid=ac8ba4b41&amp;color=0,0,0&amp;vpa=5&amp;vtp=1&amp;bbb=1"/>
              <p:cNvSpPr/>
              <p:nvPr/>
            </p:nvSpPr>
            <p:spPr>
              <a:xfrm>
                <a:off x="2932366" y="5065196"/>
                <a:ext cx="501587" cy="279400"/>
              </a:xfrm>
              <a:prstGeom prst="rect">
                <a:avLst/>
              </a:prstGeom>
              <a:noFill/>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00" dirty="0"/>
              </a:p>
            </p:txBody>
          </p:sp>
        </mc:Choice>
        <mc:Fallback>
          <p:sp>
            <p:nvSpPr>
              <p:cNvPr id="9" name="QB_4_AN.9_1#c62d17523.blank?vop=1&amp;pid=ac8ba4b41&amp;color=0,0,0&amp;vpa=5&amp;vtp=1&amp;bbb=1"/>
              <p:cNvSpPr>
                <a:spLocks noRot="1" noChangeAspect="1" noMove="1" noResize="1" noEditPoints="1" noAdjustHandles="1" noChangeArrowheads="1" noChangeShapeType="1" noTextEdit="1"/>
              </p:cNvSpPr>
              <p:nvPr/>
            </p:nvSpPr>
            <p:spPr>
              <a:xfrm>
                <a:off x="2932366" y="5065196"/>
                <a:ext cx="501587" cy="279400"/>
              </a:xfrm>
              <a:prstGeom prst="rect">
                <a:avLst/>
              </a:prstGeom>
              <a:blipFill rotWithShape="1">
                <a:blip r:embed="rId5"/>
                <a:stretch>
                  <a:fillRect l="-114" t="-156" r="101" b="15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QB_4_BD.10_1#9401e97c0?vop=1&amp;pid=ac8ba4b41&amp;color=0,0,0&amp;vtp=1&amp;bbb=1"/>
              <p:cNvSpPr/>
              <p:nvPr/>
            </p:nvSpPr>
            <p:spPr>
              <a:xfrm>
                <a:off x="832104" y="545419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（3</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该植物等</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4</m:t>
                        </m:r>
                      </m:sub>
                    </m:sSub>
                  </m:oMath>
                </a14:m>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植物叶片进行光合作用过程中，</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的受体有</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dirty="0">
                  <a:solidFill>
                    <a:srgbClr val="000000"/>
                  </a:solidFill>
                </a:endParaRPr>
              </a:p>
            </p:txBody>
          </p:sp>
        </mc:Choice>
        <mc:Fallback>
          <p:sp>
            <p:nvSpPr>
              <p:cNvPr id="10" name="QB_4_BD.10_1#9401e97c0?vop=1&amp;pid=ac8ba4b41&amp;color=0,0,0&amp;vtp=1&amp;bbb=1"/>
              <p:cNvSpPr>
                <a:spLocks noRot="1" noChangeAspect="1" noMove="1" noResize="1" noEditPoints="1" noAdjustHandles="1" noChangeArrowheads="1" noChangeShapeType="1" noTextEdit="1"/>
              </p:cNvSpPr>
              <p:nvPr/>
            </p:nvSpPr>
            <p:spPr>
              <a:xfrm>
                <a:off x="832104" y="5454190"/>
                <a:ext cx="10533888" cy="469900"/>
              </a:xfrm>
              <a:prstGeom prst="rect">
                <a:avLst/>
              </a:prstGeom>
              <a:blipFill rotWithShape="1">
                <a:blip r:embed="rId6"/>
                <a:stretch>
                  <a:fillRect l="-2" t="-37" r="1" b="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QB_4_AN.11_1#9401e97c0.blank?vop=1&amp;pid=ac8ba4b41&amp;color=0,0,0&amp;vpa=6&amp;vtp=1&amp;bbb=1"/>
              <p:cNvSpPr/>
              <p:nvPr/>
            </p:nvSpPr>
            <p:spPr>
              <a:xfrm>
                <a:off x="7126415" y="5486265"/>
                <a:ext cx="2992374" cy="292100"/>
              </a:xfrm>
              <a:prstGeom prst="rect">
                <a:avLst/>
              </a:prstGeom>
              <a:noFill/>
            </p:spPr>
            <p:txBody>
              <a:bodyPr wrap="none" lIns="0" tIns="0" rIns="0" bIns="0" rtlCol="0" anchor="t"/>
              <a:lstStyle/>
              <a:p>
                <a:pPr algn="ctr" latinLnBrk="1">
                  <a:lnSpc>
                    <a:spcPts val="2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磷酸烯醇式丙酮酸</a:t>
                </a: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PEP</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b="0" i="0" dirty="0" smtClean="0">
                    <a:solidFill>
                      <a:srgbClr val="FF0000"/>
                    </a:solidFill>
                    <a:latin typeface="微软雅黑" panose="020B0503020204020204" charset="-122"/>
                    <a:ea typeface="微软雅黑" panose="020B0503020204020204" charset="-122"/>
                    <a:cs typeface="微软雅黑" panose="020B0503020204020204" pitchFamily="34" charset="-120"/>
                  </a:rPr>
                  <a:t>和</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C</m:t>
                        </m:r>
                      </m:e>
                      <m:sub>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5</m:t>
                        </m:r>
                      </m:sub>
                    </m:sSub>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dirty="0"/>
              </a:p>
            </p:txBody>
          </p:sp>
        </mc:Choice>
        <mc:Fallback>
          <p:sp>
            <p:nvSpPr>
              <p:cNvPr id="11" name="QB_4_AN.11_1#9401e97c0.blank?vop=1&amp;pid=ac8ba4b41&amp;color=0,0,0&amp;vpa=6&amp;vtp=1&amp;bbb=1"/>
              <p:cNvSpPr>
                <a:spLocks noRot="1" noChangeAspect="1" noMove="1" noResize="1" noEditPoints="1" noAdjustHandles="1" noChangeArrowheads="1" noChangeShapeType="1" noTextEdit="1"/>
              </p:cNvSpPr>
              <p:nvPr/>
            </p:nvSpPr>
            <p:spPr>
              <a:xfrm>
                <a:off x="7126415" y="5486265"/>
                <a:ext cx="2992374" cy="292100"/>
              </a:xfrm>
              <a:prstGeom prst="rect">
                <a:avLst/>
              </a:prstGeom>
              <a:blipFill rotWithShape="1">
                <a:blip r:embed="rId7"/>
                <a:stretch>
                  <a:fillRect l="-15" t="-1693" r="2" b="17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 calcmode="lin" valueType="num">
                                      <p:cBhvr additive="base">
                                        <p:cTn id="25"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 calcmode="lin" valueType="num">
                                      <p:cBhvr additive="base">
                                        <p:cTn id="3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P spid="8" grpId="0" animBg="1" build="p"/>
      <p:bldP spid="9" grpId="0" animBg="1" build="p"/>
      <p:bldP spid="11"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_1#3b6a58356?sp=1&amp;vop=1&amp;pid=f041b4d19&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如图为“探究</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对过氧化氢酶活性的影响”的实验装置图，</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下列表述与实际不符的是</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dirty="0"/>
              </a:p>
            </p:txBody>
          </p:sp>
        </mc:Choice>
        <mc:Fallback>
          <p:sp>
            <p:nvSpPr>
              <p:cNvPr id="2" name="QC_4_BD.3_1#3b6a58356?sp=1&amp;vop=1&amp;pid=f041b4d19&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4_AN.4_1#3b6a58356.bracket?vop=1&amp;pid=f041b4d19&amp;color=0,0,0&amp;vpa=2&amp;vtp=1"/>
          <p:cNvSpPr/>
          <p:nvPr/>
        </p:nvSpPr>
        <p:spPr>
          <a:xfrm>
            <a:off x="9529222"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charset="-122"/>
                <a:cs typeface="Arial (正文)" pitchFamily="34" charset="-120"/>
              </a:rPr>
              <a:t>C</a:t>
            </a:r>
            <a:endParaRPr lang="en-US" altLang="zh-CN" dirty="0"/>
          </a:p>
        </p:txBody>
      </p:sp>
      <p:pic>
        <p:nvPicPr>
          <p:cNvPr id="4" name="QC_4_BD.3_2#3b6a58356?htil=2&amp;vop=1&amp;pid=f041b4d19&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073192" y="1622425"/>
            <a:ext cx="2642616" cy="156362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4_BD.3_3#3b6a58356.choices?htil=2&amp;vop=1&amp;pid=f041b4d19&amp;color=0,0,0&amp;vtp=1&amp;bbb=1"/>
              <p:cNvSpPr/>
              <p:nvPr/>
            </p:nvSpPr>
            <p:spPr>
              <a:xfrm>
                <a:off x="832104" y="1529771"/>
                <a:ext cx="7763256"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pH</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是该实验的自变量，应设置多组不同的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设置过长的反应时间，可能会影响不同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下测定结果的准确性</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不同的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条件下，气泡的生成速率不会相同</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温度、过氧化氢浓度等属于无关变量，应保持相同且适宜</a:t>
                </a:r>
                <a:endParaRPr lang="en-US" altLang="zh-CN" sz="1800" dirty="0"/>
              </a:p>
            </p:txBody>
          </p:sp>
        </mc:Choice>
        <mc:Fallback>
          <p:sp>
            <p:nvSpPr>
              <p:cNvPr id="5" name="QC_4_BD.3_3#3b6a58356.choices?htil=2&amp;vop=1&amp;pid=f041b4d19&amp;color=0,0,0&amp;vtp=1&amp;bbb=1"/>
              <p:cNvSpPr>
                <a:spLocks noRot="1" noChangeAspect="1" noMove="1" noResize="1" noEditPoints="1" noAdjustHandles="1" noChangeArrowheads="1" noChangeShapeType="1" noTextEdit="1"/>
              </p:cNvSpPr>
              <p:nvPr/>
            </p:nvSpPr>
            <p:spPr>
              <a:xfrm>
                <a:off x="832104" y="1529771"/>
                <a:ext cx="7763256" cy="1676400"/>
              </a:xfrm>
              <a:prstGeom prst="rect">
                <a:avLst/>
              </a:prstGeom>
              <a:blipFill rotWithShape="1">
                <a:blip r:embed="rId3"/>
                <a:stretch>
                  <a:fillRect l="-3" t="-3"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4_BD.12_1#a1fe6f938?sp=1&amp;vop=1&amp;pid=ac8ba4b41&amp;color=0,0,0&amp;vtp=1&amp;bt=1&amp;bbb=1&amp;hb=1"/>
              <p:cNvSpPr/>
              <p:nvPr/>
            </p:nvSpPr>
            <p:spPr>
              <a:xfrm>
                <a:off x="832104" y="1080000"/>
                <a:ext cx="10533888" cy="1295400"/>
              </a:xfrm>
              <a:prstGeom prst="rect">
                <a:avLst/>
              </a:prstGeom>
              <a:noFill/>
            </p:spPr>
            <p:txBody>
              <a:bodyPr wrap="none" lIns="0" tIns="0" rIns="0" bIns="0" rtlCol="0" anchor="t"/>
              <a:lstStyle/>
              <a:p>
                <a:pPr algn="l" latinLnBrk="1">
                  <a:lnSpc>
                    <a:spcPts val="3300"/>
                  </a:lnSpc>
                </a:pPr>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（4）为了解</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HS</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下叶片光合作用的生理机制，以该植物品种</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SYN</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5</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和</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YN</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7</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为材料，设置白天/</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晚上分别为</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algn="l" latinLnBrk="1">
                  <a:lnSpc>
                    <a:spcPts val="3600"/>
                  </a:lnSpc>
                </a:pP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28</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 ℃/</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20</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T</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0</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，对照组)、</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32</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 ℃/</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24</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T</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1</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，轻度</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HS</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36</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 ℃/</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28</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T</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2</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，中度</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HS</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和</a:t>
                </a:r>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40</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 ℃</m:t>
                    </m:r>
                    <m: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30</m:t>
                    </m:r>
                    <m: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T</m:t>
                    </m:r>
                    <m: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3</m:t>
                    </m:r>
                  </m:oMath>
                </a14:m>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，重度</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HS</m:t>
                    </m:r>
                    <m: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endPar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endParaRPr>
              </a:p>
              <a:p>
                <a:pPr algn="l" latinLnBrk="1">
                  <a:lnSpc>
                    <a:spcPts val="3600"/>
                  </a:lnSpc>
                </a:pP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四个温度梯度，探究不同程度</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HS</m:t>
                    </m:r>
                  </m:oMath>
                </a14:m>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对该植物叶片叶绿素含量</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Chl</m:t>
                    </m:r>
                    <m: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mg</m:t>
                    </m:r>
                    <m: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g</m:t>
                    </m:r>
                    <m: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FW</m:t>
                    </m:r>
                    <m: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smtClean="0">
                    <a:solidFill>
                      <a:srgbClr val="000000"/>
                    </a:solidFill>
                    <a:latin typeface="微软雅黑" panose="020B0503020204020204" charset="-122"/>
                    <a:ea typeface="微软雅黑" panose="020B0503020204020204" charset="-122"/>
                    <a:cs typeface="微软雅黑" panose="020B0503020204020204" pitchFamily="34" charset="-120"/>
                  </a:rPr>
                  <a:t>的影响</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。请完成相关内容。</a:t>
                </a:r>
                <a:endParaRPr lang="en-US" altLang="zh-CN" dirty="0">
                  <a:solidFill>
                    <a:srgbClr val="000000"/>
                  </a:solidFill>
                </a:endParaRPr>
              </a:p>
            </p:txBody>
          </p:sp>
        </mc:Choice>
        <mc:Fallback>
          <p:sp>
            <p:nvSpPr>
              <p:cNvPr id="2" name="QB_4_BD.12_1#a1fe6f938?sp=1&amp;vop=1&amp;pid=ac8ba4b41&amp;color=0,0,0&amp;vtp=1&amp;bt=1&amp;bbb=1&amp;hb=1"/>
              <p:cNvSpPr>
                <a:spLocks noRot="1" noChangeAspect="1" noMove="1" noResize="1" noEditPoints="1" noAdjustHandles="1" noChangeArrowheads="1" noChangeShapeType="1" noTextEdit="1"/>
              </p:cNvSpPr>
              <p:nvPr/>
            </p:nvSpPr>
            <p:spPr>
              <a:xfrm>
                <a:off x="832104" y="1080000"/>
                <a:ext cx="10533888" cy="1295400"/>
              </a:xfrm>
              <a:prstGeom prst="rect">
                <a:avLst/>
              </a:prstGeom>
              <a:blipFill rotWithShape="1">
                <a:blip r:embed="rId1"/>
                <a:stretch>
                  <a:fillRect l="-2" t="-39" r="-2464" b="-290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5" name="QB_4_BD.12_2#a1fe6f938?colgroup=12,44&amp;vop=1&amp;pid=ac8ba4b41&amp;color=0,0,0&amp;vtp=1&amp;bbb=1&amp;hb=1"/>
              <p:cNvGraphicFramePr>
                <a:graphicFrameLocks noGrp="1"/>
              </p:cNvGraphicFramePr>
              <p:nvPr/>
            </p:nvGraphicFramePr>
            <p:xfrm>
              <a:off x="832105" y="2503289"/>
              <a:ext cx="10536017" cy="2574100"/>
            </p:xfrm>
            <a:graphic>
              <a:graphicData uri="http://schemas.openxmlformats.org/drawingml/2006/table">
                <a:tbl>
                  <a:tblPr/>
                  <a:tblGrid>
                    <a:gridCol w="2421548"/>
                    <a:gridCol w="8114469"/>
                  </a:tblGrid>
                  <a:tr h="340868">
                    <a:tc>
                      <a:txBody>
                        <a:bodyPr/>
                        <a:lstStyle/>
                        <a:p>
                          <a:pPr algn="ctr" latinLnBrk="1" hangingPunct="0">
                            <a:lnSpc>
                              <a:spcPts val="20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步骤</a:t>
                          </a:r>
                          <a:endParaRPr lang="en-US" altLang="zh-CN" sz="1200" b="1"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具体操作</a:t>
                          </a:r>
                          <a:endParaRPr lang="en-US" altLang="zh-CN" sz="1200" b="1"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选取实验材料</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smtClean="0">
                              <a:solidFill>
                                <a:srgbClr val="000000"/>
                              </a:solidFill>
                              <a:latin typeface="微软雅黑" panose="020B0503020204020204" charset="-122"/>
                              <a:ea typeface="微软雅黑" panose="020B0503020204020204" charset="-122"/>
                              <a:cs typeface="微软雅黑" panose="020B0503020204020204" pitchFamily="34" charset="-120"/>
                            </a:rPr>
                            <a:t>①</a:t>
                          </a:r>
                          <a:r>
                            <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a:t>
                          </a:r>
                          <a:r>
                            <a:rPr lang="en-US" altLang="zh-CN" sz="1400" b="0" i="0" smtClean="0">
                              <a:solidFill>
                                <a:srgbClr val="000000"/>
                              </a:solidFill>
                              <a:latin typeface="微软雅黑" panose="020B0503020204020204" charset="-122"/>
                              <a:ea typeface="微软雅黑" panose="020B0503020204020204" charset="-122"/>
                              <a:cs typeface="微软雅黑" panose="020B0503020204020204" pitchFamily="34" charset="-120"/>
                            </a:rPr>
                            <a:t>各</a:t>
                          </a: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80株</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smtClean="0">
                              <a:solidFill>
                                <a:srgbClr val="000000"/>
                              </a:solidFill>
                              <a:latin typeface="微软雅黑" panose="020B0503020204020204" charset="-122"/>
                              <a:ea typeface="微软雅黑" panose="020B0503020204020204" charset="-122"/>
                              <a:cs typeface="微软雅黑" panose="020B0503020204020204" pitchFamily="34" charset="-120"/>
                            </a:rPr>
                            <a:t>②</a:t>
                          </a:r>
                          <a:r>
                            <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在授粉后的第0天</a:t>
                          </a:r>
                          <a14:m>
                            <m:oMath xmlns:m="http://schemas.openxmlformats.org/officeDocument/2006/math">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DAY</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0</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4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将相同处理的植株分别移入不同温度的生长室培养</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618236">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样品采集</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22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选择同一部位的健康叶片</a:t>
                          </a:r>
                          <a:r>
                            <a:rPr lang="en-US" altLang="zh-CN" sz="14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分别采集</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DAY</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5</m:t>
                              </m:r>
                            </m:oMath>
                          </a14:m>
                          <a:r>
                            <a:rPr lang="en-US" altLang="zh-CN" sz="14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DAY</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10</m:t>
                              </m:r>
                            </m:oMath>
                          </a14:m>
                          <a:r>
                            <a:rPr lang="en-US" altLang="zh-CN" sz="14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DAY</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15</m:t>
                              </m:r>
                            </m:oMath>
                          </a14:m>
                          <a:r>
                            <a:rPr lang="en-US" altLang="zh-CN" sz="14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DAY</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20</m:t>
                              </m:r>
                            </m:oMath>
                          </a14:m>
                          <a:r>
                            <a:rPr lang="en-US" altLang="zh-CN" sz="14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DAY</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25</m:t>
                              </m:r>
                            </m:oMath>
                          </a14:m>
                          <a:r>
                            <a:rPr lang="en-US" altLang="zh-CN" sz="14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DAY</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30</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400" b="0" i="0">
                              <a:solidFill>
                                <a:srgbClr val="000000"/>
                              </a:solidFill>
                              <a:latin typeface="微软雅黑" panose="020B0503020204020204" charset="-122"/>
                              <a:ea typeface="微软雅黑" panose="020B0503020204020204" charset="-122"/>
                              <a:cs typeface="微软雅黑" panose="020B0503020204020204" pitchFamily="34" charset="-120"/>
                            </a:rPr>
                            <a:t>的叶片样品</a:t>
                          </a:r>
                          <a:r>
                            <a:rPr lang="en-US" altLang="zh-CN" sz="1400" b="0" i="0" spc="-10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400" b="0" i="0" spc="-10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marL="0" lvl="0" indent="0" algn="l" latinLnBrk="1" hangingPunct="0">
                            <a:lnSpc>
                              <a:spcPts val="2000"/>
                            </a:lnSpc>
                          </a:pPr>
                          <a:r>
                            <a:rPr lang="en-US" altLang="zh-CN" sz="1400" b="0" i="0" smtClean="0">
                              <a:solidFill>
                                <a:srgbClr val="000000"/>
                              </a:solidFill>
                              <a:latin typeface="微软雅黑" panose="020B0503020204020204" charset="-122"/>
                              <a:ea typeface="微软雅黑" panose="020B0503020204020204" charset="-122"/>
                              <a:cs typeface="微软雅黑" panose="020B0503020204020204" pitchFamily="34" charset="-120"/>
                            </a:rPr>
                            <a:t>立即放入标记好的样品袋中</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92392">
                    <a:tc>
                      <a:txBody>
                        <a:bodyPr/>
                        <a:lstStyle/>
                        <a:p>
                          <a:pPr marL="0" indent="0" algn="ctr" latinLnBrk="1" hangingPunct="0">
                            <a:lnSpc>
                              <a:spcPts val="2000"/>
                            </a:lnSpc>
                          </a:pPr>
                          <a:r>
                            <a:rPr lang="en-US" altLang="zh-CN" sz="1400" b="0" i="0" smtClean="0">
                              <a:solidFill>
                                <a:srgbClr val="000000"/>
                              </a:solidFill>
                              <a:latin typeface="微软雅黑" panose="020B0503020204020204" charset="-122"/>
                              <a:ea typeface="微软雅黑" panose="020B0503020204020204" charset="-122"/>
                              <a:cs typeface="微软雅黑" panose="020B0503020204020204" pitchFamily="34" charset="-120"/>
                            </a:rPr>
                            <a:t>③</a:t>
                          </a:r>
                          <a:r>
                            <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提取叶绿素并测定吸光度</a:t>
                          </a:r>
                          <a:r>
                            <a:rPr lang="en-US" altLang="zh-CN" sz="14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计算叶绿素含量</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分析实验数据</a:t>
                          </a:r>
                          <a:r>
                            <a:rPr lang="en-US" altLang="zh-CN" sz="14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得出结论</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对所有测定结果进行分析</a:t>
                          </a:r>
                          <a:r>
                            <a:rPr lang="en-US" altLang="zh-CN" sz="14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绘图展示不同温度处理对叶绿素含量的影响</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5" name="QB_4_BD.12_2#a1fe6f938?colgroup=12,44&amp;vop=1&amp;pid=ac8ba4b41&amp;color=0,0,0&amp;vtp=1&amp;bbb=1&amp;hb=1"/>
              <p:cNvGraphicFramePr>
                <a:graphicFrameLocks noGrp="1"/>
              </p:cNvGraphicFramePr>
              <p:nvPr/>
            </p:nvGraphicFramePr>
            <p:xfrm>
              <a:off x="832105" y="2503289"/>
              <a:ext cx="10536017" cy="2574100"/>
            </p:xfrm>
            <a:graphic>
              <a:graphicData uri="http://schemas.openxmlformats.org/drawingml/2006/table">
                <a:tbl>
                  <a:tblPr/>
                  <a:tblGrid>
                    <a:gridCol w="2421548"/>
                    <a:gridCol w="8114469"/>
                  </a:tblGrid>
                  <a:tr h="340868">
                    <a:tc>
                      <a:txBody>
                        <a:bodyPr/>
                        <a:lstStyle/>
                        <a:p>
                          <a:pPr algn="ctr" latinLnBrk="1" hangingPunct="0">
                            <a:lnSpc>
                              <a:spcPts val="20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步骤</a:t>
                          </a:r>
                          <a:endParaRPr lang="en-US" altLang="zh-CN" sz="1200" b="1"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具体操作</a:t>
                          </a:r>
                          <a:endParaRPr lang="en-US" altLang="zh-CN" sz="1200" b="1"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选取实验材料</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smtClean="0">
                              <a:solidFill>
                                <a:srgbClr val="000000"/>
                              </a:solidFill>
                              <a:latin typeface="微软雅黑" panose="020B0503020204020204" charset="-122"/>
                              <a:ea typeface="微软雅黑" panose="020B0503020204020204" charset="-122"/>
                              <a:cs typeface="微软雅黑" panose="020B0503020204020204" pitchFamily="34" charset="-120"/>
                            </a:rPr>
                            <a:t>①</a:t>
                          </a:r>
                          <a:r>
                            <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a:t>
                          </a:r>
                          <a:r>
                            <a:rPr lang="en-US" altLang="zh-CN" sz="1400" b="0" i="0" smtClean="0">
                              <a:solidFill>
                                <a:srgbClr val="000000"/>
                              </a:solidFill>
                              <a:latin typeface="微软雅黑" panose="020B0503020204020204" charset="-122"/>
                              <a:ea typeface="微软雅黑" panose="020B0503020204020204" charset="-122"/>
                              <a:cs typeface="微软雅黑" panose="020B0503020204020204" pitchFamily="34" charset="-120"/>
                            </a:rPr>
                            <a:t>各</a:t>
                          </a: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80株</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360">
                    <a:tc>
                      <a:txBody>
                        <a:bodyPr/>
                        <a:lstStyle/>
                        <a:p>
                          <a:pPr algn="ctr" latinLnBrk="1" hangingPunct="0">
                            <a:lnSpc>
                              <a:spcPts val="2000"/>
                            </a:lnSpc>
                          </a:pPr>
                          <a:r>
                            <a:rPr lang="en-US" altLang="zh-CN" sz="1400" b="0" i="0" smtClean="0">
                              <a:solidFill>
                                <a:srgbClr val="000000"/>
                              </a:solidFill>
                              <a:latin typeface="微软雅黑" panose="020B0503020204020204" charset="-122"/>
                              <a:ea typeface="微软雅黑" panose="020B0503020204020204" charset="-122"/>
                              <a:cs typeface="微软雅黑" panose="020B0503020204020204" pitchFamily="34" charset="-120"/>
                            </a:rPr>
                            <a:t>②</a:t>
                          </a:r>
                          <a:r>
                            <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618490">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样品采集</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592392">
                    <a:tc>
                      <a:txBody>
                        <a:bodyPr/>
                        <a:lstStyle/>
                        <a:p>
                          <a:pPr marL="0" indent="0" algn="ctr" latinLnBrk="1" hangingPunct="0">
                            <a:lnSpc>
                              <a:spcPts val="2000"/>
                            </a:lnSpc>
                          </a:pPr>
                          <a:r>
                            <a:rPr lang="en-US" altLang="zh-CN" sz="1400" b="0" i="0" smtClean="0">
                              <a:solidFill>
                                <a:srgbClr val="000000"/>
                              </a:solidFill>
                              <a:latin typeface="微软雅黑" panose="020B0503020204020204" charset="-122"/>
                              <a:ea typeface="微软雅黑" panose="020B0503020204020204" charset="-122"/>
                              <a:cs typeface="微软雅黑" panose="020B0503020204020204" pitchFamily="34" charset="-120"/>
                            </a:rPr>
                            <a:t>③</a:t>
                          </a:r>
                          <a:r>
                            <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提取叶绿素并测定吸光度</a:t>
                          </a:r>
                          <a:r>
                            <a:rPr lang="en-US" altLang="zh-CN" sz="14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计算叶绿素含量</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分析实验数据</a:t>
                          </a:r>
                          <a:r>
                            <a:rPr lang="en-US" altLang="zh-CN" sz="14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得出结论</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对所有测定结果进行分析</a:t>
                          </a:r>
                          <a:r>
                            <a:rPr lang="en-US" altLang="zh-CN" sz="1400" b="0" i="0" spc="-10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绘图展示不同温度处理对叶绿素含量的影响</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mc:AlternateContent xmlns:mc="http://schemas.openxmlformats.org/markup-compatibility/2006">
        <mc:Choice xmlns:a14="http://schemas.microsoft.com/office/drawing/2010/main" Requires="a14">
          <p:sp>
            <p:nvSpPr>
              <p:cNvPr id="3" name="QB_4_AN.13_1#a1fe6f938.blank?vop=1&amp;pid=ac8ba4b41&amp;color=0,0,0&amp;vpa=7&amp;vtp=1&amp;bbb=1"/>
              <p:cNvSpPr/>
              <p:nvPr/>
            </p:nvSpPr>
            <p:spPr>
              <a:xfrm>
                <a:off x="3546315" y="2863969"/>
                <a:ext cx="4556125" cy="215900"/>
              </a:xfrm>
              <a:prstGeom prst="rect">
                <a:avLst/>
              </a:prstGeom>
              <a:noFill/>
            </p:spPr>
            <p:txBody>
              <a:bodyPr wrap="none" lIns="0" tIns="0" rIns="0" bIns="0" rtlCol="0" anchor="t"/>
              <a:lstStyle/>
              <a:p>
                <a:pPr algn="ctr" latinLnBrk="1">
                  <a:lnSpc>
                    <a:spcPts val="1700"/>
                  </a:lnSpc>
                </a:pPr>
                <a:r>
                  <a:rPr lang="en-US" altLang="zh-CN" sz="1400" b="0" i="0" dirty="0">
                    <a:solidFill>
                      <a:srgbClr val="FF0000"/>
                    </a:solidFill>
                    <a:latin typeface="微软雅黑" panose="020B0503020204020204" charset="-122"/>
                    <a:ea typeface="微软雅黑" panose="020B0503020204020204" charset="-122"/>
                    <a:cs typeface="微软雅黑" panose="020B0503020204020204" pitchFamily="34" charset="-120"/>
                  </a:rPr>
                  <a:t>选择生长状态良好且一致的两个该植物品种</a:t>
                </a:r>
                <a14:m>
                  <m:oMath xmlns:m="http://schemas.openxmlformats.org/officeDocument/2006/math">
                    <m:r>
                      <m:rPr>
                        <m:sty m:val="p"/>
                      </m:rPr>
                      <a:rPr lang="en-US" altLang="zh-CN" sz="1400"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SYN</m:t>
                    </m:r>
                    <m:r>
                      <a:rPr lang="en-US" altLang="zh-CN" sz="1400"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5</m:t>
                    </m:r>
                  </m:oMath>
                </a14:m>
                <a:r>
                  <a:rPr lang="en-US" altLang="zh-CN" sz="1400" b="0" i="0" dirty="0">
                    <a:solidFill>
                      <a:srgbClr val="FF0000"/>
                    </a:solidFill>
                    <a:latin typeface="微软雅黑" panose="020B0503020204020204" charset="-122"/>
                    <a:ea typeface="微软雅黑" panose="020B0503020204020204" charset="-122"/>
                    <a:cs typeface="微软雅黑" panose="020B0503020204020204" pitchFamily="34" charset="-120"/>
                  </a:rPr>
                  <a:t>和</a:t>
                </a:r>
                <a14:m>
                  <m:oMath xmlns:m="http://schemas.openxmlformats.org/officeDocument/2006/math">
                    <m:r>
                      <m:rPr>
                        <m:sty m:val="p"/>
                      </m:rPr>
                      <a:rPr lang="en-US" altLang="zh-CN" sz="1400"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YN</m:t>
                    </m:r>
                    <m:r>
                      <a:rPr lang="en-US" altLang="zh-CN" sz="1400"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7</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400" dirty="0"/>
              </a:p>
            </p:txBody>
          </p:sp>
        </mc:Choice>
        <mc:Fallback>
          <p:sp>
            <p:nvSpPr>
              <p:cNvPr id="3" name="QB_4_AN.13_1#a1fe6f938.blank?vop=1&amp;pid=ac8ba4b41&amp;color=0,0,0&amp;vpa=7&amp;vtp=1&amp;bbb=1"/>
              <p:cNvSpPr>
                <a:spLocks noRot="1" noChangeAspect="1" noMove="1" noResize="1" noEditPoints="1" noAdjustHandles="1" noChangeArrowheads="1" noChangeShapeType="1" noTextEdit="1"/>
              </p:cNvSpPr>
              <p:nvPr/>
            </p:nvSpPr>
            <p:spPr>
              <a:xfrm>
                <a:off x="3546315" y="2863969"/>
                <a:ext cx="4556125" cy="215900"/>
              </a:xfrm>
              <a:prstGeom prst="rect">
                <a:avLst/>
              </a:prstGeom>
              <a:blipFill rotWithShape="1">
                <a:blip r:embed="rId3"/>
                <a:stretch>
                  <a:fillRect l="-10" t="-5937" r="10" b="55"/>
                </a:stretch>
              </a:blipFill>
            </p:spPr>
            <p:txBody>
              <a:bodyPr/>
              <a:lstStyle/>
              <a:p>
                <a:r>
                  <a:rPr lang="zh-CN" altLang="en-US">
                    <a:noFill/>
                  </a:rPr>
                  <a:t> </a:t>
                </a:r>
              </a:p>
            </p:txBody>
          </p:sp>
        </mc:Fallback>
      </mc:AlternateContent>
      <p:sp>
        <p:nvSpPr>
          <p:cNvPr id="6" name="QB_4_AN.14_1#a1fe6f938.blank?vop=1&amp;pid=ac8ba4b41&amp;color=0,0,0&amp;vpa=8&amp;vtp=1&amp;bbb=1"/>
          <p:cNvSpPr/>
          <p:nvPr/>
        </p:nvSpPr>
        <p:spPr>
          <a:xfrm>
            <a:off x="1343585" y="3191597"/>
            <a:ext cx="1550988" cy="254000"/>
          </a:xfrm>
          <a:prstGeom prst="rect">
            <a:avLst/>
          </a:prstGeom>
          <a:noFill/>
        </p:spPr>
        <p:txBody>
          <a:bodyPr wrap="none" lIns="0" tIns="0" rIns="0" bIns="0" rtlCol="0" anchor="t"/>
          <a:lstStyle/>
          <a:p>
            <a:pPr algn="ctr" latinLnBrk="1">
              <a:lnSpc>
                <a:spcPts val="2000"/>
              </a:lnSpc>
            </a:pPr>
            <a:r>
              <a:rPr lang="en-US" altLang="zh-CN" sz="1400" b="0" i="0" dirty="0">
                <a:solidFill>
                  <a:srgbClr val="FF0000"/>
                </a:solidFill>
                <a:latin typeface="微软雅黑" panose="020B0503020204020204" charset="-122"/>
                <a:ea typeface="微软雅黑" panose="020B0503020204020204" charset="-122"/>
                <a:cs typeface="微软雅黑" panose="020B0503020204020204" pitchFamily="34" charset="-120"/>
              </a:rPr>
              <a:t>模拟热胁迫条件</a:t>
            </a:r>
            <a:endParaRPr lang="en-US" altLang="zh-CN" sz="1400" dirty="0">
              <a:solidFill>
                <a:srgbClr val="FF0000"/>
              </a:solidFill>
            </a:endParaRPr>
          </a:p>
        </p:txBody>
      </p:sp>
      <p:sp>
        <p:nvSpPr>
          <p:cNvPr id="7" name="QB_4_AN.15_1#a1fe6f938.blank?vop=1&amp;pid=ac8ba4b41&amp;color=0,0,0&amp;vpa=9&amp;vtp=1&amp;bbb=1"/>
          <p:cNvSpPr/>
          <p:nvPr/>
        </p:nvSpPr>
        <p:spPr>
          <a:xfrm>
            <a:off x="1070535" y="4276463"/>
            <a:ext cx="2084388" cy="254000"/>
          </a:xfrm>
          <a:prstGeom prst="rect">
            <a:avLst/>
          </a:prstGeom>
          <a:noFill/>
        </p:spPr>
        <p:txBody>
          <a:bodyPr wrap="none" lIns="0" tIns="0" rIns="0" bIns="0" rtlCol="0" anchor="t"/>
          <a:lstStyle/>
          <a:p>
            <a:pPr algn="ctr" latinLnBrk="1">
              <a:lnSpc>
                <a:spcPts val="2000"/>
              </a:lnSpc>
            </a:pPr>
            <a:r>
              <a:rPr lang="en-US" altLang="zh-CN" sz="1400" b="0" i="0" dirty="0">
                <a:solidFill>
                  <a:srgbClr val="FF0000"/>
                </a:solidFill>
                <a:latin typeface="微软雅黑" panose="020B0503020204020204" charset="-122"/>
                <a:ea typeface="微软雅黑" panose="020B0503020204020204" charset="-122"/>
                <a:cs typeface="微软雅黑" panose="020B0503020204020204" pitchFamily="34" charset="-120"/>
              </a:rPr>
              <a:t>测定叶片中叶绿素含量</a:t>
            </a:r>
            <a:endParaRPr lang="en-US" altLang="zh-CN" sz="1400"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additive="base">
                                        <p:cTn id="1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6" grpId="0" animBg="1" build="p"/>
      <p:bldP spid="7"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4_BD.12_3#a1fe6f938?vop=1&amp;pid=ac8ba4b41&amp;color=0,0,0&amp;vtp=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图2为不同程度</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HS</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下该植物两个品种叶片的叶绿素含量。由图2可知，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HS</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对该植物叶片叶绿素含量的影响</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B_4_BD.12_3#a1fe6f938?vop=1&amp;pid=ac8ba4b41&amp;color=0,0,0&amp;vtp=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909" b="40"/>
                </a:stretch>
              </a:blipFill>
            </p:spPr>
            <p:txBody>
              <a:bodyPr/>
              <a:lstStyle/>
              <a:p>
                <a:r>
                  <a:rPr lang="zh-CN" altLang="en-US">
                    <a:noFill/>
                  </a:rPr>
                  <a:t> </a:t>
                </a:r>
              </a:p>
            </p:txBody>
          </p:sp>
        </mc:Fallback>
      </mc:AlternateContent>
      <p:pic>
        <p:nvPicPr>
          <p:cNvPr id="3" name="QB_4_BD.16_1#a1fe6f938?vop=1&amp;pid=ac8ba4b41&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749040" y="2451100"/>
            <a:ext cx="4700016" cy="170992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4" name="QB_4_AN.17_1#a1fe6f938.blank?vop=1&amp;pid=ac8ba4b41&amp;color=0,0,0&amp;vpa=10&amp;vtp=1&amp;bbb=1&amp;hb=1"/>
              <p:cNvSpPr/>
              <p:nvPr/>
            </p:nvSpPr>
            <p:spPr>
              <a:xfrm>
                <a:off x="832104" y="1461000"/>
                <a:ext cx="10531904" cy="838200"/>
              </a:xfrm>
              <a:prstGeom prst="rect">
                <a:avLst/>
              </a:prstGeom>
              <a:noFill/>
            </p:spPr>
            <p:txBody>
              <a:bodyPr wrap="square" lIns="0" tIns="0" rIns="0" bIns="0" rtlCol="0" anchor="t"/>
              <a:lstStyle/>
              <a:p>
                <a:pPr latinLnBrk="1">
                  <a:lnSpc>
                    <a:spcPts val="3265"/>
                  </a:lnSpc>
                </a:pPr>
                <a:r>
                  <a:rPr lang="en-US" altLang="zh-CN" b="0" i="0" smtClean="0">
                    <a:solidFill>
                      <a:srgbClr val="FF0000"/>
                    </a:solidFill>
                    <a:latin typeface="宋体" panose="02010600030101010101" pitchFamily="2" charset="-122"/>
                    <a:ea typeface="微软雅黑" panose="020B0503020204020204" charset="-122"/>
                    <a:cs typeface="微软雅黑" panose="020B0503020204020204" pitchFamily="34" charset="-120"/>
                  </a:rPr>
                  <a:t>   </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随着热胁迫程度增加</a:t>
                </a: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，叶绿素含量逐渐下降；随着热胁迫时间的延长，</a:t>
                </a:r>
                <a14:m>
                  <m:oMath xmlns:m="http://schemas.openxmlformats.org/officeDocument/2006/math">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YN</m:t>
                    </m:r>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7</m:t>
                    </m:r>
                  </m:oMath>
                </a14:m>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的叶绿素含量下降程度低</a:t>
                </a:r>
                <a:endPar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endParaRPr>
              </a:p>
              <a:p>
                <a:pPr latinLnBrk="1">
                  <a:lnSpc>
                    <a:spcPts val="3265"/>
                  </a:lnSpc>
                </a:pP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于</a:t>
                </a:r>
                <a14:m>
                  <m:oMath xmlns:m="http://schemas.openxmlformats.org/officeDocument/2006/math">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SYN</m:t>
                    </m:r>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5</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dirty="0"/>
              </a:p>
            </p:txBody>
          </p:sp>
        </mc:Choice>
        <mc:Fallback>
          <p:sp>
            <p:nvSpPr>
              <p:cNvPr id="4" name="QB_4_AN.17_1#a1fe6f938.blank?vop=1&amp;pid=ac8ba4b41&amp;color=0,0,0&amp;vpa=10&amp;vtp=1&amp;bbb=1&amp;hb=1"/>
              <p:cNvSpPr>
                <a:spLocks noRot="1" noChangeAspect="1" noMove="1" noResize="1" noEditPoints="1" noAdjustHandles="1" noChangeArrowheads="1" noChangeShapeType="1" noTextEdit="1"/>
              </p:cNvSpPr>
              <p:nvPr/>
            </p:nvSpPr>
            <p:spPr>
              <a:xfrm>
                <a:off x="832104" y="1461000"/>
                <a:ext cx="10531904" cy="838200"/>
              </a:xfrm>
              <a:prstGeom prst="rect">
                <a:avLst/>
              </a:prstGeom>
              <a:blipFill rotWithShape="1">
                <a:blip r:embed="rId3"/>
                <a:stretch>
                  <a:fillRect l="-2" t="-60" b="6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4_BD.18_1#8b494287d?sp=1&amp;vop=1&amp;pid=ac8ba4b41&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（5）图3为不同</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HS</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条件下该植物两品种的平均产量</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建议在可能频繁出现极端高温的种植区种植的该植</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物品种为</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solidFill>
                    <a:srgbClr val="000000"/>
                  </a:solidFill>
                </a:endParaRPr>
              </a:p>
            </p:txBody>
          </p:sp>
        </mc:Choice>
        <mc:Fallback>
          <p:sp>
            <p:nvSpPr>
              <p:cNvPr id="2" name="QB_4_BD.18_1#8b494287d?sp=1&amp;vop=1&amp;pid=ac8ba4b41&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4_AN.19_1#8b494287d.blank?vop=1&amp;pid=ac8ba4b41&amp;color=0,0,0&amp;vpa=11&amp;vtp=1&amp;bbb=1"/>
              <p:cNvSpPr/>
              <p:nvPr/>
            </p:nvSpPr>
            <p:spPr>
              <a:xfrm>
                <a:off x="1776667" y="1546026"/>
                <a:ext cx="530225"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YN</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7</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00" dirty="0"/>
              </a:p>
            </p:txBody>
          </p:sp>
        </mc:Choice>
        <mc:Fallback>
          <p:sp>
            <p:nvSpPr>
              <p:cNvPr id="3" name="QB_4_AN.19_1#8b494287d.blank?vop=1&amp;pid=ac8ba4b41&amp;color=0,0,0&amp;vpa=11&amp;vtp=1&amp;bbb=1"/>
              <p:cNvSpPr>
                <a:spLocks noRot="1" noChangeAspect="1" noMove="1" noResize="1" noEditPoints="1" noAdjustHandles="1" noChangeArrowheads="1" noChangeShapeType="1" noTextEdit="1"/>
              </p:cNvSpPr>
              <p:nvPr/>
            </p:nvSpPr>
            <p:spPr>
              <a:xfrm>
                <a:off x="1776667" y="1546026"/>
                <a:ext cx="530225" cy="279400"/>
              </a:xfrm>
              <a:prstGeom prst="rect">
                <a:avLst/>
              </a:prstGeom>
              <a:blipFill rotWithShape="1">
                <a:blip r:embed="rId2"/>
                <a:stretch>
                  <a:fillRect l="-108" t="-156" r="108" b="156"/>
                </a:stretch>
              </a:blipFill>
            </p:spPr>
            <p:txBody>
              <a:bodyPr/>
              <a:lstStyle/>
              <a:p>
                <a:r>
                  <a:rPr lang="zh-CN" altLang="en-US">
                    <a:noFill/>
                  </a:rPr>
                  <a:t> </a:t>
                </a:r>
              </a:p>
            </p:txBody>
          </p:sp>
        </mc:Fallback>
      </mc:AlternateContent>
      <p:pic>
        <p:nvPicPr>
          <p:cNvPr id="4" name="QB_4_BD.18_2#8b494287d?vop=1&amp;pid=ac8ba4b41&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553712" y="2041644"/>
            <a:ext cx="3090672" cy="1527048"/>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1_1#5d55c5341?sp=1&amp;vop=1&amp;pid=56c8b2f1a&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以测定的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吸收速率与释放速率为指标</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，研究温度对某绿色植物光合作用与细胞呼吸的影响</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结果如图</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甲所示</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。图乙装置是在其他条件适宜时，测定该绿色植物在不同温度下的气体变化情况。</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结合两图分析</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下列叙述错误的是(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3_BD.1_1#5d55c5341?sp=1&amp;vop=1&amp;pid=56c8b2f1a&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921" b="40"/>
                </a:stretch>
              </a:blipFill>
            </p:spPr>
            <p:txBody>
              <a:bodyPr/>
              <a:lstStyle/>
              <a:p>
                <a:r>
                  <a:rPr lang="zh-CN" altLang="en-US">
                    <a:noFill/>
                  </a:rPr>
                  <a:t> </a:t>
                </a:r>
              </a:p>
            </p:txBody>
          </p:sp>
        </mc:Fallback>
      </mc:AlternateContent>
      <p:pic>
        <p:nvPicPr>
          <p:cNvPr id="4" name="QC_3_BD.1_3#5d55c5341?htil=1&amp;vop=1&amp;pid=56c8b2f1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811905" y="2026285"/>
            <a:ext cx="2061210" cy="1934845"/>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3_BD.1_4#5d55c5341?htil=1&amp;vop=1&amp;pid=56c8b2f1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51675" y="2026285"/>
            <a:ext cx="2050415" cy="185039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3_BD.3_1#5d55c5341.choices?vop=1&amp;pid=56c8b2f1a&amp;color=0,0,0&amp;vtp=1&amp;bt=1&amp;bbb=1&amp;hb=1"/>
              <p:cNvSpPr/>
              <p:nvPr/>
            </p:nvSpPr>
            <p:spPr>
              <a:xfrm>
                <a:off x="828929" y="3960995"/>
                <a:ext cx="10533888" cy="2095500"/>
              </a:xfrm>
              <a:prstGeom prst="rect">
                <a:avLst/>
              </a:prstGeom>
              <a:noFill/>
            </p:spPr>
            <p:txBody>
              <a:bodyPr wrap="none" lIns="0" tIns="0" rIns="0" bIns="0" rtlCol="0" anchor="t"/>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该绿色植物在</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时的光合作用强度与</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35</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时的光合作用强度相等</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若每天光照</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12</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h</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，则该植物在</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时生长速率最快</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若该植物原重</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𝑋</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kg</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，置于暗处</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h</m:t>
                    </m:r>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后重为</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𝑋</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m:t>
                        </m:r>
                      </m:e>
                    </m:d>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kg</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，然后光照</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h</m:t>
                    </m:r>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后重为</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𝑋</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e>
                    </m:d>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kg</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则总光合速率为</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m:t>
                        </m:r>
                      </m:num>
                      <m:den>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4</m:t>
                        </m:r>
                      </m:den>
                    </m:f>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kg</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h</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乙装置的液滴约在</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25</m:t>
                    </m:r>
                    <m:r>
                      <a:rPr lang="en-US" altLang="zh-CN"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时单位时间内向右移动的距离最大</a:t>
                </a:r>
                <a:endParaRPr lang="en-US" altLang="zh-CN" dirty="0"/>
              </a:p>
            </p:txBody>
          </p:sp>
        </mc:Choice>
        <mc:Fallback>
          <p:sp>
            <p:nvSpPr>
              <p:cNvPr id="3" name="QC_3_BD.3_1#5d55c5341.choices?vop=1&amp;pid=56c8b2f1a&amp;color=0,0,0&amp;vtp=1&amp;bt=1&amp;bbb=1&amp;hb=1"/>
              <p:cNvSpPr>
                <a:spLocks noRot="1" noChangeAspect="1" noMove="1" noResize="1" noEditPoints="1" noAdjustHandles="1" noChangeArrowheads="1" noChangeShapeType="1" noTextEdit="1"/>
              </p:cNvSpPr>
              <p:nvPr/>
            </p:nvSpPr>
            <p:spPr>
              <a:xfrm>
                <a:off x="828929" y="3960995"/>
                <a:ext cx="10533888" cy="2095500"/>
              </a:xfrm>
              <a:prstGeom prst="rect">
                <a:avLst/>
              </a:prstGeom>
              <a:blipFill rotWithShape="1">
                <a:blip r:embed="rId4"/>
                <a:stretch>
                  <a:fillRect l="-2" t="-24" r="1" b="24"/>
                </a:stretch>
              </a:blipFill>
            </p:spPr>
            <p:txBody>
              <a:bodyPr/>
              <a:lstStyle/>
              <a:p>
                <a:r>
                  <a:rPr lang="zh-CN" altLang="en-US">
                    <a:noFill/>
                  </a:rPr>
                  <a:t> </a:t>
                </a:r>
              </a:p>
            </p:txBody>
          </p:sp>
        </mc:Fallback>
      </mc:AlternateContent>
      <p:sp>
        <p:nvSpPr>
          <p:cNvPr id="6" name="QC_3_AN.2_1#5d55c5341.bracket?vop=1&amp;pid=56c8b2f1a&amp;color=0,0,0&amp;vpa=1&amp;vtp=1&amp;answeroption=C"/>
          <p:cNvSpPr txBox="1"/>
          <p:nvPr/>
        </p:nvSpPr>
        <p:spPr>
          <a:xfrm>
            <a:off x="2884170" y="1906270"/>
            <a:ext cx="367030" cy="431165"/>
          </a:xfrm>
          <a:prstGeom prst="rect">
            <a:avLst/>
          </a:prstGeom>
          <a:noFill/>
        </p:spPr>
        <p:txBody>
          <a:bodyPr vert="horz" wrap="none" lIns="0" tIns="0" rIns="0" bIns="0" rtlCol="0">
            <a:noAutofit/>
          </a:bodyPr>
          <a:p>
            <a:r>
              <a:rPr lang="en-US" altLang="zh-CN" sz="2800" b="1" smtClean="0">
                <a:solidFill>
                  <a:srgbClr val="FF0000"/>
                </a:solidFill>
                <a:latin typeface="华文细黑" panose="02010600040101010101" pitchFamily="2" charset="-122"/>
              </a:rPr>
              <a:t>C</a:t>
            </a:r>
            <a:endParaRPr lang="en-US" altLang="zh-CN" sz="2800" b="1" smtClean="0">
              <a:solidFill>
                <a:srgbClr val="FF0000"/>
              </a:solidFill>
              <a:latin typeface="华文细黑"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3_BD.4_1#6c3592695?htil=2&amp;vop=1&amp;pid=56c8b2f1a&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386955" y="1270635"/>
            <a:ext cx="3774440" cy="2834005"/>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O_3_BD.4_2#6c3592695?htil=2&amp;sp=1&amp;vop=1&amp;pid=56c8b2f1a&amp;color=0,0,0&amp;vtp=1&amp;bt=1&amp;bbb=1&amp;hb=1&amp;hs=1"/>
              <p:cNvSpPr/>
              <p:nvPr/>
            </p:nvSpPr>
            <p:spPr>
              <a:xfrm>
                <a:off x="902589" y="1353685"/>
                <a:ext cx="5934456" cy="1676400"/>
              </a:xfrm>
              <a:prstGeom prst="rect">
                <a:avLst/>
              </a:prstGeom>
              <a:noFill/>
            </p:spPr>
            <p:txBody>
              <a:bodyPr wrap="none" lIns="0" tIns="0" rIns="0" bIns="0" rtlCol="0" anchor="t"/>
              <a:lstStyle/>
              <a:p>
                <a:pPr algn="l"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拟南芥的叶绿体和线粒体中可发生能量代谢的核心氧化还</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原反应</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，具体过程如图所示。</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NADH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作为一种“媒介</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其</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氧化产生的线粒体</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ROS</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（活性氧</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可激活信号系统进而调节</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能量代谢</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。回答下列问题：</a:t>
                </a:r>
                <a:endParaRPr lang="en-US" altLang="zh-CN" dirty="0">
                  <a:solidFill>
                    <a:srgbClr val="000000"/>
                  </a:solidFill>
                </a:endParaRPr>
              </a:p>
            </p:txBody>
          </p:sp>
        </mc:Choice>
        <mc:Fallback>
          <p:sp>
            <p:nvSpPr>
              <p:cNvPr id="3" name="QO_3_BD.4_2#6c3592695?htil=2&amp;sp=1&amp;vop=1&amp;pid=56c8b2f1a&amp;color=0,0,0&amp;vtp=1&amp;bt=1&amp;bbb=1&amp;hb=1&amp;hs=1"/>
              <p:cNvSpPr>
                <a:spLocks noRot="1" noChangeAspect="1" noMove="1" noResize="1" noEditPoints="1" noAdjustHandles="1" noChangeArrowheads="1" noChangeShapeType="1" noTextEdit="1"/>
              </p:cNvSpPr>
              <p:nvPr/>
            </p:nvSpPr>
            <p:spPr>
              <a:xfrm>
                <a:off x="902589" y="1353685"/>
                <a:ext cx="5934456" cy="1676400"/>
              </a:xfrm>
              <a:prstGeom prst="rect">
                <a:avLst/>
              </a:prstGeom>
              <a:blipFill rotWithShape="1">
                <a:blip r:embed="rId2"/>
                <a:stretch>
                  <a:fillRect l="-4" t="-30" r="-1134" b="3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4_BD.5_1#72e0de4e1?htil=2&amp;vop=1&amp;pid=6c3592695&amp;color=0,0,0&amp;vtp=1&amp;bbb=1&amp;hb=1&amp;hs=1"/>
              <p:cNvSpPr/>
              <p:nvPr/>
            </p:nvSpPr>
            <p:spPr>
              <a:xfrm>
                <a:off x="832104" y="3591044"/>
                <a:ext cx="5934456"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（1</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进入线粒体的丙酮酸来源于</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（填产生部</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位</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拟南芥的光合色素分布在叶绿体的</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上，</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叶绿体中经光合电子传递链产生的</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NADPH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在暗反应阶段的</a:t>
                </a:r>
                <a:endParaRPr lang="en-US" altLang="zh-CN" dirty="0">
                  <a:solidFill>
                    <a:srgbClr val="000000"/>
                  </a:solidFill>
                </a:endParaRPr>
              </a:p>
            </p:txBody>
          </p:sp>
        </mc:Choice>
        <mc:Fallback>
          <p:sp>
            <p:nvSpPr>
              <p:cNvPr id="5" name="QB_4_BD.5_1#72e0de4e1?htil=2&amp;vop=1&amp;pid=6c3592695&amp;color=0,0,0&amp;vtp=1&amp;bbb=1&amp;hb=1&amp;hs=1"/>
              <p:cNvSpPr>
                <a:spLocks noRot="1" noChangeAspect="1" noMove="1" noResize="1" noEditPoints="1" noAdjustHandles="1" noChangeArrowheads="1" noChangeShapeType="1" noTextEdit="1"/>
              </p:cNvSpPr>
              <p:nvPr/>
            </p:nvSpPr>
            <p:spPr>
              <a:xfrm>
                <a:off x="832104" y="3591044"/>
                <a:ext cx="5934456" cy="1257300"/>
              </a:xfrm>
              <a:prstGeom prst="rect">
                <a:avLst/>
              </a:prstGeom>
              <a:blipFill rotWithShape="1">
                <a:blip r:embed="rId3"/>
                <a:stretch>
                  <a:fillRect l="-4" t="-9" r="-2097" b="9"/>
                </a:stretch>
              </a:blipFill>
            </p:spPr>
            <p:txBody>
              <a:bodyPr/>
              <a:lstStyle/>
              <a:p>
                <a:r>
                  <a:rPr lang="zh-CN" altLang="en-US">
                    <a:noFill/>
                  </a:rPr>
                  <a:t> </a:t>
                </a:r>
              </a:p>
            </p:txBody>
          </p:sp>
        </mc:Fallback>
      </mc:AlternateContent>
      <p:sp>
        <p:nvSpPr>
          <p:cNvPr id="6" name="QB_4_AN.6_1#72e0de4e1.blank?vop=1&amp;pid=6c3592695&amp;color=0,0,0&amp;vpa=2&amp;vtp=1&amp;bbb=1"/>
          <p:cNvSpPr/>
          <p:nvPr/>
        </p:nvSpPr>
        <p:spPr>
          <a:xfrm>
            <a:off x="4171410" y="3560564"/>
            <a:ext cx="13096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细胞质基质</a:t>
            </a:r>
            <a:endParaRPr lang="en-US" altLang="zh-CN" dirty="0">
              <a:solidFill>
                <a:srgbClr val="FF0000"/>
              </a:solidFill>
            </a:endParaRPr>
          </a:p>
        </p:txBody>
      </p:sp>
      <p:sp>
        <p:nvSpPr>
          <p:cNvPr id="7" name="QB_4_AN.7_1#72e0de4e1.blank?vop=1&amp;pid=6c3592695&amp;color=0,0,0&amp;vpa=3&amp;vtp=1&amp;bbb=1"/>
          <p:cNvSpPr/>
          <p:nvPr/>
        </p:nvSpPr>
        <p:spPr>
          <a:xfrm>
            <a:off x="4952460" y="3979664"/>
            <a:ext cx="13096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类囊体薄膜</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8" name="QB_4_AN.8_1#72e0de4e1.blank?vop=1&amp;pid=6c3592695&amp;color=0,0,0&amp;vpa=4&amp;vtp=1&amp;bbb=1"/>
              <p:cNvSpPr/>
              <p:nvPr/>
            </p:nvSpPr>
            <p:spPr>
              <a:xfrm>
                <a:off x="1519349" y="4861171"/>
                <a:ext cx="4516374" cy="279400"/>
              </a:xfrm>
              <a:prstGeom prst="rect">
                <a:avLst/>
              </a:prstGeom>
              <a:noFill/>
            </p:spPr>
            <p:txBody>
              <a:bodyPr wrap="none" lIns="0" tIns="0" rIns="0" bIns="0" rtlCol="0" anchor="t"/>
              <a:lstStyle/>
              <a:p>
                <a:pPr algn="ctr" latinLnBrk="1">
                  <a:lnSpc>
                    <a:spcPts val="22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作为活泼的还原剂</a:t>
                </a:r>
                <a:r>
                  <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并为</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C</m:t>
                        </m:r>
                      </m:e>
                      <m:sub>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3</m:t>
                        </m:r>
                      </m:sub>
                    </m:sSub>
                  </m:oMath>
                </a14:m>
                <a:r>
                  <a:rPr lang="en-US" altLang="zh-CN" b="0" i="0" dirty="0" smtClean="0">
                    <a:solidFill>
                      <a:srgbClr val="FF0000"/>
                    </a:solidFill>
                    <a:latin typeface="微软雅黑" panose="020B0503020204020204" charset="-122"/>
                    <a:ea typeface="微软雅黑" panose="020B0503020204020204" charset="-122"/>
                    <a:cs typeface="微软雅黑" panose="020B0503020204020204" pitchFamily="34" charset="-120"/>
                  </a:rPr>
                  <a:t>的还原提供能量</a:t>
                </a:r>
                <a:endParaRPr lang="en-US" altLang="zh-CN" dirty="0">
                  <a:solidFill>
                    <a:srgbClr val="FF0000"/>
                  </a:solidFill>
                </a:endParaRPr>
              </a:p>
            </p:txBody>
          </p:sp>
        </mc:Choice>
        <mc:Fallback>
          <p:sp>
            <p:nvSpPr>
              <p:cNvPr id="8" name="QB_4_AN.8_1#72e0de4e1.blank?vop=1&amp;pid=6c3592695&amp;color=0,0,0&amp;vpa=4&amp;vtp=1&amp;bbb=1"/>
              <p:cNvSpPr>
                <a:spLocks noRot="1" noChangeAspect="1" noMove="1" noResize="1" noEditPoints="1" noAdjustHandles="1" noChangeArrowheads="1" noChangeShapeType="1" noTextEdit="1"/>
              </p:cNvSpPr>
              <p:nvPr/>
            </p:nvSpPr>
            <p:spPr>
              <a:xfrm>
                <a:off x="1519349" y="4861171"/>
                <a:ext cx="4516374" cy="279400"/>
              </a:xfrm>
              <a:prstGeom prst="rect">
                <a:avLst/>
              </a:prstGeom>
              <a:blipFill rotWithShape="1">
                <a:blip r:embed="rId4"/>
                <a:stretch>
                  <a:fillRect l="-9" t="-5543" r="1" b="88"/>
                </a:stretch>
              </a:blipFill>
            </p:spPr>
            <p:txBody>
              <a:bodyPr/>
              <a:lstStyle/>
              <a:p>
                <a:r>
                  <a:rPr lang="zh-CN" altLang="en-US">
                    <a:noFill/>
                  </a:rPr>
                  <a:t> </a:t>
                </a:r>
              </a:p>
            </p:txBody>
          </p:sp>
        </mc:Fallback>
      </mc:AlternateContent>
      <p:sp>
        <p:nvSpPr>
          <p:cNvPr id="9" name="QB_4_BD.5_1#72e0de4e1?htil=2&amp;vop=1&amp;pid=6c3592695&amp;color=0,0,0&amp;vtp=1&amp;bbb=1&amp;hb=1&amp;hs=1"/>
          <p:cNvSpPr/>
          <p:nvPr/>
        </p:nvSpPr>
        <p:spPr>
          <a:xfrm>
            <a:off x="827992" y="4835644"/>
            <a:ext cx="10536017" cy="469900"/>
          </a:xfrm>
          <a:prstGeom prst="rect">
            <a:avLst/>
          </a:prstGeom>
          <a:noFill/>
        </p:spPr>
        <p:txBody>
          <a:bodyPr wrap="none" lIns="0" tIns="0" rIns="0" bIns="0" rtlCol="0" anchor="t"/>
          <a:lstStyle/>
          <a:p>
            <a:pPr latinLnBrk="1">
              <a:lnSpc>
                <a:spcPts val="37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作用有</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答两点）。</a:t>
            </a:r>
            <a:endParaRPr lang="en-US" altLang="zh-CN" dirty="0">
              <a:solidFill>
                <a:srgbClr val="000000"/>
              </a:solidFill>
            </a:endParaRPr>
          </a:p>
        </p:txBody>
      </p:sp>
      <mc:AlternateContent xmlns:mc="http://schemas.openxmlformats.org/markup-compatibility/2006">
        <mc:Choice xmlns:a14="http://schemas.microsoft.com/office/drawing/2010/main" Requires="a14">
          <p:sp>
            <p:nvSpPr>
              <p:cNvPr id="10" name="QO_3_BD.4_3#6c3592695?htil=2&amp;vop=1&amp;pid=56c8b2f1a&amp;color=0,0,0&amp;vtp=1&amp;bbb=1&amp;hb=1&amp;hs=1"/>
              <p:cNvSpPr/>
              <p:nvPr/>
            </p:nvSpPr>
            <p:spPr>
              <a:xfrm>
                <a:off x="7559040" y="4196080"/>
                <a:ext cx="4358005" cy="838200"/>
              </a:xfrm>
              <a:prstGeom prst="rect">
                <a:avLst/>
              </a:prstGeom>
              <a:noFill/>
            </p:spPr>
            <p:txBody>
              <a:bodyPr wrap="none" lIns="0" tIns="0" rIns="0" bIns="0" rtlCol="0" anchor="t"/>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注：</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PDC</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为丙酮酸脱氢酶复合物，</a:t>
                </a:r>
                <a:endPar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endParaRPr>
              </a:p>
              <a:p>
                <a:pPr algn="l" latinLnBrk="1">
                  <a:lnSpc>
                    <a:spcPts val="33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TCA</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为三羧酸循环，</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MDH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为苹果酸脱氢酶</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endParaRPr>
              </a:p>
              <a:p>
                <a:pPr algn="l" latinLnBrk="1">
                  <a:lnSpc>
                    <a:spcPts val="3300"/>
                  </a:lnSpc>
                </a:pP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PEP</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为磷酸烯醇式丙酮酸。</a:t>
                </a:r>
                <a:endParaRPr lang="en-US" altLang="zh-CN" dirty="0">
                  <a:solidFill>
                    <a:srgbClr val="000000"/>
                  </a:solidFill>
                </a:endParaRPr>
              </a:p>
            </p:txBody>
          </p:sp>
        </mc:Choice>
        <mc:Fallback>
          <p:sp>
            <p:nvSpPr>
              <p:cNvPr id="10" name="QO_3_BD.4_3#6c3592695?htil=2&amp;vop=1&amp;pid=56c8b2f1a&amp;color=0,0,0&amp;vtp=1&amp;bbb=1&amp;hb=1&amp;hs=1"/>
              <p:cNvSpPr>
                <a:spLocks noRot="1" noChangeAspect="1" noMove="1" noResize="1" noEditPoints="1" noAdjustHandles="1" noChangeArrowheads="1" noChangeShapeType="1" noTextEdit="1"/>
              </p:cNvSpPr>
              <p:nvPr/>
            </p:nvSpPr>
            <p:spPr>
              <a:xfrm>
                <a:off x="7559040" y="4196080"/>
                <a:ext cx="4358005" cy="838200"/>
              </a:xfrm>
              <a:prstGeom prst="rect">
                <a:avLst/>
              </a:prstGeom>
              <a:blipFill rotWithShape="1">
                <a:blip r:embed="rId5"/>
                <a:stretch>
                  <a:fillRect r="-1938" b="-5000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7" grpId="0" animBg="1" build="p"/>
      <p:bldP spid="8"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4_BD.9_1#4ebe2081e?vop=1&amp;pid=6c3592695&amp;color=0,0,0&amp;vtp=1&amp;bt=1&amp;bbb=1&amp;hb=1"/>
              <p:cNvSpPr/>
              <p:nvPr/>
            </p:nvSpPr>
            <p:spPr>
              <a:xfrm>
                <a:off x="832104" y="108000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（2）研究发现，光照过强会导致光合速率下降，这种现象称为光抑制，其原因一般是在强光下</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由于光</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合作用过程</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反应速率较慢</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导致产生的</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和</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ADP</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Pi</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不足</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从而引起</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H</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和</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的积累，</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在特定条件下后者与氧气反应</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，导致叶绿体产生大量的活性氧，</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这些活性氧可攻击叶绿素和光反应中心</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从而损伤光合结构</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solidFill>
                    <a:srgbClr val="000000"/>
                  </a:solidFill>
                </a:endParaRPr>
              </a:p>
            </p:txBody>
          </p:sp>
        </mc:Choice>
        <mc:Fallback>
          <p:sp>
            <p:nvSpPr>
              <p:cNvPr id="2" name="QB_4_BD.9_1#4ebe2081e?vop=1&amp;pid=6c3592695&amp;color=0,0,0&amp;vtp=1&amp;bt=1&amp;bbb=1&amp;hb=1"/>
              <p:cNvSpPr>
                <a:spLocks noRot="1" noChangeAspect="1" noMove="1" noResize="1" noEditPoints="1" noAdjustHandles="1" noChangeArrowheads="1" noChangeShapeType="1" noTextEdit="1"/>
              </p:cNvSpPr>
              <p:nvPr/>
            </p:nvSpPr>
            <p:spPr>
              <a:xfrm>
                <a:off x="832104" y="1080000"/>
                <a:ext cx="10533888" cy="1676400"/>
              </a:xfrm>
              <a:prstGeom prst="rect">
                <a:avLst/>
              </a:prstGeom>
              <a:blipFill rotWithShape="1">
                <a:blip r:embed="rId1"/>
                <a:stretch>
                  <a:fillRect l="-2" t="-30" r="-1886" b="30"/>
                </a:stretch>
              </a:blipFill>
            </p:spPr>
            <p:txBody>
              <a:bodyPr/>
              <a:lstStyle/>
              <a:p>
                <a:r>
                  <a:rPr lang="zh-CN" altLang="en-US">
                    <a:noFill/>
                  </a:rPr>
                  <a:t> </a:t>
                </a:r>
              </a:p>
            </p:txBody>
          </p:sp>
        </mc:Fallback>
      </mc:AlternateContent>
      <p:sp>
        <p:nvSpPr>
          <p:cNvPr id="3" name="QB_4_AN.10_1#4ebe2081e.blank?vop=1&amp;pid=6c3592695&amp;color=0,0,0&amp;vpa=5&amp;vtp=1"/>
          <p:cNvSpPr/>
          <p:nvPr/>
        </p:nvSpPr>
        <p:spPr>
          <a:xfrm>
            <a:off x="1980660" y="1468620"/>
            <a:ext cx="3952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暗</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4" name="QB_4_AN.11_1#4ebe2081e.blank?vop=1&amp;pid=6c3592695&amp;color=0,0,0&amp;vpa=6&amp;vtp=1&amp;bbb=1"/>
              <p:cNvSpPr/>
              <p:nvPr/>
            </p:nvSpPr>
            <p:spPr>
              <a:xfrm>
                <a:off x="5218366" y="1546026"/>
                <a:ext cx="834263" cy="279400"/>
              </a:xfrm>
              <a:prstGeom prst="rect">
                <a:avLst/>
              </a:prstGeom>
              <a:noFill/>
            </p:spPr>
            <p:txBody>
              <a:bodyPr wrap="none" lIns="0" tIns="0" rIns="0" bIns="0" rtlCol="0" anchor="t"/>
              <a:lstStyle/>
              <a:p>
                <a:pPr algn="ctr" latinLnBrk="1">
                  <a:lnSpc>
                    <a:spcPts val="22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NADP</m:t>
                        </m:r>
                      </m:e>
                      <m:sup>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00" dirty="0"/>
              </a:p>
            </p:txBody>
          </p:sp>
        </mc:Choice>
        <mc:Fallback>
          <p:sp>
            <p:nvSpPr>
              <p:cNvPr id="4" name="QB_4_AN.11_1#4ebe2081e.blank?vop=1&amp;pid=6c3592695&amp;color=0,0,0&amp;vpa=6&amp;vtp=1&amp;bbb=1"/>
              <p:cNvSpPr>
                <a:spLocks noRot="1" noChangeAspect="1" noMove="1" noResize="1" noEditPoints="1" noAdjustHandles="1" noChangeArrowheads="1" noChangeShapeType="1" noTextEdit="1"/>
              </p:cNvSpPr>
              <p:nvPr/>
            </p:nvSpPr>
            <p:spPr>
              <a:xfrm>
                <a:off x="5218366" y="1546026"/>
                <a:ext cx="834263" cy="279400"/>
              </a:xfrm>
              <a:prstGeom prst="rect">
                <a:avLst/>
              </a:prstGeom>
              <a:blipFill rotWithShape="1">
                <a:blip r:embed="rId2"/>
                <a:stretch>
                  <a:fillRect l="-68" t="-156" r="53" b="15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4_AN.12_1#4ebe2081e.blank?vop=1&amp;pid=6c3592695&amp;color=0,0,0&amp;vpa=7&amp;vtp=1&amp;bbb=1"/>
              <p:cNvSpPr/>
              <p:nvPr/>
            </p:nvSpPr>
            <p:spPr>
              <a:xfrm>
                <a:off x="9318117" y="1539740"/>
                <a:ext cx="1215962" cy="292100"/>
              </a:xfrm>
              <a:prstGeom prst="rect">
                <a:avLst/>
              </a:prstGeom>
              <a:noFill/>
            </p:spPr>
            <p:txBody>
              <a:bodyPr wrap="none" lIns="0" tIns="0" rIns="0" bIns="0" rtlCol="0" anchor="t"/>
              <a:lstStyle/>
              <a:p>
                <a:pPr algn="ctr" latinLnBrk="1">
                  <a:lnSpc>
                    <a:spcPts val="2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电子</a:t>
                </a:r>
                <a:r>
                  <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或</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e</m:t>
                        </m:r>
                      </m:e>
                      <m:sup>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m:t>
                        </m:r>
                      </m:sup>
                    </m:sSup>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dirty="0"/>
              </a:p>
            </p:txBody>
          </p:sp>
        </mc:Choice>
        <mc:Fallback>
          <p:sp>
            <p:nvSpPr>
              <p:cNvPr id="5" name="QB_4_AN.12_1#4ebe2081e.blank?vop=1&amp;pid=6c3592695&amp;color=0,0,0&amp;vpa=7&amp;vtp=1&amp;bbb=1"/>
              <p:cNvSpPr>
                <a:spLocks noRot="1" noChangeAspect="1" noMove="1" noResize="1" noEditPoints="1" noAdjustHandles="1" noChangeArrowheads="1" noChangeShapeType="1" noTextEdit="1"/>
              </p:cNvSpPr>
              <p:nvPr/>
            </p:nvSpPr>
            <p:spPr>
              <a:xfrm>
                <a:off x="9318117" y="1539740"/>
                <a:ext cx="1215962" cy="292100"/>
              </a:xfrm>
              <a:prstGeom prst="rect">
                <a:avLst/>
              </a:prstGeom>
              <a:blipFill rotWithShape="1">
                <a:blip r:embed="rId3"/>
                <a:stretch>
                  <a:fillRect l="-10" t="-1693" r="5" b="17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4_BD.13_1#8fc757803?vop=1&amp;pid=6c3592695&amp;color=0,0,0&amp;vtp=1&amp;bbb=1&amp;hb=1"/>
              <p:cNvSpPr/>
              <p:nvPr/>
            </p:nvSpPr>
            <p:spPr>
              <a:xfrm>
                <a:off x="832104" y="27617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（3）图示细胞中催化</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NADH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形成的酶有</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答出两个）。</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若光照过强</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叶绿体中多余的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NADH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可参与苹果酸脱氢酶催化草酰乙酸还原为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的过程</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还原产物继而进入线粒</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体基质并再次生成草酰乙酸和</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NADH</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，从而实现</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NADH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从叶绿体到线粒体的转运</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在呼吸电子传递链中</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NADH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可以作为</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的供体</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，与分子氧结合形成水。</a:t>
                </a:r>
                <a:endParaRPr lang="en-US" altLang="zh-CN" dirty="0">
                  <a:solidFill>
                    <a:srgbClr val="000000"/>
                  </a:solidFill>
                </a:endParaRPr>
              </a:p>
            </p:txBody>
          </p:sp>
        </mc:Choice>
        <mc:Fallback>
          <p:sp>
            <p:nvSpPr>
              <p:cNvPr id="6" name="QB_4_BD.13_1#8fc757803?vop=1&amp;pid=6c3592695&amp;color=0,0,0&amp;vtp=1&amp;bbb=1&amp;hb=1"/>
              <p:cNvSpPr>
                <a:spLocks noRot="1" noChangeAspect="1" noMove="1" noResize="1" noEditPoints="1" noAdjustHandles="1" noChangeArrowheads="1" noChangeShapeType="1" noTextEdit="1"/>
              </p:cNvSpPr>
              <p:nvPr/>
            </p:nvSpPr>
            <p:spPr>
              <a:xfrm>
                <a:off x="832104" y="2761790"/>
                <a:ext cx="10533888" cy="1676400"/>
              </a:xfrm>
              <a:prstGeom prst="rect">
                <a:avLst/>
              </a:prstGeom>
              <a:blipFill rotWithShape="1">
                <a:blip r:embed="rId4"/>
                <a:stretch>
                  <a:fillRect l="-2" t="-10" r="-306" b="1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4_AN.14_1#8fc757803.blank?vop=1&amp;pid=6c3592695&amp;color=0,0,0&amp;vpa=8&amp;vtp=1&amp;bbb=1"/>
              <p:cNvSpPr/>
              <p:nvPr/>
            </p:nvSpPr>
            <p:spPr>
              <a:xfrm>
                <a:off x="4802441" y="2800850"/>
                <a:ext cx="3496501" cy="292100"/>
              </a:xfrm>
              <a:prstGeom prst="rect">
                <a:avLst/>
              </a:prstGeom>
              <a:noFill/>
            </p:spPr>
            <p:txBody>
              <a:bodyPr wrap="none" lIns="0" tIns="0" rIns="0" bIns="0" rtlCol="0" anchor="t"/>
              <a:lstStyle/>
              <a:p>
                <a:pPr algn="ctr" latinLnBrk="1">
                  <a:lnSpc>
                    <a:spcPts val="2300"/>
                  </a:lnSpc>
                </a:pP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丙酮酸脱氢酶复合物</a:t>
                </a:r>
                <a14:m>
                  <m:oMath xmlns:m="http://schemas.openxmlformats.org/officeDocument/2006/math">
                    <m:d>
                      <m:dPr>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d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PDC</m:t>
                        </m:r>
                      </m:e>
                    </m:d>
                  </m:oMath>
                </a14:m>
                <a:r>
                  <a:rPr lang="en-US" altLang="zh-CN" b="0" i="0" dirty="0" smtClean="0">
                    <a:solidFill>
                      <a:srgbClr val="FF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MDH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dirty="0"/>
              </a:p>
            </p:txBody>
          </p:sp>
        </mc:Choice>
        <mc:Fallback>
          <p:sp>
            <p:nvSpPr>
              <p:cNvPr id="7" name="QB_4_AN.14_1#8fc757803.blank?vop=1&amp;pid=6c3592695&amp;color=0,0,0&amp;vpa=8&amp;vtp=1&amp;bbb=1"/>
              <p:cNvSpPr>
                <a:spLocks noRot="1" noChangeAspect="1" noMove="1" noResize="1" noEditPoints="1" noAdjustHandles="1" noChangeArrowheads="1" noChangeShapeType="1" noTextEdit="1"/>
              </p:cNvSpPr>
              <p:nvPr/>
            </p:nvSpPr>
            <p:spPr>
              <a:xfrm>
                <a:off x="4802441" y="2800850"/>
                <a:ext cx="3496501" cy="292100"/>
              </a:xfrm>
              <a:prstGeom prst="rect">
                <a:avLst/>
              </a:prstGeom>
              <a:blipFill rotWithShape="1">
                <a:blip r:embed="rId5"/>
                <a:stretch>
                  <a:fillRect l="-16" t="-1693" r="4" b="171"/>
                </a:stretch>
              </a:blipFill>
            </p:spPr>
            <p:txBody>
              <a:bodyPr/>
              <a:lstStyle/>
              <a:p>
                <a:r>
                  <a:rPr lang="zh-CN" altLang="en-US">
                    <a:noFill/>
                  </a:rPr>
                  <a:t> </a:t>
                </a:r>
              </a:p>
            </p:txBody>
          </p:sp>
        </mc:Fallback>
      </mc:AlternateContent>
      <p:sp>
        <p:nvSpPr>
          <p:cNvPr id="8" name="QB_4_AN.15_1#8fc757803.blank?vop=1&amp;pid=6c3592695&amp;color=0,0,0&amp;vpa=9&amp;vtp=1&amp;bbb=1"/>
          <p:cNvSpPr/>
          <p:nvPr/>
        </p:nvSpPr>
        <p:spPr>
          <a:xfrm>
            <a:off x="7159085" y="3150410"/>
            <a:ext cx="8524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苹果酸</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9" name="QB_4_AN.16_1#8fc757803.blank?vop=1&amp;pid=6c3592695&amp;color=0,0,0&amp;vpa=10&amp;vtp=1&amp;bbb=1"/>
              <p:cNvSpPr/>
              <p:nvPr/>
            </p:nvSpPr>
            <p:spPr>
              <a:xfrm>
                <a:off x="2395791" y="4071866"/>
                <a:ext cx="1528763" cy="292100"/>
              </a:xfrm>
              <a:prstGeom prst="rect">
                <a:avLst/>
              </a:prstGeom>
              <a:noFill/>
            </p:spPr>
            <p:txBody>
              <a:bodyPr wrap="none" lIns="0" tIns="0" rIns="0" bIns="0" rtlCol="0" anchor="t"/>
              <a:lstStyle/>
              <a:p>
                <a:pPr algn="ctr" latinLnBrk="1">
                  <a:lnSpc>
                    <a:spcPts val="23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H</m:t>
                        </m:r>
                      </m:e>
                      <m:sup>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b="0" i="0" dirty="0" smtClean="0">
                    <a:solidFill>
                      <a:srgbClr val="FF0000"/>
                    </a:solidFill>
                    <a:latin typeface="微软雅黑" panose="020B0503020204020204" charset="-122"/>
                    <a:ea typeface="微软雅黑" panose="020B0503020204020204" charset="-122"/>
                    <a:cs typeface="微软雅黑" panose="020B0503020204020204" pitchFamily="34" charset="-120"/>
                  </a:rPr>
                  <a:t>和电子</a:t>
                </a:r>
                <a14:m>
                  <m:oMath xmlns:m="http://schemas.openxmlformats.org/officeDocument/2006/math">
                    <m:d>
                      <m:dPr>
                        <m:ctrlPr>
                          <a:rPr lang="en-US" altLang="zh-CN" b="0" i="1"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ctrlPr>
                      </m:dPr>
                      <m:e>
                        <m:sSup>
                          <m:sSupPr>
                            <m:ctrlPr>
                              <a:rPr lang="en-US" altLang="zh-CN" b="0" i="1" dirty="0">
                                <a:solidFill>
                                  <a:srgbClr val="FF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e</m:t>
                            </m:r>
                          </m:e>
                          <m:sup>
                            <m:r>
                              <a:rPr lang="en-US" altLang="zh-CN" b="0" i="0" dirty="0">
                                <a:solidFill>
                                  <a:srgbClr val="FF0000"/>
                                </a:solidFill>
                                <a:latin typeface="Cambria Math" panose="02040503050406030204" pitchFamily="18" charset="0"/>
                                <a:ea typeface="微软雅黑" panose="020B0503020204020204" charset="-122"/>
                                <a:cs typeface="微软雅黑" panose="020B0503020204020204" pitchFamily="34" charset="-120"/>
                              </a:rPr>
                              <m:t>−</m:t>
                            </m:r>
                          </m:sup>
                        </m:sSup>
                      </m:e>
                    </m:d>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00" dirty="0"/>
              </a:p>
            </p:txBody>
          </p:sp>
        </mc:Choice>
        <mc:Fallback>
          <p:sp>
            <p:nvSpPr>
              <p:cNvPr id="9" name="QB_4_AN.16_1#8fc757803.blank?vop=1&amp;pid=6c3592695&amp;color=0,0,0&amp;vpa=10&amp;vtp=1&amp;bbb=1"/>
              <p:cNvSpPr>
                <a:spLocks noRot="1" noChangeAspect="1" noMove="1" noResize="1" noEditPoints="1" noAdjustHandles="1" noChangeArrowheads="1" noChangeShapeType="1" noTextEdit="1"/>
              </p:cNvSpPr>
              <p:nvPr/>
            </p:nvSpPr>
            <p:spPr>
              <a:xfrm>
                <a:off x="2395791" y="4071866"/>
                <a:ext cx="1528763" cy="292100"/>
              </a:xfrm>
              <a:prstGeom prst="rect">
                <a:avLst/>
              </a:prstGeom>
              <a:blipFill rotWithShape="1">
                <a:blip r:embed="rId6"/>
                <a:stretch>
                  <a:fillRect l="-37" t="-1606" r="17" b="84"/>
                </a:stretch>
              </a:blipFill>
            </p:spPr>
            <p:txBody>
              <a:bodyPr/>
              <a:lstStyle/>
              <a:p>
                <a:r>
                  <a:rPr lang="zh-CN" altLang="en-US">
                    <a:noFill/>
                  </a:rPr>
                  <a:t> </a:t>
                </a:r>
              </a:p>
            </p:txBody>
          </p:sp>
        </mc:Fallback>
      </mc:AlternateContent>
      <p:pic>
        <p:nvPicPr>
          <p:cNvPr id="11" name="QO_3_BD.4_1#6c3592695?htil=2&amp;vop=1&amp;pid=56c8b2f1a&amp;color=0,0,0&amp;tib=255,255,255&amp;vtp=1&amp;hs=1&amp;hs=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7498080" y="4068445"/>
            <a:ext cx="3288030" cy="2469515"/>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12" name="QO_3_BD.4_3#6c3592695?htil=2&amp;vop=1&amp;pid=56c8b2f1a&amp;color=0,0,0&amp;vtp=1&amp;bbb=1&amp;hb=1&amp;hs=1"/>
              <p:cNvSpPr/>
              <p:nvPr/>
            </p:nvSpPr>
            <p:spPr>
              <a:xfrm>
                <a:off x="4095750" y="4958715"/>
                <a:ext cx="4617085" cy="838200"/>
              </a:xfrm>
              <a:prstGeom prst="rect">
                <a:avLst/>
              </a:prstGeom>
              <a:noFill/>
            </p:spPr>
            <p:txBody>
              <a:bodyPr wrap="none" lIns="0" tIns="0" rIns="0" bIns="0" rtlCol="0" anchor="t"/>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注：</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PDC</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为丙酮酸脱氢酶复合物，</a:t>
                </a:r>
                <a:endPar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endParaRPr>
              </a:p>
              <a:p>
                <a:pPr algn="l" latinLnBrk="1">
                  <a:lnSpc>
                    <a:spcPts val="33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TCA</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为三羧酸循环，</a:t>
                </a:r>
                <a:endPar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endParaRPr>
              </a:p>
              <a:p>
                <a:pPr algn="l" latinLnBrk="1">
                  <a:lnSpc>
                    <a:spcPts val="33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MDH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为苹果酸脱氢酶</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endParaRPr>
              </a:p>
              <a:p>
                <a:pPr algn="l" latinLnBrk="1">
                  <a:lnSpc>
                    <a:spcPts val="3300"/>
                  </a:lnSpc>
                </a:pP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PEP</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为磷酸烯醇式丙酮酸。</a:t>
                </a:r>
                <a:endParaRPr lang="en-US" altLang="zh-CN" dirty="0">
                  <a:solidFill>
                    <a:srgbClr val="000000"/>
                  </a:solidFill>
                </a:endParaRPr>
              </a:p>
            </p:txBody>
          </p:sp>
        </mc:Choice>
        <mc:Fallback>
          <p:sp>
            <p:nvSpPr>
              <p:cNvPr id="12" name="QO_3_BD.4_3#6c3592695?htil=2&amp;vop=1&amp;pid=56c8b2f1a&amp;color=0,0,0&amp;vtp=1&amp;bbb=1&amp;hb=1&amp;hs=1"/>
              <p:cNvSpPr>
                <a:spLocks noRot="1" noChangeAspect="1" noMove="1" noResize="1" noEditPoints="1" noAdjustHandles="1" noChangeArrowheads="1" noChangeShapeType="1" noTextEdit="1"/>
              </p:cNvSpPr>
              <p:nvPr/>
            </p:nvSpPr>
            <p:spPr>
              <a:xfrm>
                <a:off x="4095750" y="4958715"/>
                <a:ext cx="4617085" cy="838200"/>
              </a:xfrm>
              <a:prstGeom prst="rect">
                <a:avLst/>
              </a:prstGeom>
              <a:blipFill rotWithShape="1">
                <a:blip r:embed="rId8"/>
                <a:stretch>
                  <a:fillRect b="-10000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additive="base">
                                        <p:cTn id="2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 calcmode="lin" valueType="num">
                                      <p:cBhvr additive="base">
                                        <p:cTn id="3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7" grpId="0" animBg="1" build="p"/>
      <p:bldP spid="8" grpId="0" animBg="1" build="p"/>
      <p:bldP spid="9"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_1#717457593?sp=1&amp;vop=1&amp;pid=59eed9f24&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1" i="0" dirty="0">
                    <a:solidFill>
                      <a:srgbClr val="000000"/>
                    </a:solidFill>
                    <a:latin typeface="微软雅黑" panose="020B0503020204020204" charset="-122"/>
                    <a:ea typeface="微软雅黑" panose="020B0503020204020204" charset="-122"/>
                    <a:cs typeface="微软雅黑" panose="020B0503020204020204" pitchFamily="34" charset="-120"/>
                  </a:rPr>
                  <a:t>易错题</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图中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abc</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abd</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为不同类型的酶促反应实验曲线，</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下列有关曲线的判断不正确的是</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dirty="0"/>
              </a:p>
            </p:txBody>
          </p:sp>
        </mc:Choice>
        <mc:Fallback>
          <p:sp>
            <p:nvSpPr>
              <p:cNvPr id="2" name="QC_4_BD.1_1#717457593?sp=1&amp;vop=1&amp;pid=59eed9f24&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4_AN.2_1#717457593.bracket?vop=1&amp;pid=59eed9f24&amp;color=0,0,0&amp;vpa=1&amp;vtp=1"/>
          <p:cNvSpPr/>
          <p:nvPr/>
        </p:nvSpPr>
        <p:spPr>
          <a:xfrm>
            <a:off x="9830847" y="1075817"/>
            <a:ext cx="31591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charset="-122"/>
                <a:cs typeface="Arial (正文)" pitchFamily="34" charset="-120"/>
              </a:rPr>
              <a:t>A</a:t>
            </a:r>
            <a:endParaRPr lang="en-US" altLang="zh-CN" dirty="0"/>
          </a:p>
        </p:txBody>
      </p:sp>
      <p:pic>
        <p:nvPicPr>
          <p:cNvPr id="4" name="QC_4_BD.1_2#717457593?htil=1&amp;vop=1&amp;pid=59eed9f2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9595764" y="1947545"/>
            <a:ext cx="1719072" cy="148132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4_BD.1_3#717457593.choices?htil=1&amp;vop=1&amp;pid=59eed9f24&amp;color=0,0,0&amp;vtp=1&amp;bbb=1&amp;hb=1"/>
              <p:cNvSpPr/>
              <p:nvPr/>
            </p:nvSpPr>
            <p:spPr>
              <a:xfrm>
                <a:off x="832104" y="1529771"/>
                <a:ext cx="8732520" cy="25146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若曲线</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abc</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为温度影响酶活性的曲线</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点时酶空间结构发生改变</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所含有的肽键数</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比</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点时少</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若曲线</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abc</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pH</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影响酶活性的曲线，则</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b</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点时酶的最适温度和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点时酶的最适温度相同</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曲线</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abd</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，若</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𝑥</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为底物浓度，</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𝑦</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可表示反应速率，</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bd</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段不再增加可能是酶浓度的限制</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若曲线</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abd</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为某一化学反应产物的产量随时间的变化</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bd</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段不再增加可能是底物已消</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耗完</a:t>
                </a:r>
                <a:endParaRPr lang="en-US" altLang="zh-CN" dirty="0"/>
              </a:p>
            </p:txBody>
          </p:sp>
        </mc:Choice>
        <mc:Fallback>
          <p:sp>
            <p:nvSpPr>
              <p:cNvPr id="5" name="QC_4_BD.1_3#717457593.choices?htil=1&amp;vop=1&amp;pid=59eed9f24&amp;color=0,0,0&amp;vtp=1&amp;bbb=1&amp;hb=1"/>
              <p:cNvSpPr>
                <a:spLocks noRot="1" noChangeAspect="1" noMove="1" noResize="1" noEditPoints="1" noAdjustHandles="1" noChangeArrowheads="1" noChangeShapeType="1" noTextEdit="1"/>
              </p:cNvSpPr>
              <p:nvPr/>
            </p:nvSpPr>
            <p:spPr>
              <a:xfrm>
                <a:off x="832104" y="1529771"/>
                <a:ext cx="8732520" cy="2514600"/>
              </a:xfrm>
              <a:prstGeom prst="rect">
                <a:avLst/>
              </a:prstGeom>
              <a:blipFill rotWithShape="1">
                <a:blip r:embed="rId3"/>
                <a:stretch>
                  <a:fillRect l="-3" t="-2" r="-1313" b="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3_1#5051c5949?vop=1&amp;pid=59eed9f24&amp;color=0,0,0&amp;vtp=1&amp;bt=1&amp;bbb=1&amp;hb=1"/>
              <p:cNvSpPr/>
              <p:nvPr/>
            </p:nvSpPr>
            <p:spPr>
              <a:xfrm>
                <a:off x="832104" y="1080000"/>
                <a:ext cx="10533888" cy="736600"/>
              </a:xfrm>
              <a:prstGeom prst="rect">
                <a:avLst/>
              </a:prstGeom>
              <a:noFill/>
            </p:spPr>
            <p:txBody>
              <a:bodyPr wrap="none" lIns="0" tIns="0" rIns="0" bIns="0" rtlCol="0" anchor="t"/>
              <a:lstStyle/>
              <a:p>
                <a:pPr algn="l" latinLnBrk="1">
                  <a:lnSpc>
                    <a:spcPts val="29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植物细胞内含有过氧化物酶</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可将细胞代谢产生的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分解</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焦性没食子酸被</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smtClean="0">
                    <a:solidFill>
                      <a:srgbClr val="000000"/>
                    </a:solidFill>
                    <a:latin typeface="微软雅黑" panose="020B0503020204020204" charset="-122"/>
                    <a:ea typeface="微软雅黑" panose="020B0503020204020204" charset="-122"/>
                    <a:cs typeface="微软雅黑" panose="020B0503020204020204" pitchFamily="34" charset="-120"/>
                  </a:rPr>
                  <a:t>氧化后呈现橙红色</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双</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29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缩脲试剂与蛋白质可发生紫色反应</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，并且蛋白质的浓度越高，紫色越深。回答下列问题：</a:t>
                </a:r>
                <a:endParaRPr lang="en-US" altLang="zh-CN" dirty="0">
                  <a:solidFill>
                    <a:srgbClr val="000000"/>
                  </a:solidFill>
                </a:endParaRPr>
              </a:p>
            </p:txBody>
          </p:sp>
        </mc:Choice>
        <mc:Fallback>
          <p:sp>
            <p:nvSpPr>
              <p:cNvPr id="2" name="QO_4_BD.3_1#5051c5949?vop=1&amp;pid=59eed9f24&amp;color=0,0,0&amp;vtp=1&amp;bt=1&amp;bbb=1&amp;hb=1"/>
              <p:cNvSpPr>
                <a:spLocks noRot="1" noChangeAspect="1" noMove="1" noResize="1" noEditPoints="1" noAdjustHandles="1" noChangeArrowheads="1" noChangeShapeType="1" noTextEdit="1"/>
              </p:cNvSpPr>
              <p:nvPr/>
            </p:nvSpPr>
            <p:spPr>
              <a:xfrm>
                <a:off x="832104" y="1080000"/>
                <a:ext cx="10533888" cy="736600"/>
              </a:xfrm>
              <a:prstGeom prst="rect">
                <a:avLst/>
              </a:prstGeom>
              <a:blipFill rotWithShape="1">
                <a:blip r:embed="rId1"/>
                <a:stretch>
                  <a:fillRect l="-2" t="-68" r="1" b="68"/>
                </a:stretch>
              </a:blipFill>
            </p:spPr>
            <p:txBody>
              <a:bodyPr/>
              <a:lstStyle/>
              <a:p>
                <a:r>
                  <a:rPr lang="zh-CN" altLang="en-US">
                    <a:noFill/>
                  </a:rPr>
                  <a:t> </a:t>
                </a:r>
              </a:p>
            </p:txBody>
          </p:sp>
        </mc:Fallback>
      </mc:AlternateContent>
      <p:sp>
        <p:nvSpPr>
          <p:cNvPr id="3" name="QO_5_BD.4_1#fff1e8f57?sp=1&amp;vop=1&amp;pid=5051c5949&amp;color=0,0,0&amp;vtp=1&amp;bbb=1"/>
          <p:cNvSpPr/>
          <p:nvPr/>
        </p:nvSpPr>
        <p:spPr>
          <a:xfrm>
            <a:off x="832104" y="1825744"/>
            <a:ext cx="10533888" cy="4064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（1）为探究黄瓜细胞中是否含有过氧化物酶，设计了如下实验：</a:t>
            </a:r>
            <a:endParaRPr lang="en-US" altLang="zh-CN" sz="1800" dirty="0">
              <a:solidFill>
                <a:srgbClr val="000000"/>
              </a:solidFill>
            </a:endParaRPr>
          </a:p>
        </p:txBody>
      </p:sp>
      <mc:AlternateContent xmlns:mc="http://schemas.openxmlformats.org/markup-compatibility/2006" xmlns:a14="http://schemas.microsoft.com/office/drawing/2010/main">
        <mc:Choice Requires="a14">
          <p:graphicFrame>
            <p:nvGraphicFramePr>
              <p:cNvPr id="4" name="QO_5_BD.4_2#fff1e8f57?colgroup=5,10,10,7,7,13&amp;vop=1&amp;pid=5051c5949&amp;color=0,0,0&amp;vtp=1&amp;bbb=1"/>
              <p:cNvGraphicFramePr>
                <a:graphicFrameLocks noGrp="1"/>
              </p:cNvGraphicFramePr>
              <p:nvPr/>
            </p:nvGraphicFramePr>
            <p:xfrm>
              <a:off x="832104" y="2321051"/>
              <a:ext cx="10533888" cy="1291781"/>
            </p:xfrm>
            <a:graphic>
              <a:graphicData uri="http://schemas.openxmlformats.org/drawingml/2006/table">
                <a:tbl>
                  <a:tblPr/>
                  <a:tblGrid>
                    <a:gridCol w="1060704"/>
                    <a:gridCol w="2002536"/>
                    <a:gridCol w="2002536"/>
                    <a:gridCol w="1472184"/>
                    <a:gridCol w="1472184"/>
                    <a:gridCol w="2523744"/>
                  </a:tblGrid>
                  <a:tr h="320231">
                    <a:tc>
                      <a:txBody>
                        <a:bodyPr/>
                        <a:lstStyle/>
                        <a:p>
                          <a:pPr algn="ctr" latinLnBrk="1" hangingPunct="0">
                            <a:lnSpc>
                              <a:spcPts val="2200"/>
                            </a:lnSpc>
                          </a:pPr>
                          <a:r>
                            <a:rPr lang="en-US" altLang="zh-CN" sz="1400" b="1" i="0" smtClean="0">
                              <a:solidFill>
                                <a:srgbClr val="000000"/>
                              </a:solidFill>
                              <a:latin typeface="微软雅黑" panose="020B0503020204020204" charset="-122"/>
                              <a:ea typeface="微软雅黑" panose="020B0503020204020204" charset="-122"/>
                              <a:cs typeface="微软雅黑" panose="020B0503020204020204" pitchFamily="34" charset="-120"/>
                            </a:rPr>
                            <a:t>试管编号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200"/>
                            </a:lnSpc>
                          </a:pPr>
                          <a14:m>
                            <m:oMath xmlns:m="http://schemas.openxmlformats.org/officeDocument/2006/math">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1</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焦性没食子酸/</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2</m:t>
                              </m:r>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sSub>
                                <m:sSubPr>
                                  <m:ctrlPr>
                                    <a:rPr lang="en-US" altLang="zh-CN" sz="1400" b="0" i="1"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H</m:t>
                                  </m:r>
                                </m:e>
                                <m:sub>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sSub>
                                <m:sSubPr>
                                  <m:ctrlPr>
                                    <a:rPr lang="en-US" altLang="zh-CN" sz="1400" b="0" i="1"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O</m:t>
                                  </m:r>
                                </m:e>
                                <m:sub>
                                  <m:r>
                                    <a:rPr lang="en-US" altLang="zh-CN" sz="1400" b="0" i="0" spc="-10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sub>
                              </m:sSub>
                              <m: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2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缓冲液/</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2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黄瓜提取液/</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200"/>
                            </a:lnSpc>
                          </a:pPr>
                          <a:r>
                            <a:rPr lang="en-US" altLang="zh-CN" sz="1400" b="1" i="0" dirty="0">
                              <a:solidFill>
                                <a:srgbClr val="000000"/>
                              </a:solidFill>
                              <a:latin typeface="微软雅黑" panose="020B0503020204020204" charset="-122"/>
                              <a:ea typeface="微软雅黑" panose="020B0503020204020204" charset="-122"/>
                              <a:cs typeface="微软雅黑" panose="020B0503020204020204" pitchFamily="34" charset="-120"/>
                            </a:rPr>
                            <a:t>煮沸冷却后的黄瓜提取液/</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23850">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1</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23850">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23850">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3</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4" name="QO_5_BD.4_2#fff1e8f57?colgroup=5,10,10,7,7,13&amp;vop=1&amp;pid=5051c5949&amp;color=0,0,0&amp;vtp=1&amp;bbb=1"/>
              <p:cNvGraphicFramePr>
                <a:graphicFrameLocks noGrp="1"/>
              </p:cNvGraphicFramePr>
              <p:nvPr/>
            </p:nvGraphicFramePr>
            <p:xfrm>
              <a:off x="832104" y="2321051"/>
              <a:ext cx="10533888" cy="1291781"/>
            </p:xfrm>
            <a:graphic>
              <a:graphicData uri="http://schemas.openxmlformats.org/drawingml/2006/table">
                <a:tbl>
                  <a:tblPr/>
                  <a:tblGrid>
                    <a:gridCol w="1060704"/>
                    <a:gridCol w="2002536"/>
                    <a:gridCol w="2002536"/>
                    <a:gridCol w="1472184"/>
                    <a:gridCol w="1472184"/>
                    <a:gridCol w="2523744"/>
                  </a:tblGrid>
                  <a:tr h="320040">
                    <a:tc>
                      <a:txBody>
                        <a:bodyPr/>
                        <a:lstStyle/>
                        <a:p>
                          <a:pPr algn="ctr" latinLnBrk="1" hangingPunct="0">
                            <a:lnSpc>
                              <a:spcPts val="2200"/>
                            </a:lnSpc>
                          </a:pPr>
                          <a:r>
                            <a:rPr lang="en-US" altLang="zh-CN" sz="1400" b="1" i="0" smtClean="0">
                              <a:solidFill>
                                <a:srgbClr val="000000"/>
                              </a:solidFill>
                              <a:latin typeface="微软雅黑" panose="020B0503020204020204" charset="-122"/>
                              <a:ea typeface="微软雅黑" panose="020B0503020204020204" charset="-122"/>
                              <a:cs typeface="微软雅黑" panose="020B0503020204020204" pitchFamily="34" charset="-120"/>
                            </a:rPr>
                            <a:t>试管编号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323850">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1</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23850">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23850">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3</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charset="-122"/>
                              <a:ea typeface="微软雅黑" panose="020B0503020204020204" charset="-122"/>
                              <a:cs typeface="微软雅黑" panose="020B0503020204020204"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5" name="QB_6_BD.5_1#9ae2d1146?vop=1&amp;pid=fff1e8f57&amp;color=0,0,0&amp;vtp=1&amp;bbb=1"/>
          <p:cNvSpPr/>
          <p:nvPr/>
        </p:nvSpPr>
        <p:spPr>
          <a:xfrm>
            <a:off x="832104" y="3752395"/>
            <a:ext cx="10533888" cy="4064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①1、2</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号试管中</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试管是对照组</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dirty="0">
              <a:solidFill>
                <a:srgbClr val="000000"/>
              </a:solidFill>
            </a:endParaRPr>
          </a:p>
        </p:txBody>
      </p:sp>
      <p:sp>
        <p:nvSpPr>
          <p:cNvPr id="6" name="QB_6_AN.6_1#9ae2d1146.blank?vop=1&amp;pid=fff1e8f57&amp;color=0,0,0&amp;vpa=2&amp;vtp=1&amp;bbb=1"/>
          <p:cNvSpPr/>
          <p:nvPr/>
        </p:nvSpPr>
        <p:spPr>
          <a:xfrm>
            <a:off x="2704560" y="3707373"/>
            <a:ext cx="528638" cy="406400"/>
          </a:xfrm>
          <a:prstGeom prst="rect">
            <a:avLst/>
          </a:prstGeom>
          <a:noFill/>
        </p:spPr>
        <p:txBody>
          <a:bodyPr wrap="none" lIns="0" tIns="0" rIns="0" bIns="0" rtlCol="0" anchor="t"/>
          <a:lstStyle/>
          <a:p>
            <a:pPr algn="ctr" latinLnBrk="1">
              <a:lnSpc>
                <a:spcPts val="32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1号</a:t>
            </a:r>
            <a:endParaRPr lang="en-US" altLang="zh-CN" dirty="0">
              <a:solidFill>
                <a:srgbClr val="FF0000"/>
              </a:solidFill>
            </a:endParaRPr>
          </a:p>
        </p:txBody>
      </p:sp>
      <p:sp>
        <p:nvSpPr>
          <p:cNvPr id="7" name="QB_6_BD.7_1#20423b860?vop=1&amp;pid=fff1e8f57&amp;color=0,0,0&amp;vtp=1&amp;bbb=1&amp;hb=1"/>
          <p:cNvSpPr/>
          <p:nvPr/>
        </p:nvSpPr>
        <p:spPr>
          <a:xfrm>
            <a:off x="832104" y="4148120"/>
            <a:ext cx="10533888" cy="1104900"/>
          </a:xfrm>
          <a:prstGeom prst="rect">
            <a:avLst/>
          </a:prstGeom>
          <a:noFill/>
        </p:spPr>
        <p:txBody>
          <a:bodyPr wrap="none" lIns="0" tIns="0" rIns="0" bIns="0" rtlCol="0" anchor="t"/>
          <a:lstStyle/>
          <a:p>
            <a:pPr algn="l" latinLnBrk="1">
              <a:lnSpc>
                <a:spcPts val="29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②2号试管显橙红色，但并不能据此证明黄瓜细胞中存在过氧化物酶。为了增强实验的说服力</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需要增设</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29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一组实验</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简述实验设计思路</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3</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号试管不</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29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显橙红色</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推测其最可能的原因是</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solidFill>
                <a:srgbClr val="000000"/>
              </a:solidFill>
            </a:endParaRPr>
          </a:p>
        </p:txBody>
      </p:sp>
      <mc:AlternateContent xmlns:mc="http://schemas.openxmlformats.org/markup-compatibility/2006">
        <mc:Choice xmlns:a14="http://schemas.microsoft.com/office/drawing/2010/main" Requires="a14">
          <p:sp>
            <p:nvSpPr>
              <p:cNvPr id="8" name="QB_6_AN.8_1#20423b860.blank?vop=1&amp;pid=fff1e8f57&amp;color=0,0,0&amp;vpa=3&amp;vtp=1&amp;bbb=1"/>
              <p:cNvSpPr/>
              <p:nvPr/>
            </p:nvSpPr>
            <p:spPr>
              <a:xfrm>
                <a:off x="4012660" y="4525889"/>
                <a:ext cx="5819775" cy="279400"/>
              </a:xfrm>
              <a:prstGeom prst="rect">
                <a:avLst/>
              </a:prstGeom>
              <a:noFill/>
            </p:spPr>
            <p:txBody>
              <a:bodyPr wrap="none" lIns="0" tIns="0" rIns="0" bIns="0" rtlCol="0" anchor="t"/>
              <a:lstStyle/>
              <a:p>
                <a:pPr algn="ctr" latinLnBrk="1">
                  <a:lnSpc>
                    <a:spcPts val="22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把缓冲液换成</a:t>
                </a: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2</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mL</m:t>
                    </m:r>
                  </m:oMath>
                </a14:m>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过氧化物酶，其他条件与1号试管相同</a:t>
                </a:r>
                <a:endParaRPr lang="en-US" altLang="zh-CN" dirty="0">
                  <a:solidFill>
                    <a:srgbClr val="FF0000"/>
                  </a:solidFill>
                </a:endParaRPr>
              </a:p>
            </p:txBody>
          </p:sp>
        </mc:Choice>
        <mc:Fallback>
          <p:sp>
            <p:nvSpPr>
              <p:cNvPr id="8" name="QB_6_AN.8_1#20423b860.blank?vop=1&amp;pid=fff1e8f57&amp;color=0,0,0&amp;vpa=3&amp;vtp=1&amp;bbb=1"/>
              <p:cNvSpPr>
                <a:spLocks noRot="1" noChangeAspect="1" noMove="1" noResize="1" noEditPoints="1" noAdjustHandles="1" noChangeArrowheads="1" noChangeShapeType="1" noTextEdit="1"/>
              </p:cNvSpPr>
              <p:nvPr/>
            </p:nvSpPr>
            <p:spPr>
              <a:xfrm>
                <a:off x="4012660" y="4525889"/>
                <a:ext cx="5819775" cy="279400"/>
              </a:xfrm>
              <a:prstGeom prst="rect">
                <a:avLst/>
              </a:prstGeom>
              <a:blipFill rotWithShape="1">
                <a:blip r:embed="rId3"/>
                <a:stretch>
                  <a:fillRect l="-2" t="-5542" r="2" b="87"/>
                </a:stretch>
              </a:blipFill>
            </p:spPr>
            <p:txBody>
              <a:bodyPr/>
              <a:lstStyle/>
              <a:p>
                <a:r>
                  <a:rPr lang="zh-CN" altLang="en-US">
                    <a:noFill/>
                  </a:rPr>
                  <a:t> </a:t>
                </a:r>
              </a:p>
            </p:txBody>
          </p:sp>
        </mc:Fallback>
      </mc:AlternateContent>
      <p:sp>
        <p:nvSpPr>
          <p:cNvPr id="9" name="QB_6_AN.9_1#20423b860.blank?vop=1&amp;pid=fff1e8f57&amp;color=0,0,0&amp;vpa=4&amp;vtp=1&amp;bbb=1"/>
          <p:cNvSpPr/>
          <p:nvPr/>
        </p:nvSpPr>
        <p:spPr>
          <a:xfrm>
            <a:off x="4266660" y="4847318"/>
            <a:ext cx="4510088" cy="368300"/>
          </a:xfrm>
          <a:prstGeom prst="rect">
            <a:avLst/>
          </a:prstGeom>
          <a:noFill/>
        </p:spPr>
        <p:txBody>
          <a:bodyPr wrap="none" lIns="0" tIns="0" rIns="0" bIns="0" rtlCol="0" anchor="t"/>
          <a:lstStyle/>
          <a:p>
            <a:pPr algn="ctr" latinLnBrk="1">
              <a:lnSpc>
                <a:spcPts val="29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高温使黄瓜提取液中的过氧化物酶变性失活</a:t>
            </a:r>
            <a:endParaRPr lang="en-US" altLang="zh-CN" dirty="0">
              <a:solidFill>
                <a:srgbClr val="FF0000"/>
              </a:solidFill>
            </a:endParaRPr>
          </a:p>
        </p:txBody>
      </p:sp>
      <p:sp>
        <p:nvSpPr>
          <p:cNvPr id="10" name="QB_5_BD.10_1#b19b7e247?vop=1&amp;pid=5051c5949&amp;color=0,0,0&amp;vtp=1&amp;bbb=1&amp;hb=1"/>
          <p:cNvSpPr/>
          <p:nvPr/>
        </p:nvSpPr>
        <p:spPr>
          <a:xfrm>
            <a:off x="832104" y="5291120"/>
            <a:ext cx="10533888" cy="736600"/>
          </a:xfrm>
          <a:prstGeom prst="rect">
            <a:avLst/>
          </a:prstGeom>
          <a:noFill/>
        </p:spPr>
        <p:txBody>
          <a:bodyPr wrap="none" lIns="0" tIns="0" rIns="0" bIns="0" rtlCol="0" anchor="t"/>
          <a:lstStyle/>
          <a:p>
            <a:pPr algn="l" latinLnBrk="1">
              <a:lnSpc>
                <a:spcPts val="29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（2）白菜细胞内也含过氧化物酶，白菜和黄瓜细胞内过氧化物酶的活性不同，从其分子结构分析</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原因</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29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可能是</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solidFill>
                <a:srgbClr val="000000"/>
              </a:solidFill>
            </a:endParaRPr>
          </a:p>
        </p:txBody>
      </p:sp>
      <p:sp>
        <p:nvSpPr>
          <p:cNvPr id="11" name="QB_5_AN.11_1#b19b7e247.blank?vop=1&amp;pid=5051c5949&amp;color=0,0,0&amp;vpa=5&amp;vtp=1&amp;bbb=1"/>
          <p:cNvSpPr/>
          <p:nvPr/>
        </p:nvSpPr>
        <p:spPr>
          <a:xfrm>
            <a:off x="1523460" y="5622019"/>
            <a:ext cx="6110288" cy="368300"/>
          </a:xfrm>
          <a:prstGeom prst="rect">
            <a:avLst/>
          </a:prstGeom>
          <a:noFill/>
        </p:spPr>
        <p:txBody>
          <a:bodyPr wrap="none" lIns="0" tIns="0" rIns="0" bIns="0" rtlCol="0" anchor="t"/>
          <a:lstStyle/>
          <a:p>
            <a:pPr algn="ctr" latinLnBrk="1">
              <a:lnSpc>
                <a:spcPts val="29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两种植物过氧化物酶的氨基酸序列不同（或空间结构不同）</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 calcmode="lin" valueType="num">
                                      <p:cBhvr additive="base">
                                        <p:cTn id="2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8" grpId="0" animBg="1" build="p"/>
      <p:bldP spid="9" grpId="0" animBg="1" build="p"/>
      <p:bldP spid="11"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12_1#1259c929d?vop=1&amp;pid=5051c5949&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（3）欲设计实验比较黄瓜和白菜细胞内过氧化物酶的含量多少</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假设两种植物提取液中只含过氧化物</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酶</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简述设计思路</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p:sp>
        <p:nvSpPr>
          <p:cNvPr id="3" name="QB_5_AN.13_1#1259c929d.blank?vop=1&amp;pid=5051c5949&amp;color=0,0,0&amp;vpa=6&amp;vtp=1&amp;bbb=1&amp;hb=1"/>
          <p:cNvSpPr/>
          <p:nvPr/>
        </p:nvSpPr>
        <p:spPr>
          <a:xfrm>
            <a:off x="832104" y="1468620"/>
            <a:ext cx="10531904" cy="838200"/>
          </a:xfrm>
          <a:prstGeom prst="rect">
            <a:avLst/>
          </a:prstGeom>
          <a:noFill/>
        </p:spPr>
        <p:txBody>
          <a:bodyPr wrap="square" lIns="0" tIns="0" rIns="0" bIns="0" rtlCol="0" anchor="t"/>
          <a:lstStyle/>
          <a:p>
            <a:pPr latinLnBrk="1">
              <a:lnSpc>
                <a:spcPts val="3300"/>
              </a:lnSpc>
            </a:pPr>
            <a:r>
              <a:rPr lang="en-US" altLang="zh-CN" b="0" i="0" smtClean="0">
                <a:solidFill>
                  <a:srgbClr val="FF0000"/>
                </a:solidFill>
                <a:latin typeface="宋体" panose="02010600030101010101" pitchFamily="2" charset="-122"/>
                <a:ea typeface="微软雅黑" panose="020B0503020204020204" charset="-122"/>
                <a:cs typeface="微软雅黑" panose="020B0503020204020204" pitchFamily="34" charset="-120"/>
              </a:rPr>
              <a:t>                     </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将等量的黄瓜和白菜提取液分别放入两个试管中</a:t>
            </a:r>
            <a:r>
              <a:rPr lang="en-US" altLang="zh-CN" b="0" i="0">
                <a:solidFill>
                  <a:srgbClr val="FF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加入适量双缩脲试剂后观察紫</a:t>
            </a:r>
            <a:endPar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FF0000"/>
                </a:solidFill>
                <a:latin typeface="微软雅黑" panose="020B0503020204020204" charset="-122"/>
                <a:ea typeface="微软雅黑" panose="020B0503020204020204" charset="-122"/>
                <a:cs typeface="微软雅黑" panose="020B0503020204020204" pitchFamily="34" charset="-120"/>
              </a:rPr>
              <a:t>色深浅</a:t>
            </a: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，紫色深（显色反应强）的一组其过氧化物酶含量高</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1_1#92606090d?sp=1&amp;vop=1&amp;pid=7d93385c5&amp;color=0,0,0&amp;vtp=1&amp;bt=1&amp;bbb=1&amp;hb=1"/>
              <p:cNvSpPr/>
              <p:nvPr/>
            </p:nvSpPr>
            <p:spPr>
              <a:xfrm>
                <a:off x="832104" y="108000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在植物细胞中参与淀粉水解的酶主要有</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𝛼</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淀粉酶和</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𝛽</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淀粉酶。其中</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𝛼</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淀粉酶耐高温不耐酸</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能以随机</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的方式从淀粉分子内部将其水解</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𝛽</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淀粉酶不耐高温，但在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pH</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时仍有部分活性</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它能使淀粉从末</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端以两个单糖为单位进行水解</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在淀粉</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Ca</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等处理方式的影响下，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𝛽</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淀粉酶在</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50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条件下</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经不同时</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间保存后的活性测定结果如图所示</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a:solidFill>
                      <a:srgbClr val="000000"/>
                    </a:solidFill>
                    <a:latin typeface="微软雅黑" panose="020B0503020204020204" charset="-122"/>
                    <a:ea typeface="微软雅黑" panose="020B0503020204020204" charset="-122"/>
                    <a:cs typeface="微软雅黑" panose="020B0503020204020204" pitchFamily="34" charset="-120"/>
                  </a:rPr>
                  <a:t>下列说法正确的是</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p>
            </p:txBody>
          </p:sp>
        </mc:Choice>
        <mc:Fallback>
          <p:sp>
            <p:nvSpPr>
              <p:cNvPr id="2" name="QC_3_BD.1_1#92606090d?sp=1&amp;vop=1&amp;pid=7d93385c5&amp;color=0,0,0&amp;vtp=1&amp;bt=1&amp;bbb=1&amp;hb=1"/>
              <p:cNvSpPr>
                <a:spLocks noRot="1" noChangeAspect="1" noMove="1" noResize="1" noEditPoints="1" noAdjustHandles="1" noChangeArrowheads="1" noChangeShapeType="1" noTextEdit="1"/>
              </p:cNvSpPr>
              <p:nvPr/>
            </p:nvSpPr>
            <p:spPr>
              <a:xfrm>
                <a:off x="832104" y="1080000"/>
                <a:ext cx="10533888" cy="1676400"/>
              </a:xfrm>
              <a:prstGeom prst="rect">
                <a:avLst/>
              </a:prstGeom>
              <a:blipFill rotWithShape="1">
                <a:blip r:embed="rId1"/>
                <a:stretch>
                  <a:fillRect l="-2" t="-30" r="-577" b="30"/>
                </a:stretch>
              </a:blipFill>
            </p:spPr>
            <p:txBody>
              <a:bodyPr/>
              <a:lstStyle/>
              <a:p>
                <a:r>
                  <a:rPr lang="zh-CN" altLang="en-US">
                    <a:noFill/>
                  </a:rPr>
                  <a:t> </a:t>
                </a:r>
              </a:p>
            </p:txBody>
          </p:sp>
        </mc:Fallback>
      </mc:AlternateContent>
      <p:pic>
        <p:nvPicPr>
          <p:cNvPr id="3" name="QC_3_BD.1_2#92606090d?vop=1&amp;pid=7d93385c5&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132205" y="3260090"/>
            <a:ext cx="4266565" cy="195326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3_AN.2_1#92606090d.bracket?vop=1&amp;pid=7d93385c5&amp;color=0,0,0&amp;vpa=1&amp;vtp=1&amp;answeroption=B"/>
          <p:cNvSpPr txBox="1"/>
          <p:nvPr/>
        </p:nvSpPr>
        <p:spPr>
          <a:xfrm>
            <a:off x="6495034" y="2388735"/>
            <a:ext cx="243205" cy="430530"/>
          </a:xfrm>
          <a:prstGeom prst="rect">
            <a:avLst/>
          </a:prstGeom>
          <a:noFill/>
        </p:spPr>
        <p:txBody>
          <a:bodyPr vert="horz" wrap="none" lIns="0" tIns="0" rIns="0" bIns="0" rtlCol="0">
            <a:spAutoFit/>
          </a:bodyPr>
          <a:p>
            <a:r>
              <a:rPr lang="en-US" altLang="zh-CN" sz="2800" b="1" smtClean="0">
                <a:solidFill>
                  <a:srgbClr val="FF0000"/>
                </a:solidFill>
                <a:latin typeface="华文细黑" panose="02010600040101010101" pitchFamily="2" charset="-122"/>
              </a:rPr>
              <a:t>B</a:t>
            </a:r>
            <a:endParaRPr lang="en-US" altLang="zh-CN" sz="2800" b="1" smtClean="0">
              <a:solidFill>
                <a:srgbClr val="FF0000"/>
              </a:solidFill>
              <a:latin typeface="华文细黑" panose="02010600040101010101" pitchFamily="2" charset="-122"/>
            </a:endParaRPr>
          </a:p>
        </p:txBody>
      </p:sp>
      <mc:AlternateContent xmlns:mc="http://schemas.openxmlformats.org/markup-compatibility/2006">
        <mc:Choice xmlns:a14="http://schemas.microsoft.com/office/drawing/2010/main" Requires="a14">
          <p:sp>
            <p:nvSpPr>
              <p:cNvPr id="5" name="QC_3_BD.3_1#92606090d.choices?vop=1&amp;pid=7d93385c5&amp;color=0,0,0&amp;vtp=1&amp;bt=1&amp;bbb=1"/>
              <p:cNvSpPr/>
              <p:nvPr/>
            </p:nvSpPr>
            <p:spPr>
              <a:xfrm>
                <a:off x="5821680" y="3021965"/>
                <a:ext cx="6226810" cy="2919730"/>
              </a:xfrm>
              <a:prstGeom prst="rect">
                <a:avLst/>
              </a:prstGeom>
              <a:noFill/>
            </p:spPr>
            <p:txBody>
              <a:bodyPr wrap="none" lIns="0" tIns="0" rIns="0" bIns="0" rtlCol="0" anchor="t"/>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两种淀粉酶均能提高淀粉水解反应的活化能</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在前</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50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min</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淀粉的处理方式使</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𝛽</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淀粉酶的</a:t>
                </a:r>
                <a:endPar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活性先增强后减弱</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𝛽</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淀粉酶水解淀粉的产物是麦芽糖，</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𝛽</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淀粉酶的</a:t>
                </a:r>
                <a:endPar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活性随</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升高逐渐增强</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比较可知，</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30</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mmol</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1</m:t>
                        </m:r>
                      </m:sup>
                    </m:s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 </m:t>
                    </m:r>
                    <m:sSup>
                      <m:sSupPr>
                        <m:ctrlPr>
                          <a:rPr lang="en-US" altLang="zh-CN" sz="1800" b="0" i="1" dirty="0">
                            <a:solidFill>
                              <a:srgbClr val="000000"/>
                            </a:solidFill>
                            <a:latin typeface="Cambria Math" panose="02040503050406030204" pitchFamily="18" charset="0"/>
                            <a:ea typeface="微软雅黑" panose="020B050302020402020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Ca</m:t>
                        </m:r>
                      </m:e>
                      <m:sup>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sup>
                    </m:sSup>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最有利于较长时间</a:t>
                </a:r>
                <a:endPar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维持</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𝛽</m:t>
                    </m:r>
                    <m: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淀粉酶的活性</a:t>
                </a:r>
                <a:endParaRPr lang="en-US" altLang="zh-CN" sz="1800" dirty="0"/>
              </a:p>
            </p:txBody>
          </p:sp>
        </mc:Choice>
        <mc:Fallback>
          <p:sp>
            <p:nvSpPr>
              <p:cNvPr id="5" name="QC_3_BD.3_1#92606090d.choices?vop=1&amp;pid=7d93385c5&amp;color=0,0,0&amp;vtp=1&amp;bt=1&amp;bbb=1"/>
              <p:cNvSpPr>
                <a:spLocks noRot="1" noChangeAspect="1" noMove="1" noResize="1" noEditPoints="1" noAdjustHandles="1" noChangeArrowheads="1" noChangeShapeType="1" noTextEdit="1"/>
              </p:cNvSpPr>
              <p:nvPr/>
            </p:nvSpPr>
            <p:spPr>
              <a:xfrm>
                <a:off x="5821680" y="3021965"/>
                <a:ext cx="6226810" cy="2919730"/>
              </a:xfrm>
              <a:prstGeom prst="rect">
                <a:avLst/>
              </a:prstGeom>
              <a:blipFill rotWithShape="1">
                <a:blip r:embed="rId3"/>
                <a:stretch>
                  <a:fillRect b="-47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3_BD.4_1#4c071ae3e?sp=1&amp;vop=1&amp;pid=7d93385c5&amp;color=0,0,0&amp;vtp=1&amp;bt=1&amp;bbb=1&amp;hb=1"/>
              <p:cNvSpPr/>
              <p:nvPr/>
            </p:nvSpPr>
            <p:spPr>
              <a:xfrm>
                <a:off x="832104" y="1080000"/>
                <a:ext cx="10533888" cy="12192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已知</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𝛼</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淀粉酶的最适温度为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60</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 ℃</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，某同学为了探究</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pH</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对</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𝛼</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淀粉酶活性的影响，在</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35</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 ℃</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和</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45</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两个温</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2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度条件下分别设置了</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7支试管，设置</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pH</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分别为1、3、5、7、9、11、13，该反应进行</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3</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min</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后迅速在每支</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2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试管中同时加入足量的</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溶液，测定每支试管中淀粉的剩余量，得到如图所示的曲线。</a:t>
                </a:r>
                <a:endParaRPr lang="en-US" altLang="zh-CN" dirty="0">
                  <a:solidFill>
                    <a:srgbClr val="000000"/>
                  </a:solidFill>
                </a:endParaRPr>
              </a:p>
            </p:txBody>
          </p:sp>
        </mc:Choice>
        <mc:Fallback>
          <p:sp>
            <p:nvSpPr>
              <p:cNvPr id="2" name="QO_3_BD.4_1#4c071ae3e?sp=1&amp;vop=1&amp;pid=7d93385c5&amp;color=0,0,0&amp;vtp=1&amp;bt=1&amp;bbb=1&amp;hb=1"/>
              <p:cNvSpPr>
                <a:spLocks noRot="1" noChangeAspect="1" noMove="1" noResize="1" noEditPoints="1" noAdjustHandles="1" noChangeArrowheads="1" noChangeShapeType="1" noTextEdit="1"/>
              </p:cNvSpPr>
              <p:nvPr/>
            </p:nvSpPr>
            <p:spPr>
              <a:xfrm>
                <a:off x="832104" y="1080000"/>
                <a:ext cx="10533888" cy="1219200"/>
              </a:xfrm>
              <a:prstGeom prst="rect">
                <a:avLst/>
              </a:prstGeom>
              <a:blipFill rotWithShape="1">
                <a:blip r:embed="rId1"/>
                <a:stretch>
                  <a:fillRect l="-2" t="-41" r="1" b="41"/>
                </a:stretch>
              </a:blipFill>
            </p:spPr>
            <p:txBody>
              <a:bodyPr/>
              <a:lstStyle/>
              <a:p>
                <a:r>
                  <a:rPr lang="zh-CN" altLang="en-US">
                    <a:noFill/>
                  </a:rPr>
                  <a:t> </a:t>
                </a:r>
              </a:p>
            </p:txBody>
          </p:sp>
        </mc:Fallback>
      </mc:AlternateContent>
      <p:pic>
        <p:nvPicPr>
          <p:cNvPr id="3" name="QO_3_BD.4_2#4c071ae3e?htil=1&amp;vop=1&amp;pid=7d93385c5&amp;color=0,0,0&amp;tib=255,255,255&amp;vtp=1&amp;hs=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000009" y="2422644"/>
            <a:ext cx="3282696" cy="29809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3_BD.4_3#4c071ae3e?htil=1&amp;vop=1&amp;pid=7d93385c5&amp;color=0,0,0&amp;vtp=1&amp;bbb=1&amp;hs=1"/>
          <p:cNvSpPr/>
          <p:nvPr/>
        </p:nvSpPr>
        <p:spPr>
          <a:xfrm>
            <a:off x="832104" y="2295644"/>
            <a:ext cx="7168896" cy="457200"/>
          </a:xfrm>
          <a:prstGeom prst="rect">
            <a:avLst/>
          </a:prstGeom>
          <a:noFill/>
        </p:spPr>
        <p:txBody>
          <a:bodyPr wrap="none" lIns="0" tIns="0" rIns="0" bIns="0" rtlCol="0" anchor="t"/>
          <a:lstStyle/>
          <a:p>
            <a:pPr algn="l" latinLnBrk="1">
              <a:lnSpc>
                <a:spcPts val="36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回答下列问题：</a:t>
            </a:r>
            <a:endParaRPr lang="en-US" altLang="zh-CN" sz="1800" dirty="0">
              <a:solidFill>
                <a:srgbClr val="000000"/>
              </a:solidFill>
            </a:endParaRPr>
          </a:p>
        </p:txBody>
      </p:sp>
      <p:sp>
        <p:nvSpPr>
          <p:cNvPr id="5" name="QB_4_BD.5_1#2c51617e5?htil=1&amp;vop=1&amp;pid=4c071ae3e&amp;color=0,0,0&amp;vtp=1&amp;bbb=1&amp;hb=1&amp;hs=1"/>
          <p:cNvSpPr/>
          <p:nvPr/>
        </p:nvSpPr>
        <p:spPr>
          <a:xfrm>
            <a:off x="832104" y="2735120"/>
            <a:ext cx="7168896" cy="8128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（1）与无机催化剂相比</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酶</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的作用更显著，</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2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催化效率更高</a:t>
            </a:r>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solidFill>
                <a:srgbClr val="000000"/>
              </a:solidFill>
            </a:endParaRPr>
          </a:p>
        </p:txBody>
      </p:sp>
      <p:sp>
        <p:nvSpPr>
          <p:cNvPr id="6" name="QB_4_AN.6_1#2c51617e5.blank?vop=1&amp;pid=4c071ae3e&amp;color=0,0,0&amp;vpa=2&amp;vtp=1&amp;bbb=1"/>
          <p:cNvSpPr/>
          <p:nvPr/>
        </p:nvSpPr>
        <p:spPr>
          <a:xfrm>
            <a:off x="3714210" y="2700195"/>
            <a:ext cx="2452688" cy="406400"/>
          </a:xfrm>
          <a:prstGeom prst="rect">
            <a:avLst/>
          </a:prstGeom>
          <a:noFill/>
        </p:spPr>
        <p:txBody>
          <a:bodyPr wrap="none" lIns="0" tIns="0" rIns="0" bIns="0" rtlCol="0" anchor="t"/>
          <a:lstStyle/>
          <a:p>
            <a:pPr algn="ctr" latinLnBrk="1">
              <a:lnSpc>
                <a:spcPts val="32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降低化学反应的活化能</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7" name="QB_4_BD.7_1#e6673546a?htil=1&amp;vop=1&amp;pid=4c071ae3e&amp;color=0,0,0&amp;vtp=1&amp;bbb=1&amp;hb=1&amp;hs=1"/>
              <p:cNvSpPr/>
              <p:nvPr/>
            </p:nvSpPr>
            <p:spPr>
              <a:xfrm>
                <a:off x="832104" y="3586020"/>
                <a:ext cx="7168896" cy="8128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（2）实验过程中，反应</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3</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min</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后该同学迅速加入足量的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溶液</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其</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2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目的是</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solidFill>
                    <a:srgbClr val="000000"/>
                  </a:solidFill>
                </a:endParaRPr>
              </a:p>
            </p:txBody>
          </p:sp>
        </mc:Choice>
        <mc:Fallback>
          <p:sp>
            <p:nvSpPr>
              <p:cNvPr id="7" name="QB_4_BD.7_1#e6673546a?htil=1&amp;vop=1&amp;pid=4c071ae3e&amp;color=0,0,0&amp;vtp=1&amp;bbb=1&amp;hb=1&amp;hs=1"/>
              <p:cNvSpPr>
                <a:spLocks noRot="1" noChangeAspect="1" noMove="1" noResize="1" noEditPoints="1" noAdjustHandles="1" noChangeArrowheads="1" noChangeShapeType="1" noTextEdit="1"/>
              </p:cNvSpPr>
              <p:nvPr/>
            </p:nvSpPr>
            <p:spPr>
              <a:xfrm>
                <a:off x="832104" y="3586020"/>
                <a:ext cx="7168896" cy="812800"/>
              </a:xfrm>
              <a:prstGeom prst="rect">
                <a:avLst/>
              </a:prstGeom>
              <a:blipFill rotWithShape="1">
                <a:blip r:embed="rId3"/>
                <a:stretch>
                  <a:fillRect l="-4" t="-22" b="22"/>
                </a:stretch>
              </a:blipFill>
            </p:spPr>
            <p:txBody>
              <a:bodyPr/>
              <a:lstStyle/>
              <a:p>
                <a:r>
                  <a:rPr lang="zh-CN" altLang="en-US">
                    <a:noFill/>
                  </a:rPr>
                  <a:t> </a:t>
                </a:r>
              </a:p>
            </p:txBody>
          </p:sp>
        </mc:Fallback>
      </mc:AlternateContent>
      <p:sp>
        <p:nvSpPr>
          <p:cNvPr id="8" name="QB_4_AN.8_1#e6673546a.blank?vop=1&amp;pid=4c071ae3e&amp;color=0,0,0&amp;vpa=3&amp;vtp=1&amp;bbb=1"/>
          <p:cNvSpPr/>
          <p:nvPr/>
        </p:nvSpPr>
        <p:spPr>
          <a:xfrm>
            <a:off x="1523460" y="3957495"/>
            <a:ext cx="3138488" cy="406400"/>
          </a:xfrm>
          <a:prstGeom prst="rect">
            <a:avLst/>
          </a:prstGeom>
          <a:noFill/>
        </p:spPr>
        <p:txBody>
          <a:bodyPr wrap="none" lIns="0" tIns="0" rIns="0" bIns="0" rtlCol="0" anchor="t"/>
          <a:lstStyle/>
          <a:p>
            <a:pPr algn="ctr" latinLnBrk="1">
              <a:lnSpc>
                <a:spcPts val="32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使酶失去活性，控制反应时间</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9" name="QB_4_BD.9_1#f10a40820?htil=1&amp;vop=1&amp;pid=4c071ae3e&amp;color=0,0,0&amp;vtp=1&amp;bbb=1&amp;hb=1&amp;hs=1"/>
              <p:cNvSpPr/>
              <p:nvPr/>
            </p:nvSpPr>
            <p:spPr>
              <a:xfrm>
                <a:off x="832104" y="4436920"/>
                <a:ext cx="7168896" cy="12192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（3）根据实验结果分析，</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45</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条件下进行的实验对应图中的</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200"/>
                  </a:lnSpc>
                </a:pP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填“实线”或“虚线”）；</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点时限制酶促反应速率的外界因素主要</a:t>
                </a:r>
                <a:endPar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endParaRPr>
              </a:p>
              <a:p>
                <a:pPr latinLnBrk="1">
                  <a:lnSpc>
                    <a:spcPts val="32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是</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𝛼</m:t>
                    </m:r>
                    <m: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b="0" i="0" dirty="0">
                    <a:solidFill>
                      <a:srgbClr val="000000"/>
                    </a:solidFill>
                    <a:latin typeface="微软雅黑" panose="020B0503020204020204" charset="-122"/>
                    <a:ea typeface="微软雅黑" panose="020B0503020204020204" charset="-122"/>
                    <a:cs typeface="微软雅黑" panose="020B0503020204020204" pitchFamily="34" charset="-120"/>
                  </a:rPr>
                  <a:t>淀粉酶能发挥催化作用的</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范围为</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dirty="0">
                  <a:solidFill>
                    <a:srgbClr val="000000"/>
                  </a:solidFill>
                </a:endParaRPr>
              </a:p>
            </p:txBody>
          </p:sp>
        </mc:Choice>
        <mc:Fallback>
          <p:sp>
            <p:nvSpPr>
              <p:cNvPr id="9" name="QB_4_BD.9_1#f10a40820?htil=1&amp;vop=1&amp;pid=4c071ae3e&amp;color=0,0,0&amp;vtp=1&amp;bbb=1&amp;hb=1&amp;hs=1"/>
              <p:cNvSpPr>
                <a:spLocks noRot="1" noChangeAspect="1" noMove="1" noResize="1" noEditPoints="1" noAdjustHandles="1" noChangeArrowheads="1" noChangeShapeType="1" noTextEdit="1"/>
              </p:cNvSpPr>
              <p:nvPr/>
            </p:nvSpPr>
            <p:spPr>
              <a:xfrm>
                <a:off x="832104" y="4436920"/>
                <a:ext cx="7168896" cy="1219200"/>
              </a:xfrm>
              <a:prstGeom prst="rect">
                <a:avLst/>
              </a:prstGeom>
              <a:blipFill rotWithShape="1">
                <a:blip r:embed="rId4"/>
                <a:stretch>
                  <a:fillRect l="-4" t="-14" b="14"/>
                </a:stretch>
              </a:blipFill>
            </p:spPr>
            <p:txBody>
              <a:bodyPr/>
              <a:lstStyle/>
              <a:p>
                <a:r>
                  <a:rPr lang="zh-CN" altLang="en-US">
                    <a:noFill/>
                  </a:rPr>
                  <a:t> </a:t>
                </a:r>
              </a:p>
            </p:txBody>
          </p:sp>
        </mc:Fallback>
      </mc:AlternateContent>
      <p:sp>
        <p:nvSpPr>
          <p:cNvPr id="10" name="QB_4_AN.10_1#f10a40820.blank?vop=1&amp;pid=4c071ae3e&amp;color=0,0,0&amp;vpa=4&amp;vtp=1&amp;bbb=1"/>
          <p:cNvSpPr/>
          <p:nvPr/>
        </p:nvSpPr>
        <p:spPr>
          <a:xfrm>
            <a:off x="6968585" y="4401995"/>
            <a:ext cx="623888" cy="406400"/>
          </a:xfrm>
          <a:prstGeom prst="rect">
            <a:avLst/>
          </a:prstGeom>
          <a:noFill/>
        </p:spPr>
        <p:txBody>
          <a:bodyPr wrap="none" lIns="0" tIns="0" rIns="0" bIns="0" rtlCol="0" anchor="t"/>
          <a:lstStyle/>
          <a:p>
            <a:pPr algn="ctr" latinLnBrk="1">
              <a:lnSpc>
                <a:spcPts val="32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实线</a:t>
            </a:r>
            <a:endParaRPr lang="en-US" altLang="zh-CN" dirty="0">
              <a:solidFill>
                <a:srgbClr val="FF0000"/>
              </a:solidFill>
            </a:endParaRPr>
          </a:p>
        </p:txBody>
      </p:sp>
      <p:sp>
        <p:nvSpPr>
          <p:cNvPr id="11" name="QB_4_AN.11_1#f10a40820.blank?vop=1&amp;pid=4c071ae3e&amp;color=0,0,0&amp;vpa=5&amp;vtp=1&amp;bbb=1"/>
          <p:cNvSpPr/>
          <p:nvPr/>
        </p:nvSpPr>
        <p:spPr>
          <a:xfrm>
            <a:off x="1066260" y="5214795"/>
            <a:ext cx="623888" cy="406400"/>
          </a:xfrm>
          <a:prstGeom prst="rect">
            <a:avLst/>
          </a:prstGeom>
          <a:noFill/>
        </p:spPr>
        <p:txBody>
          <a:bodyPr wrap="none" lIns="0" tIns="0" rIns="0" bIns="0" rtlCol="0" anchor="t"/>
          <a:lstStyle/>
          <a:p>
            <a:pPr algn="ctr" latinLnBrk="1">
              <a:lnSpc>
                <a:spcPts val="32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温度</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2" name="QB_4_AN.12_1#f10a40820.blank?vop=1&amp;pid=4c071ae3e&amp;color=0,0,0&amp;vpa=6&amp;vtp=1&amp;bbb=1"/>
              <p:cNvSpPr/>
              <p:nvPr/>
            </p:nvSpPr>
            <p:spPr>
              <a:xfrm>
                <a:off x="5868226" y="5290367"/>
                <a:ext cx="727075" cy="279400"/>
              </a:xfrm>
              <a:prstGeom prst="rect">
                <a:avLst/>
              </a:prstGeom>
              <a:noFill/>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1</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13</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endParaRPr lang="en-US" altLang="zh-CN" sz="100" dirty="0"/>
              </a:p>
            </p:txBody>
          </p:sp>
        </mc:Choice>
        <mc:Fallback>
          <p:sp>
            <p:nvSpPr>
              <p:cNvPr id="12" name="QB_4_AN.12_1#f10a40820.blank?vop=1&amp;pid=4c071ae3e&amp;color=0,0,0&amp;vpa=6&amp;vtp=1&amp;bbb=1"/>
              <p:cNvSpPr>
                <a:spLocks noRot="1" noChangeAspect="1" noMove="1" noResize="1" noEditPoints="1" noAdjustHandles="1" noChangeArrowheads="1" noChangeShapeType="1" noTextEdit="1"/>
              </p:cNvSpPr>
              <p:nvPr/>
            </p:nvSpPr>
            <p:spPr>
              <a:xfrm>
                <a:off x="5868226" y="5290367"/>
                <a:ext cx="727075" cy="279400"/>
              </a:xfrm>
              <a:prstGeom prst="rect">
                <a:avLst/>
              </a:prstGeom>
              <a:blipFill rotWithShape="1">
                <a:blip r:embed="rId5"/>
                <a:stretch>
                  <a:fillRect l="-26" t="-65" r="26" b="6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QB_4_BD.13_1#95331aea1?vop=1&amp;pid=4c071ae3e&amp;color=0,0,0&amp;vtp=1&amp;bbb=1&amp;hs=1"/>
              <p:cNvSpPr/>
              <p:nvPr/>
            </p:nvSpPr>
            <p:spPr>
              <a:xfrm>
                <a:off x="832104" y="5681520"/>
                <a:ext cx="10871200" cy="457200"/>
              </a:xfrm>
              <a:prstGeom prst="rect">
                <a:avLst/>
              </a:prstGeom>
              <a:noFill/>
            </p:spPr>
            <p:txBody>
              <a:bodyPr wrap="none" lIns="0" tIns="0" rIns="0" bIns="0" rtlCol="0" anchor="t"/>
              <a:lstStyle/>
              <a:p>
                <a:pPr algn="l" latinLnBrk="1">
                  <a:lnSpc>
                    <a:spcPts val="36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（4）高温处理也会使</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𝛼</m:t>
                    </m:r>
                    <m:r>
                      <a:rPr lang="en-US" altLang="zh-CN" sz="1800" b="0" i="0" dirty="0" smtClean="0">
                        <a:solidFill>
                          <a:srgbClr val="00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淀粉酶变性失活</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原因是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dirty="0">
                  <a:solidFill>
                    <a:srgbClr val="000000"/>
                  </a:solidFill>
                </a:endParaRPr>
              </a:p>
            </p:txBody>
          </p:sp>
        </mc:Choice>
        <mc:Fallback>
          <p:sp>
            <p:nvSpPr>
              <p:cNvPr id="13" name="QB_4_BD.13_1#95331aea1?vop=1&amp;pid=4c071ae3e&amp;color=0,0,0&amp;vtp=1&amp;bbb=1&amp;hs=1"/>
              <p:cNvSpPr>
                <a:spLocks noRot="1" noChangeAspect="1" noMove="1" noResize="1" noEditPoints="1" noAdjustHandles="1" noChangeArrowheads="1" noChangeShapeType="1" noTextEdit="1"/>
              </p:cNvSpPr>
              <p:nvPr/>
            </p:nvSpPr>
            <p:spPr>
              <a:xfrm>
                <a:off x="832104" y="5681520"/>
                <a:ext cx="10871200" cy="457200"/>
              </a:xfrm>
              <a:prstGeom prst="rect">
                <a:avLst/>
              </a:prstGeom>
              <a:blipFill rotWithShape="1">
                <a:blip r:embed="rId6"/>
                <a:stretch>
                  <a:fillRect l="-2" t="-38" r="2" b="3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QB_4_AN.14_1#95331aea1.blank?vop=1&amp;pid=4c071ae3e&amp;color=0,0,0&amp;vpa=7&amp;vtp=1&amp;bbb=1"/>
              <p:cNvSpPr/>
              <p:nvPr/>
            </p:nvSpPr>
            <p:spPr>
              <a:xfrm>
                <a:off x="5908707" y="5709023"/>
                <a:ext cx="5332984" cy="279400"/>
              </a:xfrm>
              <a:prstGeom prst="rect">
                <a:avLst/>
              </a:prstGeom>
              <a:noFill/>
            </p:spPr>
            <p:txBody>
              <a:bodyPr wrap="none" lIns="0" tIns="0" rIns="0" bIns="0" rtlCol="0" anchor="t"/>
              <a:lstStyle/>
              <a:p>
                <a:pPr algn="ctr" latinLnBrk="1">
                  <a:lnSpc>
                    <a:spcPts val="2200"/>
                  </a:lnSpc>
                </a:pPr>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高温使</a:t>
                </a: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𝛼</m:t>
                    </m:r>
                    <m:r>
                      <a:rPr lang="en-US" altLang="zh-CN" b="0" i="0" dirty="0" smtClean="0">
                        <a:solidFill>
                          <a:srgbClr val="FF0000"/>
                        </a:solidFill>
                        <a:latin typeface="Cambria Math" panose="02040503050406030204" pitchFamily="18" charset="0"/>
                        <a:ea typeface="微软雅黑" panose="020B0503020204020204" charset="-122"/>
                        <a:cs typeface="微软雅黑" panose="020B0503020204020204" pitchFamily="34" charset="-120"/>
                      </a:rPr>
                      <m:t>−</m:t>
                    </m:r>
                  </m:oMath>
                </a14:m>
                <a:r>
                  <a:rPr lang="en-US" altLang="zh-CN" b="0" i="0" dirty="0">
                    <a:solidFill>
                      <a:srgbClr val="FF0000"/>
                    </a:solidFill>
                    <a:latin typeface="微软雅黑" panose="020B0503020204020204" charset="-122"/>
                    <a:ea typeface="微软雅黑" panose="020B0503020204020204" charset="-122"/>
                    <a:cs typeface="微软雅黑" panose="020B0503020204020204" pitchFamily="34" charset="-120"/>
                  </a:rPr>
                  <a:t>淀粉酶（或蛋白质分子）的空间结构改变</a:t>
                </a:r>
                <a:endParaRPr lang="en-US" altLang="zh-CN" dirty="0">
                  <a:solidFill>
                    <a:srgbClr val="FF0000"/>
                  </a:solidFill>
                </a:endParaRPr>
              </a:p>
            </p:txBody>
          </p:sp>
        </mc:Choice>
        <mc:Fallback>
          <p:sp>
            <p:nvSpPr>
              <p:cNvPr id="14" name="QB_4_AN.14_1#95331aea1.blank?vop=1&amp;pid=4c071ae3e&amp;color=0,0,0&amp;vpa=7&amp;vtp=1&amp;bbb=1"/>
              <p:cNvSpPr>
                <a:spLocks noRot="1" noChangeAspect="1" noMove="1" noResize="1" noEditPoints="1" noAdjustHandles="1" noChangeArrowheads="1" noChangeShapeType="1" noTextEdit="1"/>
              </p:cNvSpPr>
              <p:nvPr/>
            </p:nvSpPr>
            <p:spPr>
              <a:xfrm>
                <a:off x="5908707" y="5709023"/>
                <a:ext cx="5332984" cy="279400"/>
              </a:xfrm>
              <a:prstGeom prst="rect">
                <a:avLst/>
              </a:prstGeom>
              <a:blipFill rotWithShape="1">
                <a:blip r:embed="rId7"/>
                <a:stretch>
                  <a:fillRect l="-1" t="-5588" r="5" b="13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additive="base">
                                        <p:cTn id="1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 calcmode="lin" valueType="num">
                                      <p:cBhvr additive="base">
                                        <p:cTn id="2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xEl>
                                              <p:pRg st="0" end="0"/>
                                            </p:txEl>
                                          </p:spTgt>
                                        </p:tgtEl>
                                        <p:attrNameLst>
                                          <p:attrName>style.visibility</p:attrName>
                                        </p:attrNameLst>
                                      </p:cBhvr>
                                      <p:to>
                                        <p:strVal val="visible"/>
                                      </p:to>
                                    </p:set>
                                    <p:anim calcmode="lin" valueType="num">
                                      <p:cBhvr additive="base">
                                        <p:cTn id="3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xEl>
                                              <p:pRg st="0" end="0"/>
                                            </p:txEl>
                                          </p:spTgt>
                                        </p:tgtEl>
                                        <p:attrNameLst>
                                          <p:attrName>style.visibility</p:attrName>
                                        </p:attrNameLst>
                                      </p:cBhvr>
                                      <p:to>
                                        <p:strVal val="visible"/>
                                      </p:to>
                                    </p:set>
                                    <p:anim calcmode="lin" valueType="num">
                                      <p:cBhvr additive="base">
                                        <p:cTn id="3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8" grpId="0" animBg="1" build="p"/>
      <p:bldP spid="10" grpId="0" animBg="1" build="p"/>
      <p:bldP spid="11" grpId="0" animBg="1" build="p"/>
      <p:bldP spid="12" grpId="0" animBg="1" build="p"/>
      <p:bldP spid="14"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_1#8e19580fe?sp=1&amp;vop=1&amp;pid=aa7f2fd0c&amp;color=0,0,0&amp;vtp=1&amp;bt=1&amp;bbb=1"/>
              <p:cNvSpPr/>
              <p:nvPr/>
            </p:nvSpPr>
            <p:spPr>
              <a:xfrm>
                <a:off x="832104" y="1078992"/>
                <a:ext cx="10533888" cy="408305"/>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微软雅黑" panose="020B0503020204020204" charset="-122"/>
                    <a:ea typeface="楷体" panose="02010609060101010101" pitchFamily="34" charset="-122"/>
                    <a:cs typeface="微软雅黑" panose="020B0503020204020204" pitchFamily="34" charset="-120"/>
                  </a:rPr>
                  <a:t>多选</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ATP</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ADP</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相互转化过程如图所示。</a:t>
                </a:r>
                <a:r>
                  <a:rPr lang="en-US" altLang="zh-CN" sz="1800" b="0" i="0">
                    <a:solidFill>
                      <a:srgbClr val="000000"/>
                    </a:solidFill>
                    <a:latin typeface="微软雅黑" panose="020B0503020204020204" charset="-122"/>
                    <a:ea typeface="微软雅黑" panose="020B0503020204020204" charset="-122"/>
                    <a:cs typeface="微软雅黑" panose="020B0503020204020204" pitchFamily="34" charset="-120"/>
                  </a:rPr>
                  <a:t>下列相关叙述正确的是</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charset="-122"/>
                    <a:ea typeface="微软雅黑" panose="020B0503020204020204" charset="-122"/>
                    <a:cs typeface="微软雅黑" panose="020B0503020204020204" pitchFamily="34" charset="-120"/>
                  </a:rPr>
                  <a:t>)</a:t>
                </a:r>
                <a:endParaRPr lang="en-US" altLang="zh-CN" sz="1800" dirty="0"/>
              </a:p>
            </p:txBody>
          </p:sp>
        </mc:Choice>
        <mc:Fallback>
          <p:sp>
            <p:nvSpPr>
              <p:cNvPr id="2" name="QC_4_BD.1_1#8e19580fe?sp=1&amp;vop=1&amp;pid=aa7f2fd0c&amp;color=0,0,0&amp;vtp=1&amp;bt=1&amp;bbb=1"/>
              <p:cNvSpPr>
                <a:spLocks noRot="1" noChangeAspect="1" noMove="1" noResize="1" noEditPoints="1" noAdjustHandles="1" noChangeArrowheads="1" noChangeShapeType="1" noTextEdit="1"/>
              </p:cNvSpPr>
              <p:nvPr/>
            </p:nvSpPr>
            <p:spPr>
              <a:xfrm>
                <a:off x="832104" y="1078992"/>
                <a:ext cx="10533888" cy="408305"/>
              </a:xfrm>
              <a:prstGeom prst="rect">
                <a:avLst/>
              </a:prstGeom>
              <a:blipFill rotWithShape="1">
                <a:blip r:embed="rId1"/>
                <a:stretch>
                  <a:fillRect l="-2" t="-31" r="1" b="-15054"/>
                </a:stretch>
              </a:blipFill>
            </p:spPr>
            <p:txBody>
              <a:bodyPr/>
              <a:lstStyle/>
              <a:p>
                <a:r>
                  <a:rPr lang="zh-CN" altLang="en-US">
                    <a:noFill/>
                  </a:rPr>
                  <a:t> </a:t>
                </a:r>
              </a:p>
            </p:txBody>
          </p:sp>
        </mc:Fallback>
      </mc:AlternateContent>
      <p:pic>
        <p:nvPicPr>
          <p:cNvPr id="3" name="QC_4_BD.1_2#8e19580fe?vop=1&amp;pid=aa7f2fd0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303903" y="1816100"/>
            <a:ext cx="3739896" cy="17556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AN.2_1#8e19580fe.bracket?vop=1&amp;pid=aa7f2fd0c&amp;color=0,0,0&amp;vpa=1&amp;vtp=1&amp;bbb=1"/>
          <p:cNvSpPr/>
          <p:nvPr/>
        </p:nvSpPr>
        <p:spPr>
          <a:xfrm>
            <a:off x="7765510" y="1075817"/>
            <a:ext cx="496888" cy="410972"/>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charset="-122"/>
                <a:cs typeface="Arial (正文)" pitchFamily="34" charset="-120"/>
              </a:rPr>
              <a:t>CD</a:t>
            </a:r>
            <a:endParaRPr lang="en-US" altLang="zh-CN" dirty="0"/>
          </a:p>
        </p:txBody>
      </p:sp>
      <mc:AlternateContent xmlns:mc="http://schemas.openxmlformats.org/markup-compatibility/2006">
        <mc:Choice xmlns:a14="http://schemas.microsoft.com/office/drawing/2010/main" Requires="a14">
          <p:sp>
            <p:nvSpPr>
              <p:cNvPr id="5" name="QC_4_BD.1_3#8e19580fe.choices?vop=1&amp;pid=aa7f2fd0c&amp;color=0,0,0&amp;vtp=1&amp;bbb=1"/>
              <p:cNvSpPr/>
              <p:nvPr/>
            </p:nvSpPr>
            <p:spPr>
              <a:xfrm>
                <a:off x="832104" y="3514725"/>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甲和乙不是同种物质</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B</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②过程一般与吸能反应相联系</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C</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ATP</m:t>
                    </m:r>
                  </m:oMath>
                </a14:m>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ADP</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的快速转化保证了细胞对能量的需求</a:t>
                </a:r>
                <a:endParaRPr lang="en-US" altLang="zh-CN" sz="1800" dirty="0"/>
              </a:p>
              <a:p>
                <a:pPr latinLnBrk="1">
                  <a:lnSpc>
                    <a:spcPts val="3300"/>
                  </a:lnSpc>
                </a:pPr>
                <a:r>
                  <a:rPr lang="en-US" altLang="zh-CN" b="0" i="0" smtClean="0">
                    <a:solidFill>
                      <a:srgbClr val="000000"/>
                    </a:solidFill>
                    <a:latin typeface="微软雅黑" panose="020B0503020204020204" charset="-122"/>
                    <a:ea typeface="微软雅黑" panose="020B0503020204020204" charset="-122"/>
                    <a:cs typeface="微软雅黑" panose="020B0503020204020204" pitchFamily="34" charset="-120"/>
                  </a:rPr>
                  <a:t>D</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charset="-122"/>
                        <a:cs typeface="微软雅黑" panose="020B0503020204020204" pitchFamily="34" charset="-120"/>
                      </a:rPr>
                      <m:t>ATP</m:t>
                    </m:r>
                  </m:oMath>
                </a14:m>
                <a:r>
                  <a:rPr lang="en-US" altLang="zh-CN" sz="100" b="0" i="0" kern="0" spc="-99900" dirty="0" smtClean="0">
                    <a:solidFill>
                      <a:srgbClr val="FFFFFF"/>
                    </a:solidFill>
                    <a:latin typeface="微软雅黑" panose="020B0503020204020204" charset="-122"/>
                    <a:ea typeface="微软雅黑" panose="020B0503020204020204" charset="-122"/>
                    <a:cs typeface="微软雅黑" panose="020B0503020204020204" pitchFamily="34" charset="-120"/>
                  </a:rPr>
                  <a:t> </a:t>
                </a:r>
                <a:r>
                  <a:rPr lang="en-US" altLang="zh-CN" sz="1800" b="0" i="0" dirty="0">
                    <a:solidFill>
                      <a:srgbClr val="000000"/>
                    </a:solidFill>
                    <a:latin typeface="微软雅黑" panose="020B0503020204020204" charset="-122"/>
                    <a:ea typeface="微软雅黑" panose="020B0503020204020204" charset="-122"/>
                    <a:cs typeface="微软雅黑" panose="020B0503020204020204" pitchFamily="34" charset="-120"/>
                  </a:rPr>
                  <a:t>末端磷酸基团具有较高的转移势能</a:t>
                </a:r>
                <a:endParaRPr lang="en-US" altLang="zh-CN" sz="1800" dirty="0"/>
              </a:p>
            </p:txBody>
          </p:sp>
        </mc:Choice>
        <mc:Fallback>
          <p:sp>
            <p:nvSpPr>
              <p:cNvPr id="5" name="QC_4_BD.1_3#8e19580fe.choices?vop=1&amp;pid=aa7f2fd0c&amp;color=0,0,0&amp;vtp=1&amp;bbb=1"/>
              <p:cNvSpPr>
                <a:spLocks noRot="1" noChangeAspect="1" noMove="1" noResize="1" noEditPoints="1" noAdjustHandles="1" noChangeArrowheads="1" noChangeShapeType="1" noTextEdit="1"/>
              </p:cNvSpPr>
              <p:nvPr/>
            </p:nvSpPr>
            <p:spPr>
              <a:xfrm>
                <a:off x="832104" y="3514725"/>
                <a:ext cx="10533888" cy="1676400"/>
              </a:xfrm>
              <a:prstGeom prst="rect">
                <a:avLst/>
              </a:prstGeom>
              <a:blipFill rotWithShape="1">
                <a:blip r:embed="rId3"/>
                <a:stretch>
                  <a:fillRect l="-2" r="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10306</Words>
  <Application>WPS 演示</Application>
  <PresentationFormat>宽屏</PresentationFormat>
  <Paragraphs>548</Paragraphs>
  <Slides>35</Slides>
  <Notes>4</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35</vt:i4>
      </vt:variant>
    </vt:vector>
  </HeadingPairs>
  <TitlesOfParts>
    <vt:vector size="53" baseType="lpstr">
      <vt:lpstr>Arial</vt:lpstr>
      <vt:lpstr>宋体</vt:lpstr>
      <vt:lpstr>Wingdings</vt:lpstr>
      <vt:lpstr>Wingdings</vt:lpstr>
      <vt:lpstr>微软雅黑</vt:lpstr>
      <vt:lpstr>Arial Unicode MS</vt:lpstr>
      <vt:lpstr>Calibri</vt:lpstr>
      <vt:lpstr>黑体</vt:lpstr>
      <vt:lpstr>黑体</vt:lpstr>
      <vt:lpstr>微软雅黑</vt:lpstr>
      <vt:lpstr>楷体</vt:lpstr>
      <vt:lpstr>Cambria Math</vt:lpstr>
      <vt:lpstr>宋体</vt:lpstr>
      <vt:lpstr>Arial (正文)</vt:lpstr>
      <vt:lpstr>Arial (正文)</vt:lpstr>
      <vt:lpstr>华文细黑</vt:lpstr>
      <vt:lpstr>等线</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予恩</cp:lastModifiedBy>
  <cp:revision>159</cp:revision>
  <dcterms:created xsi:type="dcterms:W3CDTF">2019-06-19T02:08:00Z</dcterms:created>
  <dcterms:modified xsi:type="dcterms:W3CDTF">2025-06-04T02:56:11Z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B4338A9DDFB04858B41B425DA193F3B0_11</vt:lpwstr>
  </property>
</Properties>
</file>