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cf681c74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e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25d86b89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442f6a3d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9.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9.xml"/><Relationship Id="rId7" Type="http://schemas.openxmlformats.org/officeDocument/2006/relationships/image" Target="../media/image19.jpeg"/><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0.xml"/><Relationship Id="rId2" Type="http://schemas.openxmlformats.org/officeDocument/2006/relationships/image" Target="../media/image28.png"/><Relationship Id="rId1"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9539b3e82.fixed?pid=2add68e1a&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9539b3e82.fixed?pid=2add68e1a&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辨析有丝分裂各时期图像的方法</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b824164cd?pid=25d86b89c&amp;color=0,0,0&amp;vtp=1&amp;bt=1&amp;bbb=1&amp;hb=1"/>
          <p:cNvSpPr/>
          <p:nvPr/>
        </p:nvSpPr>
        <p:spPr>
          <a:xfrm>
            <a:off x="832104" y="1078992"/>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有丝分裂从学科地位上说是分子与细胞学压轴的重要知识点，为遗传学的学习作基本准备</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在考试命</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，主要有两种考查方向:一是直接考查细胞分裂过程的识记和理解</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包括细胞周期各个阶段的特点和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；二是通过具体的生物学情境考查学生对细胞分裂过程的综合分析能力</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本攻略主要介绍动植物细胞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的有丝分裂各阶段特点及区分它们的关键点</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、图像中的不同形态的染色体所代表的含义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帮助大家识记和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理解有丝分裂及其生物学意义等基础知识</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02d2cf328?pid=442f6a3d0&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02d2cf328?pid=442f6a3d0&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02d2cf328?pid=442f6a3d0&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根据有丝分裂各时期特点判断细胞分裂时期</a:t>
            </a:r>
            <a:endParaRPr lang="en-US" altLang="zh-CN" sz="2200" dirty="0"/>
          </a:p>
        </p:txBody>
      </p:sp>
      <p:sp>
        <p:nvSpPr>
          <p:cNvPr id="5" name="P_5_BD#4eed55adb?pid=02d2cf328&amp;color=0,0,0&amp;vtp=1&amp;bbb=1"/>
          <p:cNvSpPr/>
          <p:nvPr/>
        </p:nvSpPr>
        <p:spPr>
          <a:xfrm>
            <a:off x="832104" y="1460500"/>
            <a:ext cx="1085373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记口诀：“两消两现一散乱，着丝粒排在赤道板，染色体加倍分两边，两现两消核重现”。具体如下：</a:t>
            </a:r>
            <a:endParaRPr lang="en-US" altLang="zh-CN" sz="1800" dirty="0"/>
          </a:p>
        </p:txBody>
      </p:sp>
      <mc:AlternateContent xmlns:mc="http://schemas.openxmlformats.org/markup-compatibility/2006" xmlns:a14="http://schemas.microsoft.com/office/drawing/2010/main">
        <mc:Choice Requires="a14">
          <p:graphicFrame>
            <p:nvGraphicFramePr>
              <p:cNvPr id="6" name="P_5_BD#4eed55adb?colgroup=10,39,4&amp;pid=02d2cf328&amp;color=0,0,0&amp;vtp=1&amp;bbb=1"/>
              <p:cNvGraphicFramePr>
                <a:graphicFrameLocks noGrp="1"/>
              </p:cNvGraphicFramePr>
              <p:nvPr/>
            </p:nvGraphicFramePr>
            <p:xfrm>
              <a:off x="832104" y="2003425"/>
              <a:ext cx="10497312" cy="2865565"/>
            </p:xfrm>
            <a:graphic>
              <a:graphicData uri="http://schemas.openxmlformats.org/drawingml/2006/table">
                <a:tbl>
                  <a:tblPr/>
                  <a:tblGrid>
                    <a:gridCol w="1060704"/>
                    <a:gridCol w="1033272"/>
                    <a:gridCol w="7370064"/>
                    <a:gridCol w="1033272"/>
                  </a:tblGrid>
                  <a:tr h="340868">
                    <a:tc grid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hMerge="1">
                      <a:tcPr/>
                    </a:tc>
                    <a:tc row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row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vMerge="1">
                      <a:tcPr/>
                    </a:tc>
                    <a:tc vMerge="1">
                      <a:tcPr/>
                    </a:tc>
                  </a:tr>
                  <a:tr h="1187641">
                    <a:tc>
                      <a:txBody>
                        <a:bodyPr/>
                        <a:lstStyle/>
                        <a:p>
                          <a:pPr algn="ctr" latinLnBrk="1" hangingPunct="0">
                            <a:lnSpc>
                              <a:spcPts val="7500"/>
                            </a:lnSpc>
                          </a:pPr>
                          <a:r>
                            <a:rPr lang="en-US" altLang="zh-CN" sz="42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600"/>
                            </a:lnSpc>
                          </a:pPr>
                          <a:r>
                            <a:rPr lang="en-US" altLang="zh-CN" sz="31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①核仁逐渐解体</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核膜逐渐消失</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染色质丝</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出现纺锤体</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1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出现染色体</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并散乱分布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96188">
                    <a:tc>
                      <a:txBody>
                        <a:bodyPr/>
                        <a:lstStyle/>
                        <a:p>
                          <a:pPr algn="ctr" latinLnBrk="1" hangingPunct="0">
                            <a:lnSpc>
                              <a:spcPts val="6700"/>
                            </a:lnSpc>
                          </a:pPr>
                          <a:r>
                            <a:rPr lang="en-US" altLang="zh-CN" sz="3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100"/>
                            </a:lnSpc>
                          </a:pPr>
                          <a:r>
                            <a:rPr lang="en-US" altLang="zh-CN" sz="29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染色体的着丝粒排列在赤道板上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 name="P_5_BD#4eed55adb?colgroup=10,39,4&amp;pid=02d2cf328&amp;color=0,0,0&amp;vtp=1&amp;bbb=1"/>
              <p:cNvGraphicFramePr>
                <a:graphicFrameLocks noGrp="1"/>
              </p:cNvGraphicFramePr>
              <p:nvPr/>
            </p:nvGraphicFramePr>
            <p:xfrm>
              <a:off x="832104" y="2003425"/>
              <a:ext cx="10497312" cy="2865565"/>
            </p:xfrm>
            <a:graphic>
              <a:graphicData uri="http://schemas.openxmlformats.org/drawingml/2006/table">
                <a:tbl>
                  <a:tblPr/>
                  <a:tblGrid>
                    <a:gridCol w="1060704"/>
                    <a:gridCol w="1033272"/>
                    <a:gridCol w="7370064"/>
                    <a:gridCol w="1033272"/>
                  </a:tblGrid>
                  <a:tr h="340868">
                    <a:tc grid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hMerge="1">
                      <a:tcPr/>
                    </a:tc>
                    <a:tc row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row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vMerge="1">
                      <a:tcPr/>
                    </a:tc>
                    <a:tc vMerge="1">
                      <a:tcPr/>
                    </a:tc>
                  </a:tr>
                  <a:tr h="1187450">
                    <a:tc>
                      <a:txBody>
                        <a:bodyPr/>
                        <a:lstStyle/>
                        <a:p>
                          <a:pPr algn="ctr" latinLnBrk="1" hangingPunct="0">
                            <a:lnSpc>
                              <a:spcPts val="7500"/>
                            </a:lnSpc>
                          </a:pPr>
                          <a:r>
                            <a:rPr lang="en-US" altLang="zh-CN" sz="42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600"/>
                            </a:lnSpc>
                          </a:pPr>
                          <a:r>
                            <a:rPr lang="en-US" altLang="zh-CN" sz="31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96188">
                    <a:tc>
                      <a:txBody>
                        <a:bodyPr/>
                        <a:lstStyle/>
                        <a:p>
                          <a:pPr algn="ctr" latinLnBrk="1" hangingPunct="0">
                            <a:lnSpc>
                              <a:spcPts val="6700"/>
                            </a:lnSpc>
                          </a:pPr>
                          <a:r>
                            <a:rPr lang="en-US" altLang="zh-CN" sz="3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5100"/>
                            </a:lnSpc>
                          </a:pPr>
                          <a:r>
                            <a:rPr lang="en-US" altLang="zh-CN" sz="29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染色体的着丝粒排列在赤道板上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7" name="P_5_BD#4eed55adb.table_image?tii=1&amp;pid=02d2cf32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65276" y="2849213"/>
            <a:ext cx="594360" cy="85953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P_5_BD#4eed55adb.table_image?tii=2&amp;pid=02d2cf32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066544" y="2958941"/>
            <a:ext cx="685800" cy="6400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P_5_BD#4eed55adb.table_image?tii=3&amp;pid=02d2cf328&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056132" y="3986848"/>
            <a:ext cx="612648" cy="7680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0" name="P_5_BD#4eed55adb.table_image?tii=4&amp;pid=02d2cf328&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2066544" y="4073716"/>
            <a:ext cx="685800" cy="59436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6" name="P_5_BD#4eed55adb?colgroup=10,39,4&amp;pid=02d2cf328&amp;color=0,0,0&amp;mp=1&amp;vtp=1&amp;bt=1&amp;bbb=1"/>
              <p:cNvGraphicFramePr>
                <a:graphicFrameLocks noGrp="1"/>
              </p:cNvGraphicFramePr>
              <p:nvPr/>
            </p:nvGraphicFramePr>
            <p:xfrm>
              <a:off x="832104" y="1497203"/>
              <a:ext cx="10497312" cy="2890013"/>
            </p:xfrm>
            <a:graphic>
              <a:graphicData uri="http://schemas.openxmlformats.org/drawingml/2006/table">
                <a:tbl>
                  <a:tblPr/>
                  <a:tblGrid>
                    <a:gridCol w="1060704"/>
                    <a:gridCol w="1033272"/>
                    <a:gridCol w="7370064"/>
                    <a:gridCol w="1033272"/>
                  </a:tblGrid>
                  <a:tr h="0">
                    <a:tc gridSpan="2">
                      <a:txBody>
                        <a:bodyPr/>
                        <a:lstStyle/>
                        <a:p>
                          <a:pPr algn="ctr" latinLnBrk="1" hangingPunct="0">
                            <a:lnSpc>
                              <a:spcPts val="24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hMerge="1">
                      <a:tcPr/>
                    </a:tc>
                    <a:tc rowSpan="2">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rowSpan="2">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36233">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vMerge="1">
                      <a:tcPr/>
                    </a:tc>
                    <a:tc vMerge="1">
                      <a:tcPr/>
                    </a:tc>
                  </a:tr>
                  <a:tr h="979678">
                    <a:tc>
                      <a:txBody>
                        <a:bodyPr/>
                        <a:lstStyle/>
                        <a:p>
                          <a:pPr algn="ctr" latinLnBrk="1" hangingPunct="0">
                            <a:lnSpc>
                              <a:spcPts val="7300"/>
                            </a:lnSpc>
                          </a:pPr>
                          <a:r>
                            <a:rPr lang="en-US" altLang="zh-CN" sz="4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5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5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①着丝粒分裂</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5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染色体数目加倍</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子染色体移向细胞两边</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99591">
                    <a:tc>
                      <a:txBody>
                        <a:bodyPr/>
                        <a:lstStyle/>
                        <a:p>
                          <a:pPr algn="ctr" latinLnBrk="1" hangingPunct="0">
                            <a:lnSpc>
                              <a:spcPts val="5300"/>
                            </a:lnSpc>
                          </a:pPr>
                          <a:r>
                            <a:rPr lang="en-US" altLang="zh-CN" sz="30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5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①染色体</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染色质丝</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5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纺锤体逐渐消失</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5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核膜</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核仁重新出现</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细胞质分裂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 name="P_5_BD#4eed55adb?colgroup=10,39,4&amp;pid=02d2cf328&amp;color=0,0,0&amp;mp=1&amp;vtp=1&amp;bt=1&amp;bbb=1"/>
              <p:cNvGraphicFramePr>
                <a:graphicFrameLocks noGrp="1"/>
              </p:cNvGraphicFramePr>
              <p:nvPr/>
            </p:nvGraphicFramePr>
            <p:xfrm>
              <a:off x="832104" y="1497203"/>
              <a:ext cx="10497312" cy="2890013"/>
            </p:xfrm>
            <a:graphic>
              <a:graphicData uri="http://schemas.openxmlformats.org/drawingml/2006/table">
                <a:tbl>
                  <a:tblPr/>
                  <a:tblGrid>
                    <a:gridCol w="1060704"/>
                    <a:gridCol w="1033272"/>
                    <a:gridCol w="7370064"/>
                    <a:gridCol w="1033272"/>
                  </a:tblGrid>
                  <a:tr h="0">
                    <a:tc gridSpan="2">
                      <a:txBody>
                        <a:bodyPr/>
                        <a:lstStyle/>
                        <a:p>
                          <a:pPr algn="ctr" latinLnBrk="1" hangingPunct="0">
                            <a:lnSpc>
                              <a:spcPts val="24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分裂图像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hMerge="1">
                      <a:tcPr/>
                    </a:tc>
                    <a:tc rowSpan="2">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rowSpan="2">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36233">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vMerge="1">
                      <a:tcPr/>
                    </a:tc>
                    <a:tc vMerge="1">
                      <a:tcPr/>
                    </a:tc>
                  </a:tr>
                  <a:tr h="979678">
                    <a:tc>
                      <a:txBody>
                        <a:bodyPr/>
                        <a:lstStyle/>
                        <a:p>
                          <a:pPr algn="ctr" latinLnBrk="1" hangingPunct="0">
                            <a:lnSpc>
                              <a:spcPts val="7300"/>
                            </a:lnSpc>
                          </a:pPr>
                          <a:r>
                            <a:rPr lang="en-US" altLang="zh-CN" sz="4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400"/>
                            </a:lnSpc>
                          </a:pPr>
                          <a:r>
                            <a:rPr lang="en-US" altLang="zh-CN" sz="25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5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①着丝粒分裂</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5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染色体数目加倍</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子染色体移向细胞两边</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99845">
                    <a:tc>
                      <a:txBody>
                        <a:bodyPr/>
                        <a:lstStyle/>
                        <a:p>
                          <a:pPr algn="ctr" latinLnBrk="1" hangingPunct="0">
                            <a:lnSpc>
                              <a:spcPts val="5300"/>
                            </a:lnSpc>
                          </a:pPr>
                          <a:r>
                            <a:rPr lang="en-US" altLang="zh-CN" sz="30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3" name="P_5_BD#4eed55adb.table_image?tii=5&amp;pid=02d2cf328&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069848" y="2184528"/>
            <a:ext cx="585216" cy="8229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P_5_BD#4eed55adb.table_image?tii=6&amp;pid=02d2cf328&amp;color=0,0,0&amp;mp=1&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57400" y="2344548"/>
            <a:ext cx="704088" cy="5029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P_5_BD#4eed55adb.table_image?tii=7&amp;pid=02d2cf328&amp;color=0,0,0&amp;mp=1&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056132" y="3433891"/>
            <a:ext cx="612648" cy="6035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2" name="P_5_BD#4eed55adb.table_image?tii=8&amp;pid=02d2cf328&amp;color=0,0,0&amp;mp=1&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098548" y="3539047"/>
            <a:ext cx="621792" cy="3931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4eed55adb?pid=02d2cf328&amp;color=0,0,0&amp;mp=1&amp;vtp=1&amp;bbb=1&amp;hb=1"/>
          <p:cNvSpPr/>
          <p:nvPr/>
        </p:nvSpPr>
        <p:spPr>
          <a:xfrm>
            <a:off x="832104" y="4417631"/>
            <a:ext cx="10533888" cy="1625600"/>
          </a:xfrm>
          <a:prstGeom prst="rect">
            <a:avLst/>
          </a:prstGeom>
          <a:noFill/>
        </p:spPr>
        <p:txBody>
          <a:bodyPr wrap="none" lIns="0" tIns="0" rIns="0" bIns="0" rtlCol="0" anchor="t"/>
          <a:lstStyle/>
          <a:p>
            <a:pPr algn="l" latinLnBrk="1">
              <a:lnSpc>
                <a:spcPts val="32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【技巧】</a:t>
            </a:r>
            <a:endParaRPr lang="en-US" altLang="zh-CN" sz="1800" dirty="0"/>
          </a:p>
          <a:p>
            <a:pPr latinLnBrk="1">
              <a:lnSpc>
                <a:spcPts val="32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动植物细胞有丝分裂过程中的不同点是判断细胞类型的重要依据</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有丝分裂前期</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动物细胞的中心体</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200"/>
              </a:lnSpc>
            </a:pP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发出星射线形成纺锤体</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植物细胞由细胞两极发出纺锤丝构成纺锤体</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有丝分裂末期</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动物细胞通过缢裂</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2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的方式分裂成两个子细胞</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植物细胞有细胞板出现</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细胞板逐渐扩展</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形成新的细胞壁</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8" name="P_5_BD#4eed55adb?colgroup=10,39,4&amp;pid=02d2cf328&amp;color=0,0,0&amp;mp=1&amp;vtp=1&amp;bt=1&amp;bbb=1"/>
          <p:cNvSpPr txBox="1"/>
          <p:nvPr/>
        </p:nvSpPr>
        <p:spPr>
          <a:xfrm>
            <a:off x="10970343" y="1078991"/>
            <a:ext cx="359073" cy="283154"/>
          </a:xfrm>
          <a:prstGeom prst="rect">
            <a:avLst/>
          </a:prstGeom>
          <a:noFill/>
        </p:spPr>
        <p:txBody>
          <a:bodyPr vert="horz" wrap="none" lIns="0" tIns="0" rIns="0" bIns="0" rtlCol="0">
            <a:spAutoFit/>
          </a:bodyPr>
          <a:lstStyle/>
          <a:p>
            <a:pPr algn="r">
              <a:lnSpc>
                <a:spcPts val="2500"/>
              </a:lnSpc>
            </a:pPr>
            <a:r>
              <a:rPr lang="zh-CN" altLang="en-US" sz="1400" smtClean="0">
                <a:latin typeface="微软雅黑" panose="020B0503020204020204" pitchFamily="34" charset="-122"/>
                <a:ea typeface="微软雅黑" panose="020B0503020204020204" pitchFamily="34" charset="-122"/>
              </a:rPr>
              <a:t>续表</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64fd0a417?pid=442f6a3d0&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64fd0a417?pid=442f6a3d0&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64fd0a417?pid=442f6a3d0&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根据染色体形态判断细胞分裂时期</a:t>
            </a:r>
            <a:endParaRPr lang="en-US" altLang="zh-CN" sz="2200" dirty="0"/>
          </a:p>
        </p:txBody>
      </p:sp>
      <mc:AlternateContent xmlns:mc="http://schemas.openxmlformats.org/markup-compatibility/2006">
        <mc:Choice xmlns:a14="http://schemas.microsoft.com/office/drawing/2010/main" Requires="a14">
          <p:sp>
            <p:nvSpPr>
              <p:cNvPr id="5" name="P_5_BD#db0fc7861?pid=64fd0a417&amp;color=0,0,0&amp;vtp=1&amp;bbb=1&amp;hb=1"/>
              <p:cNvSpPr/>
              <p:nvPr/>
            </p:nvSpPr>
            <p:spPr>
              <a:xfrm>
                <a:off x="832104" y="1460500"/>
                <a:ext cx="10531904" cy="16764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每一个“</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蝴蝶状</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染色体有一个着丝粒</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，一个染色体，两个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，两个染色单体。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此状态前期形成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中期维持。</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每一个非“</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蝴蝶状</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染色体有一个着丝粒</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，一个染色体，一个</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。属于正常染色体</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无染色单</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。此状态后期形成，</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末期维持</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5" name="P_5_BD#db0fc7861?pid=64fd0a417&amp;color=0,0,0&amp;vtp=1&amp;bbb=1&amp;hb=1"/>
              <p:cNvSpPr>
                <a:spLocks noRot="1" noChangeAspect="1" noMove="1" noResize="1" noEditPoints="1" noAdjustHandles="1" noChangeArrowheads="1" noChangeShapeType="1" noTextEdit="1"/>
              </p:cNvSpPr>
              <p:nvPr/>
            </p:nvSpPr>
            <p:spPr>
              <a:xfrm>
                <a:off x="832104" y="1460500"/>
                <a:ext cx="10531904" cy="1676400"/>
              </a:xfrm>
              <a:prstGeom prst="rect">
                <a:avLst/>
              </a:prstGeom>
              <a:blipFill rotWithShape="1">
                <a:blip r:embed="rId2"/>
                <a:stretch>
                  <a:fillRect l="-2" r="-609"/>
                </a:stretch>
              </a:blipFill>
            </p:spPr>
            <p:txBody>
              <a:bodyPr/>
              <a:lstStyle/>
              <a:p>
                <a:r>
                  <a:rPr lang="zh-CN" altLang="en-US">
                    <a:noFill/>
                  </a:rPr>
                  <a:t> </a:t>
                </a:r>
              </a:p>
            </p:txBody>
          </p:sp>
        </mc:Fallback>
      </mc:AlternateContent>
      <p:pic>
        <p:nvPicPr>
          <p:cNvPr id="6" name="P_5_BD#db0fc7861?pid=64fd0a417&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90171" y="1581785"/>
            <a:ext cx="182880" cy="2743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P_5_BD#db0fc7861?pid=64fd0a417&amp;color=0,0,0&amp;tib=255,255,255&amp;iip=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72543" y="2487168"/>
            <a:ext cx="173736" cy="1463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P_5_BD#db0fc7861?pid=64fd0a417&amp;color=0,0,0&amp;tib=255,255,255&amp;iip=3&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579908" y="2487168"/>
            <a:ext cx="173736" cy="1463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db0fc7861?pid=64fd0a417&amp;color=0,0,0&amp;vtp=1&amp;bt=1&amp;bb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endParaRPr lang="en-US" altLang="zh-CN" sz="1800" dirty="0"/>
          </a:p>
          <a:p>
            <a:pPr algn="ct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染</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色体的形态</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根据着丝粒在染色体上的分布位置不同</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将常见染色体分为以下三种</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graphicFrame>
        <p:nvGraphicFramePr>
          <p:cNvPr id="8" name="P_5_BD#db0fc7861?colgroup=18,18,18&amp;pid=64fd0a417&amp;color=0,0,0&amp;vtp=1&amp;bbb=1"/>
          <p:cNvGraphicFramePr>
            <a:graphicFrameLocks noGrp="1"/>
          </p:cNvGraphicFramePr>
          <p:nvPr/>
        </p:nvGraphicFramePr>
        <p:xfrm>
          <a:off x="832104" y="2448044"/>
          <a:ext cx="10506456" cy="1437132"/>
        </p:xfrm>
        <a:graphic>
          <a:graphicData uri="http://schemas.openxmlformats.org/drawingml/2006/table">
            <a:tbl>
              <a:tblPr/>
              <a:tblGrid>
                <a:gridCol w="3575304"/>
                <a:gridCol w="3465576"/>
                <a:gridCol w="3465576"/>
              </a:tblGrid>
              <a:tr h="340868">
                <a:tc>
                  <a:txBody>
                    <a:bodyPr/>
                    <a:lstStyle/>
                    <a:p>
                      <a:pPr algn="ctr" latinLnBrk="1" hangingPunct="0">
                        <a:lnSpc>
                          <a:spcPts val="2000"/>
                        </a:lnSpc>
                      </a:pPr>
                      <a:r>
                        <a:rPr lang="en-US" altLang="zh-CN" sz="14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单臂染色体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不等臂染色体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等臂染色体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92684">
                <a:tc>
                  <a:txBody>
                    <a:bodyPr/>
                    <a:lstStyle/>
                    <a:p>
                      <a:pPr algn="ctr" latinLnBrk="1" hangingPunct="0">
                        <a:lnSpc>
                          <a:spcPts val="1500"/>
                        </a:lnSpc>
                      </a:pP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00"/>
                        </a:lnSpc>
                      </a:pP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00"/>
                        </a:lnSpc>
                      </a:pP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03580">
                <a:tc>
                  <a:txBody>
                    <a:bodyPr/>
                    <a:lstStyle/>
                    <a:p>
                      <a:pPr algn="ctr" latinLnBrk="1" hangingPunct="0">
                        <a:lnSpc>
                          <a:spcPts val="4000"/>
                        </a:lnSpc>
                      </a:pPr>
                      <a:r>
                        <a:rPr lang="en-US" altLang="zh-CN" sz="2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2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2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pic>
        <p:nvPicPr>
          <p:cNvPr id="4" name="P_5_BD#db0fc7861.table_image?tii=9&amp;pid=64fd0a41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103120" y="2902958"/>
            <a:ext cx="1033272" cy="1645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P_5_BD#db0fc7861.table_image?tii=10&amp;pid=64fd0a41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454396" y="2902958"/>
            <a:ext cx="1371600" cy="1645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P_5_BD#db0fc7861.table_image?tii=11&amp;pid=64fd0a41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14815" y="2902958"/>
            <a:ext cx="1581912" cy="1645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P_5_BD#db0fc7861.table_image?tii=12&amp;pid=64fd0a41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162556" y="3300214"/>
            <a:ext cx="914400" cy="4663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3" name="P_5_BD#db0fc7861.table_image?tii=13&amp;pid=64fd0a417&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495544" y="3313930"/>
            <a:ext cx="1289304" cy="4389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P_5_BD#db0fc7861.table_image?tii=14&amp;pid=64fd0a417&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951976" y="3309358"/>
            <a:ext cx="1307592" cy="448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0" name="P_5_BD#db0fc7861?pid=64fd0a417&amp;color=0,0,0&amp;vtp=1&amp;bbb=1&amp;hb=1"/>
          <p:cNvSpPr/>
          <p:nvPr/>
        </p:nvSpPr>
        <p:spPr>
          <a:xfrm>
            <a:off x="832104" y="4022844"/>
            <a:ext cx="10531904" cy="838200"/>
          </a:xfrm>
          <a:prstGeom prst="rect">
            <a:avLst/>
          </a:prstGeom>
          <a:noFill/>
        </p:spPr>
        <p:txBody>
          <a:bodyPr wrap="none" lIns="0" tIns="0" rIns="0" bIns="0" rtlCol="0" anchor="t"/>
          <a:lstStyle/>
          <a:p>
            <a:pPr algn="l" latinLnBrk="1">
              <a:lnSpc>
                <a:spcPts val="3300"/>
              </a:lnSpc>
            </a:pP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单</a:t>
            </a:r>
            <a:r>
              <a:rPr lang="en-US" altLang="zh-CN" sz="1800" b="0" i="0" spc="-5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臂染色体的着丝粒位于染色体的一端</a:t>
            </a:r>
            <a:r>
              <a:rPr lang="en-US" altLang="zh-CN" sz="1800" b="0" i="0" spc="-5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经过间期复制后的染色体形态为</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pc="-5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易与无染色单体的等臂染色体</a:t>
            </a:r>
            <a:endParaRPr lang="en-US" altLang="zh-CN" sz="1800" b="0" i="0" spc="-5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b="0" i="0" spc="-5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或不等臂染色体混淆</a:t>
            </a:r>
            <a:r>
              <a:rPr lang="en-US" altLang="zh-CN" b="0" i="0" spc="-5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pc="-5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根据染色体形态判断细胞分裂时期时</a:t>
            </a:r>
            <a:r>
              <a:rPr lang="en-US" altLang="zh-CN" b="0" i="0" spc="-5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pc="-5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要以等臂染色体或不等臂染色体的形态为依据</a:t>
            </a:r>
            <a:r>
              <a:rPr lang="en-US" altLang="zh-CN" b="0" i="0" spc="-5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pc="-50" dirty="0"/>
          </a:p>
        </p:txBody>
      </p:sp>
      <p:pic>
        <p:nvPicPr>
          <p:cNvPr id="11" name="P_5_BD#db0fc7861?pid=64fd0a417&amp;color=0,0,0&amp;tib=255,255,255&amp;iip=4&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977918" y="4155432"/>
            <a:ext cx="173736" cy="1463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cf7d61e32?vop=1&amp;pid=cf681c74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示例题</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某植物根尖细胞一个细胞周期中部分时期的细胞形态如图所示。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pic>
        <p:nvPicPr>
          <p:cNvPr id="3" name="QC_4_BD.1_2#cf7d61e32?vop=1&amp;pid=cf681c7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425696" y="1622425"/>
            <a:ext cx="3328416" cy="13533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cf7d61e32.bracket?vop=1&amp;pid=cf681c74b&amp;color=0,0,0&amp;vpa=1&amp;vtp=1"/>
          <p:cNvSpPr/>
          <p:nvPr/>
        </p:nvSpPr>
        <p:spPr>
          <a:xfrm>
            <a:off x="10046748"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1_3#cf7d61e32.choices?vop=1&amp;pid=cf681c74b&amp;color=0,0,0&amp;vtp=1&amp;bbb=1"/>
              <p:cNvSpPr/>
              <p:nvPr/>
            </p:nvSpPr>
            <p:spPr>
              <a:xfrm>
                <a:off x="832104" y="31083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若只考虑一个细胞周期，则图中缺少处于前期的细胞形态示意图</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图示细胞形态在一个细胞周期中出现的先后顺序依次是乙、甲、丙、丁</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丁中结构1为赤道板，其向四周扩展会形成新的细胞壁</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染色体数</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染色单体数</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的是乙、丙</a:t>
                </a:r>
                <a:endParaRPr lang="en-US" altLang="zh-CN" sz="1800" dirty="0"/>
              </a:p>
            </p:txBody>
          </p:sp>
        </mc:Choice>
        <mc:Fallback>
          <p:sp>
            <p:nvSpPr>
              <p:cNvPr id="5" name="QC_4_BD.1_3#cf7d61e32.choices?vop=1&amp;pid=cf681c74b&amp;color=0,0,0&amp;vtp=1&amp;bbb=1"/>
              <p:cNvSpPr>
                <a:spLocks noRot="1" noChangeAspect="1" noMove="1" noResize="1" noEditPoints="1" noAdjustHandles="1" noChangeArrowheads="1" noChangeShapeType="1" noTextEdit="1"/>
              </p:cNvSpPr>
              <p:nvPr/>
            </p:nvSpPr>
            <p:spPr>
              <a:xfrm>
                <a:off x="832104" y="3108325"/>
                <a:ext cx="10533888" cy="16764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1346</Words>
  <Application>WPS 演示</Application>
  <PresentationFormat>宽屏</PresentationFormat>
  <Paragraphs>138</Paragraphs>
  <Slides>8</Slides>
  <Notes>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8</vt:i4>
      </vt:variant>
    </vt:vector>
  </HeadingPairs>
  <TitlesOfParts>
    <vt:vector size="24" baseType="lpstr">
      <vt:lpstr>Arial</vt:lpstr>
      <vt:lpstr>宋体</vt:lpstr>
      <vt:lpstr>Wingdings</vt:lpstr>
      <vt:lpstr>黑体</vt:lpstr>
      <vt:lpstr>黑体</vt:lpstr>
      <vt:lpstr>微软雅黑</vt:lpstr>
      <vt:lpstr>微软雅黑</vt:lpstr>
      <vt:lpstr>宋体</vt:lpstr>
      <vt:lpstr>Cambria Math</vt:lpstr>
      <vt:lpstr>楷体</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6</cp:revision>
  <dcterms:created xsi:type="dcterms:W3CDTF">2025-05-13T07:24:00Z</dcterms:created>
  <dcterms:modified xsi:type="dcterms:W3CDTF">2025-05-14T07:52:01Z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7EB83B198BF643368D9E7635F795F62D_12</vt:lpwstr>
  </property>
  <property fmtid="{D5CDD505-2E9C-101B-9397-08002B2CF9AE}" pid="3" name="KSOProductBuildVer">
    <vt:lpwstr>2052-12.1.0.20784</vt:lpwstr>
  </property>
</Properties>
</file>