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5b7552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d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275ce1c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7af6ce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1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8917b2bc0.fixed?pid=bff8e7125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大招攻略</a:t>
            </a:r>
            <a:endParaRPr lang="en-US" altLang="zh-CN" sz="5400" dirty="0"/>
          </a:p>
        </p:txBody>
      </p:sp>
      <p:sp>
        <p:nvSpPr>
          <p:cNvPr id="3" name="C_2_BD#8917b2bc0.fixed?pid=bff8e7125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分析酶促反应速率变化图表及数据的方法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7b24d4b07?pid=b275ce1c3&amp;color=0,0,0&amp;vtp=1&amp;bt=1&amp;bbb=1&amp;hb=1"/>
              <p:cNvSpPr/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本攻略专注于酶促反应速率变化的图表及数据分析技巧。学习本攻略内容时可运用图像记忆法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熟记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“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钟形”曲线、米氏曲线（展示底物浓度与反应速率的关系）及时间—产物曲线的特征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有助于直观理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解酶促反应过程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；采用变量分析法，明确自变量（如温度、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、底物浓度、时间）到因变量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反应速率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或产物量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）的逻辑链，同时识别无关变量，确保实验题的作答准确性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相关内容的考查重点与易错点包括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准确理解横纵坐标含义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，识别曲线类型，分段分析曲线变化原因，并结合酶的作用原理进行解释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掌握相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关技巧可以迅速提升相关试题的解题能力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，加强实验分析能力。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7b24d4b07?pid=b275ce1c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blipFill rotWithShape="1">
                <a:blip r:embed="rId1"/>
                <a:stretch>
                  <a:fillRect l="-2" t="-20" r="-921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862f00eb2?pid=c7af6ce79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4_BD#862f00eb2?pid=c7af6ce79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</a:t>
            </a:r>
            <a:endParaRPr lang="en-US" altLang="zh-CN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_4_BD#862f00eb2?pid=c7af6ce79&amp;color=0,0,0&amp;vtp=1&amp;bbb=1"/>
              <p:cNvSpPr/>
              <p:nvPr/>
            </p:nvSpPr>
            <p:spPr>
              <a:xfrm>
                <a:off x="1280160" y="1067816"/>
                <a:ext cx="10515600" cy="40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22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温度和</a:t>
                </a:r>
                <a14:m>
                  <m:oMath xmlns:m="http://schemas.openxmlformats.org/officeDocument/2006/math">
                    <m:r>
                      <a:rPr lang="en-US" altLang="zh-CN" sz="2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𝐩𝐇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2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对酶促反应速率的影响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4" name="C_4_BD#862f00eb2?pid=c7af6ce7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0160" y="1067816"/>
                <a:ext cx="10515600" cy="406400"/>
              </a:xfrm>
              <a:prstGeom prst="rect">
                <a:avLst/>
              </a:prstGeom>
              <a:blipFill rotWithShape="1">
                <a:blip r:embed="rId2"/>
                <a:stretch>
                  <a:fillRect t="-94" b="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_5_BD#7128380fe?pid=862f00eb2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3240" y="1600200"/>
            <a:ext cx="6062472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P_5_BD#7128380fe?sp=1&amp;pid=862f00eb2&amp;color=0,0,0&amp;vtp=1&amp;bbb=1&amp;hb=1"/>
              <p:cNvSpPr/>
              <p:nvPr/>
            </p:nvSpPr>
            <p:spPr>
              <a:xfrm>
                <a:off x="832104" y="3314700"/>
                <a:ext cx="10533888" cy="2514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（1）在一定温度（或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pH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）范围内，随温度（或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）的升高，酶的催化作用增强，超过这一范围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酶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的催化作用逐渐减弱。</a:t>
                </a:r>
                <a:endParaRPr lang="en-US" altLang="zh-CN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（2）过酸、过碱、高温都会使酶变性失活，而低温只是抑制酶的活性，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酶分子结构未被破坏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（3）从丙图可以看出，纵坐标为反应物剩余量，相同反应时间内反应物剩余量越多，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生成物越少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反应速率越慢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；图示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pH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7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时，反应物剩余量最少，可能为最适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pH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；反应溶液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pH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的变化不影响酶作用的</a:t>
                </a: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最适温度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6" name="P_5_BD#7128380fe?sp=1&amp;pid=862f00eb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314700"/>
                <a:ext cx="10533888" cy="2514600"/>
              </a:xfrm>
              <a:prstGeom prst="rect">
                <a:avLst/>
              </a:prstGeom>
              <a:blipFill rotWithShape="1">
                <a:blip r:embed="rId4"/>
                <a:stretch>
                  <a:fillRect l="-2" r="-1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d9272307a?pid=c7af6ce79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4_BD#d9272307a?pid=c7af6ce79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endParaRPr lang="en-US" altLang="zh-CN" sz="2200" dirty="0"/>
          </a:p>
        </p:txBody>
      </p:sp>
      <p:sp>
        <p:nvSpPr>
          <p:cNvPr id="4" name="C_4_BD#d9272307a?pid=c7af6ce79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酶、反应物和生成物三者的浓度与酶促反应速率的关系曲线</a:t>
            </a:r>
            <a:endParaRPr lang="en-US" altLang="zh-CN" sz="2200" dirty="0"/>
          </a:p>
        </p:txBody>
      </p:sp>
      <p:pic>
        <p:nvPicPr>
          <p:cNvPr id="5" name="P_5_BD#7bb5a59d5?pid=d9272307a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1176" y="1587500"/>
            <a:ext cx="7077456" cy="184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_1#d0bc0077d?vop=1&amp;pid=15b755281&amp;color=0,0,0&amp;vtp=1&amp;bt=1&amp;bbb=1&amp;hb=1"/>
              <p:cNvSpPr/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示例题</a:t>
                </a:r>
                <a:r>
                  <a:rPr lang="en-US" altLang="zh-CN" sz="1800" b="1" i="0" dirty="0">
                    <a:solidFill>
                      <a:srgbClr val="00A0A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为了探究淀粉酶的最适温度，某同学进行了如图所示的实验操作，实验步骤如下：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骤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①：取10支试管，均分为五组。每组的两支试管中分别加入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淀粉酶溶液和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质量分数为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%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淀粉溶液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骤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②：将每组淀粉酶溶液和淀粉溶液混合并摇匀。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骤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③：将装有混合溶液的五支试管（编号1、2、3、4、5）分别置于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15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℃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25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℃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35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℃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45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55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水浴中。反应过程中每隔1分钟从各支试管中取出一滴反应液，滴在比色板上，加1滴碘液显色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回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答下列问题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O_4_BD.1_1#d0bc0077d?vop=1&amp;pid=15b75528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blipFill rotWithShape="1">
                <a:blip r:embed="rId1"/>
                <a:stretch>
                  <a:fillRect l="-2" t="-17" r="-698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1_2#d0bc0077d?vop=1&amp;pid=15b755281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376" y="4099044"/>
            <a:ext cx="3895344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2_1#56e2c89f5?vop=1&amp;pid=d0bc0077d&amp;color=0,0,0&amp;vtp=1&amp;bt=1&amp;bbb=1"/>
              <p:cNvSpPr/>
              <p:nvPr/>
            </p:nvSpPr>
            <p:spPr>
              <a:xfrm>
                <a:off x="832104" y="1078991"/>
                <a:ext cx="10533888" cy="2578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本实验的自变量是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，如果想验证淀粉酶的化学本质可以用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来检测。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</a:t>
                </a:r>
                <a:r>
                  <a:rPr lang="en-US" altLang="zh-CN" b="1">
                    <a:solidFill>
                      <a:srgbClr val="00A0A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该实验的设计存在一个明显的错误，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即</a:t>
                </a: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___________________________________________________</a:t>
                </a:r>
                <a:endParaRPr lang="en-US" altLang="zh-CN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（3）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在本实验中，各组溶液的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pH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要保证</a:t>
                </a: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该实验能否选用斐林试剂检测实验结果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？</a:t>
                </a: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理由是</a:t>
                </a: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（4）</a:t>
                </a:r>
                <a:r>
                  <a:rPr lang="en-US" altLang="zh-CN" b="1" dirty="0">
                    <a:solidFill>
                      <a:srgbClr val="00A0A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纠正实验步骤后，进行操作。一段时间后，当第3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组试管中的反应物与碘液混合开始呈棕黄色时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各组实验现象如表所示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（“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”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越多表示蓝色越深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2_1#56e2c89f5?vop=1&amp;pid=d0bc0077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1"/>
                <a:ext cx="10533888" cy="2578100"/>
              </a:xfrm>
              <a:prstGeom prst="rect">
                <a:avLst/>
              </a:prstGeom>
              <a:blipFill rotWithShape="1">
                <a:blip r:embed="rId1"/>
                <a:stretch>
                  <a:fillRect l="-2" t="-5" r="-2277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3_1#56e2c89f5.blank?vop=1&amp;pid=d0bc0077d&amp;color=0,0,0&amp;vpa=1&amp;vtp=1&amp;bbb=1"/>
          <p:cNvSpPr/>
          <p:nvPr/>
        </p:nvSpPr>
        <p:spPr>
          <a:xfrm>
            <a:off x="3380835" y="1041589"/>
            <a:ext cx="623888" cy="368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9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温度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4" name="QB_5_AN.4_1#56e2c89f5.blank?vop=1&amp;pid=d0bc0077d&amp;color=0,0,0&amp;vpa=2&amp;vtp=1&amp;bbb=1"/>
          <p:cNvSpPr/>
          <p:nvPr/>
        </p:nvSpPr>
        <p:spPr>
          <a:xfrm>
            <a:off x="7952835" y="1041589"/>
            <a:ext cx="1309688" cy="368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9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双缩脲试剂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6_1#56e2c89f5.blank?vop=1&amp;pid=d0bc0077d&amp;color=0,0,0&amp;vpa=3&amp;vtp=1&amp;bbb=1&amp;hb=1"/>
              <p:cNvSpPr/>
              <p:nvPr/>
            </p:nvSpPr>
            <p:spPr>
              <a:xfrm>
                <a:off x="832104" y="1409191"/>
                <a:ext cx="10531904" cy="7112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279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                                      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步骤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②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前应先将五组试管中的淀粉酶溶液和淀粉溶液各自</a:t>
                </a:r>
                <a:endParaRPr lang="en-US" altLang="zh-CN" b="0" i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279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15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℃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25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℃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35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℃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45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℃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55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℃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的水浴中保温一段时间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QB_5_AN.6_1#56e2c89f5.blank?vop=1&amp;pid=d0bc0077d&amp;color=0,0,0&amp;vpa=3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09191"/>
                <a:ext cx="10531904" cy="711200"/>
              </a:xfrm>
              <a:prstGeom prst="rect">
                <a:avLst/>
              </a:prstGeom>
              <a:blipFill rotWithShape="1">
                <a:blip r:embed="rId2"/>
                <a:stretch>
                  <a:fillRect l="-2" t="-18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5_AN.8_1#56e2c89f5.blank?vop=1&amp;pid=d0bc0077d&amp;color=0,0,0&amp;vpa=4&amp;vtp=1&amp;bbb=1"/>
          <p:cNvSpPr/>
          <p:nvPr/>
        </p:nvSpPr>
        <p:spPr>
          <a:xfrm>
            <a:off x="5036598" y="2146490"/>
            <a:ext cx="1309688" cy="368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9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相同且适宜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9" name="QB_5_AN.9_1#56e2c89f5.blank?vop=1&amp;pid=d0bc0077d&amp;color=0,0,0&amp;vpa=5&amp;vtp=1&amp;bbb=1"/>
          <p:cNvSpPr/>
          <p:nvPr/>
        </p:nvSpPr>
        <p:spPr>
          <a:xfrm>
            <a:off x="10700797" y="2146490"/>
            <a:ext cx="623888" cy="368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9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不能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0" name="QB_5_AN.10_1#56e2c89f5.blank?vop=1&amp;pid=d0bc0077d&amp;color=0,0,0&amp;vpa=6&amp;vtp=1&amp;bbb=1"/>
          <p:cNvSpPr/>
          <p:nvPr/>
        </p:nvSpPr>
        <p:spPr>
          <a:xfrm>
            <a:off x="1523460" y="2514789"/>
            <a:ext cx="7024688" cy="368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9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利用斐林试剂检测时需要水浴加热，会改变温度，最终影响实验结果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QB_5_BD.11_2#7a5500e0d?colgroup=16,7,7,7,7,7&amp;vop=1&amp;pid=d0bc0077d&amp;color=0,0,0&amp;vtp=1&amp;bbb=1"/>
              <p:cNvGraphicFramePr>
                <a:graphicFrameLocks noGrp="1"/>
              </p:cNvGraphicFramePr>
              <p:nvPr/>
            </p:nvGraphicFramePr>
            <p:xfrm>
              <a:off x="832104" y="3864554"/>
              <a:ext cx="10515600" cy="971550"/>
            </p:xfrm>
            <a:graphic>
              <a:graphicData uri="http://schemas.openxmlformats.org/drawingml/2006/table">
                <a:tbl>
                  <a:tblPr/>
                  <a:tblGrid>
                    <a:gridCol w="3154680"/>
                    <a:gridCol w="1472184"/>
                    <a:gridCol w="1472184"/>
                    <a:gridCol w="1472184"/>
                    <a:gridCol w="1472184"/>
                    <a:gridCol w="1472184"/>
                  </a:tblGrid>
                  <a:tr h="3238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238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处理温度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℃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55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238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结果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++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棕黄色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++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QB_5_BD.11_2#7a5500e0d?colgroup=16,7,7,7,7,7&amp;vop=1&amp;pid=d0bc0077d&amp;color=0,0,0&amp;vtp=1&amp;bbb=1"/>
              <p:cNvGraphicFramePr>
                <a:graphicFrameLocks noGrp="1"/>
              </p:cNvGraphicFramePr>
              <p:nvPr/>
            </p:nvGraphicFramePr>
            <p:xfrm>
              <a:off x="832104" y="3864554"/>
              <a:ext cx="10515600" cy="971550"/>
            </p:xfrm>
            <a:graphic>
              <a:graphicData uri="http://schemas.openxmlformats.org/drawingml/2006/table">
                <a:tbl>
                  <a:tblPr/>
                  <a:tblGrid>
                    <a:gridCol w="3154680"/>
                    <a:gridCol w="1472184"/>
                    <a:gridCol w="1472184"/>
                    <a:gridCol w="1472184"/>
                    <a:gridCol w="1472184"/>
                    <a:gridCol w="1472184"/>
                  </a:tblGrid>
                  <a:tr h="3238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238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55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238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结果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棕黄色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3" name="QB_5_BD.11_3#7a5500e0d?vop=1&amp;pid=d0bc0077d&amp;color=0,0,0&amp;vtp=1&amp;bbb=1&amp;hb=1"/>
          <p:cNvSpPr/>
          <p:nvPr/>
        </p:nvSpPr>
        <p:spPr>
          <a:xfrm>
            <a:off x="832104" y="4969454"/>
            <a:ext cx="10533888" cy="1104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29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分析上述实验结果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可以得出该淀粉酶的最适温度在</a:t>
            </a:r>
            <a:r>
              <a:rPr lang="en-US" altLang="zh-CN" sz="1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之间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某同学在进行本实验的过程中发现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29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反应时间过长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，为缩短反应时间，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请你提出合理的改进措施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</a:t>
            </a:r>
            <a:r>
              <a:rPr lang="en-US" altLang="zh-CN" sz="18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endParaRPr lang="en-US" altLang="zh-CN" sz="18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2900"/>
              </a:lnSpc>
            </a:pPr>
            <a:r>
              <a:rPr lang="en-US" altLang="zh-CN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至少答两点）。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QB_5_AN.12_1#7a5500e0d.blank?vop=1&amp;pid=d0bc0077d&amp;color=0,0,0&amp;vpa=7&amp;vtp=1&amp;bbb=1"/>
              <p:cNvSpPr/>
              <p:nvPr/>
            </p:nvSpPr>
            <p:spPr>
              <a:xfrm>
                <a:off x="6107366" y="4980050"/>
                <a:ext cx="1111250" cy="279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25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～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45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4" name="QB_5_AN.12_1#7a5500e0d.blank?vop=1&amp;pid=d0bc0077d&amp;color=0,0,0&amp;vpa=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7366" y="4980050"/>
                <a:ext cx="1111250" cy="279400"/>
              </a:xfrm>
              <a:prstGeom prst="rect">
                <a:avLst/>
              </a:prstGeom>
              <a:blipFill rotWithShape="1">
                <a:blip r:embed="rId4"/>
                <a:stretch>
                  <a:fillRect l="-51" t="-136" r="51" b="1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QB_5_AN.13_1#7a5500e0d.blank?vop=1&amp;pid=d0bc0077d&amp;color=0,0,0&amp;vpa=8&amp;vtp=1&amp;bbb=1&amp;hb=1"/>
          <p:cNvSpPr/>
          <p:nvPr/>
        </p:nvSpPr>
        <p:spPr>
          <a:xfrm>
            <a:off x="832104" y="5300353"/>
            <a:ext cx="10531904" cy="7366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29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                               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增加淀粉酶的量或浓度</a:t>
            </a:r>
            <a:r>
              <a:rPr lang="en-US" altLang="zh-CN" b="0" i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</a:t>
            </a:r>
            <a:r>
              <a:rPr lang="en-US" altLang="zh-CN" b="0" i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适当降低底物的</a:t>
            </a:r>
            <a:endParaRPr lang="en-US" altLang="zh-CN" b="0" i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29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量或浓度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8" grpId="0" animBg="1" build="p"/>
      <p:bldP spid="9" grpId="0" animBg="1" build="p"/>
      <p:bldP spid="10" grpId="0" animBg="1" build="p"/>
      <p:bldP spid="14" grpId="0" animBg="1" build="p"/>
      <p:bldP spid="15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1543</Words>
  <Application>WPS 演示</Application>
  <PresentationFormat>宽屏</PresentationFormat>
  <Paragraphs>100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黑体</vt:lpstr>
      <vt:lpstr>黑体</vt:lpstr>
      <vt:lpstr>微软雅黑</vt:lpstr>
      <vt:lpstr>微软雅黑</vt:lpstr>
      <vt:lpstr>宋体</vt:lpstr>
      <vt:lpstr>Cambria Math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予恩</cp:lastModifiedBy>
  <cp:revision>4</cp:revision>
  <dcterms:created xsi:type="dcterms:W3CDTF">2025-05-13T06:38:00Z</dcterms:created>
  <dcterms:modified xsi:type="dcterms:W3CDTF">2025-05-14T06:40:14Z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0DC422CDD4714EC3977CBA64ADBA965A_12</vt:lpwstr>
  </property>
  <property fmtid="{D5CDD505-2E9C-101B-9397-08002B2CF9AE}" pid="3" name="KSOProductBuildVer">
    <vt:lpwstr>2052-12.1.0.20784</vt:lpwstr>
  </property>
</Properties>
</file>