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60bee9fc1ba3230ba#tid=6822e40be7974300096e5976#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p:spPr>
        <p:txBody>
          <a:bodyPr wrap="square" lIns="0" tIns="0" rIns="0" bIns="0" rtlCol="0" anchor="ctr"/>
          <a:lstStyle/>
          <a:p>
            <a:pPr algn="ctr"/>
            <a:r>
              <a:rPr lang="en-US" sz="1800" b="1" i="0" dirty="0">
                <a:solidFill>
                  <a:srgbClr val="00A0AF"/>
                </a:solidFill>
                <a:latin typeface="黑体" panose="02010609060101010101" pitchFamily="34" charset="-122"/>
                <a:ea typeface="黑体" panose="02010609060101010101" pitchFamily="34" charset="-122"/>
                <a:cs typeface="黑体" panose="02010609060101010101" pitchFamily="34" charset="-120"/>
              </a:rPr>
              <a:t>高中生物学 必修1</a:t>
            </a:r>
            <a:endParaRPr lang="en-US" sz="1800" dirty="0"/>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5.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5.xml"/><Relationship Id="rId2" Type="http://schemas.openxmlformats.org/officeDocument/2006/relationships/image" Target="../media/image29.png"/><Relationship Id="rId1"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image" Target="../media/image32.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5.xml"/><Relationship Id="rId2" Type="http://schemas.openxmlformats.org/officeDocument/2006/relationships/image" Target="../media/image34.png"/><Relationship Id="rId1"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image" Target="../media/image3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5.xml"/><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19.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5.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7_1#5d3240e1e?sp=1&amp;vop=1&amp;pid=1904f40bf&amp;color=0,0,0&amp;vtp=1&amp;bt=1&amp;bbb=1&amp;hb=1"/>
              <p:cNvSpPr/>
              <p:nvPr/>
            </p:nvSpPr>
            <p:spPr>
              <a:xfrm>
                <a:off x="832104" y="1080000"/>
                <a:ext cx="10533888" cy="1524000"/>
              </a:xfrm>
              <a:prstGeom prst="rect">
                <a:avLst/>
              </a:prstGeom>
              <a:noFill/>
            </p:spPr>
            <p:txBody>
              <a:bodyPr wrap="none" lIns="0" tIns="0" rIns="0" bIns="0" rtlCol="0" anchor="t"/>
              <a:lstStyle/>
              <a:p>
                <a:pPr algn="l" latinLnBrk="1">
                  <a:lnSpc>
                    <a:spcPts val="30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（3）研究人员发现一株异常水稻，该水稻胚乳出现萎缩、粉化，粒重减少了</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他们对此做出了两种</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0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推测</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a:p>
                <a:pPr latinLnBrk="1">
                  <a:lnSpc>
                    <a:spcPts val="30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推</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测一</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：谷蛋白的合成受阻；</a:t>
                </a:r>
                <a:endParaRPr lang="en-US" altLang="zh-CN" sz="1800" dirty="0"/>
              </a:p>
              <a:p>
                <a:pPr latinLnBrk="1">
                  <a:lnSpc>
                    <a:spcPts val="30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推测二</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：谷蛋白的运输发生障碍。</a:t>
                </a:r>
                <a:endParaRPr lang="en-US" altLang="zh-CN" dirty="0"/>
              </a:p>
            </p:txBody>
          </p:sp>
        </mc:Choice>
        <mc:Fallback>
          <p:sp>
            <p:nvSpPr>
              <p:cNvPr id="2" name="QO_6_BD.7_1#5d3240e1e?sp=1&amp;vop=1&amp;pid=1904f40bf&amp;color=0,0,0&amp;vtp=1&amp;bt=1&amp;bbb=1&amp;hb=1"/>
              <p:cNvSpPr>
                <a:spLocks noRot="1" noChangeAspect="1" noMove="1" noResize="1" noEditPoints="1" noAdjustHandles="1" noChangeArrowheads="1" noChangeShapeType="1" noTextEdit="1"/>
              </p:cNvSpPr>
              <p:nvPr/>
            </p:nvSpPr>
            <p:spPr>
              <a:xfrm>
                <a:off x="832104" y="1080000"/>
                <a:ext cx="10533888" cy="1524000"/>
              </a:xfrm>
              <a:prstGeom prst="rect">
                <a:avLst/>
              </a:prstGeom>
              <a:blipFill rotWithShape="1">
                <a:blip r:embed="rId1"/>
                <a:stretch>
                  <a:fillRect l="-2" t="-33" r="-11" b="33"/>
                </a:stretch>
              </a:blipFill>
            </p:spPr>
            <p:txBody>
              <a:bodyPr/>
              <a:lstStyle/>
              <a:p>
                <a:r>
                  <a:rPr lang="zh-CN" altLang="en-US">
                    <a:noFill/>
                  </a:rPr>
                  <a:t> </a:t>
                </a:r>
              </a:p>
            </p:txBody>
          </p:sp>
        </mc:Fallback>
      </mc:AlternateContent>
      <p:sp>
        <p:nvSpPr>
          <p:cNvPr id="3" name="QO_6_BD.7_2#5d3240e1e?vop=1&amp;pid=1904f40bf&amp;color=0,0,0&amp;vtp=1&amp;bbb=1&amp;hb=1"/>
          <p:cNvSpPr/>
          <p:nvPr/>
        </p:nvSpPr>
        <p:spPr>
          <a:xfrm>
            <a:off x="832104" y="2600445"/>
            <a:ext cx="10533888" cy="762000"/>
          </a:xfrm>
          <a:prstGeom prst="rect">
            <a:avLst/>
          </a:prstGeom>
          <a:noFill/>
        </p:spPr>
        <p:txBody>
          <a:bodyPr wrap="none" lIns="0" tIns="0" rIns="0" bIns="0" rtlCol="0" anchor="t"/>
          <a:lstStyle/>
          <a:p>
            <a:pPr algn="l" latinLnBrk="1">
              <a:lnSpc>
                <a:spcPts val="30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为了探究异常水稻粒重减少的原因，科研小组用放射性标记物追踪谷蛋白的合成和运输过程</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并检测相应</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0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部位的放射性相对强度</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，结果如图2所示。</a:t>
            </a:r>
            <a:endParaRPr lang="en-US" altLang="zh-CN" dirty="0"/>
          </a:p>
        </p:txBody>
      </p:sp>
      <p:pic>
        <p:nvPicPr>
          <p:cNvPr id="4" name="QO_6_BD.7_3#5d3240e1e?iti=2&amp;htil=1&amp;vop=1&amp;pid=1904f40bf&amp;color=0,0,0&amp;tib=255,255,255&amp;vtp=1&amp;hs=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141464" y="3078282"/>
            <a:ext cx="4224528" cy="16093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6_BD.7_4#5d3240e1e?iti=2&amp;htil=1&amp;vop=1&amp;pid=1904f40bf&amp;color=0,0,0&amp;vtp=1&amp;bbb=1"/>
          <p:cNvSpPr/>
          <p:nvPr/>
        </p:nvSpPr>
        <p:spPr>
          <a:xfrm>
            <a:off x="9046559" y="4814626"/>
            <a:ext cx="414337" cy="338900"/>
          </a:xfrm>
          <a:prstGeom prst="rect">
            <a:avLst/>
          </a:prstGeom>
          <a:noFill/>
        </p:spPr>
        <p:txBody>
          <a:bodyPr wrap="none" lIns="0" tIns="0" rIns="0" bIns="0" rtlCol="0" anchor="t"/>
          <a:lstStyle/>
          <a:p>
            <a:pPr algn="ctr" latinLnBrk="1">
              <a:lnSpc>
                <a:spcPts val="29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图2</a:t>
            </a:r>
            <a:endParaRPr lang="en-US" altLang="zh-CN" sz="1800" dirty="0"/>
          </a:p>
        </p:txBody>
      </p:sp>
      <p:sp>
        <p:nvSpPr>
          <p:cNvPr id="6" name="QB_7_BD.8_1#0eb02c34a?htil=1&amp;vop=1&amp;pid=5d3240e1e&amp;color=0,0,0&amp;vtp=1&amp;bbb=1&amp;hb=1"/>
          <p:cNvSpPr/>
          <p:nvPr/>
        </p:nvSpPr>
        <p:spPr>
          <a:xfrm>
            <a:off x="832104" y="3324345"/>
            <a:ext cx="6217920" cy="1143000"/>
          </a:xfrm>
          <a:prstGeom prst="rect">
            <a:avLst/>
          </a:prstGeom>
          <a:noFill/>
        </p:spPr>
        <p:txBody>
          <a:bodyPr wrap="none" lIns="0" tIns="0" rIns="0" bIns="0" rtlCol="0" anchor="t"/>
          <a:lstStyle/>
          <a:p>
            <a:pPr algn="l" latinLnBrk="1">
              <a:lnSpc>
                <a:spcPts val="3000"/>
              </a:lnSpc>
            </a:pP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①</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实验结果不支持推测</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填“一”或“二</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理由是</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000"/>
              </a:lnSpc>
            </a:pP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0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7" name="QB_7_AN.9_1#0eb02c34a.blank?vop=1&amp;pid=5d3240e1e&amp;color=0,0,0&amp;vpa=4&amp;vtp=1"/>
          <p:cNvSpPr/>
          <p:nvPr/>
        </p:nvSpPr>
        <p:spPr>
          <a:xfrm>
            <a:off x="3123660" y="3294182"/>
            <a:ext cx="395288" cy="381000"/>
          </a:xfrm>
          <a:prstGeom prst="rect">
            <a:avLst/>
          </a:prstGeom>
          <a:noFill/>
        </p:spPr>
        <p:txBody>
          <a:bodyPr wrap="none" lIns="0" tIns="0" rIns="0" bIns="0" rtlCol="0" anchor="t"/>
          <a:lstStyle/>
          <a:p>
            <a:pPr algn="ctr" latinLnBrk="1">
              <a:lnSpc>
                <a:spcPts val="30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一</a:t>
            </a:r>
            <a:endParaRPr lang="en-US" altLang="zh-CN" dirty="0"/>
          </a:p>
        </p:txBody>
      </p:sp>
      <p:sp>
        <p:nvSpPr>
          <p:cNvPr id="8" name="QB_7_AN.10_1#0eb02c34a.blank?vop=1&amp;pid=5d3240e1e&amp;color=0,0,0&amp;vpa=5&amp;vtp=1&amp;bbb=1"/>
          <p:cNvSpPr/>
          <p:nvPr/>
        </p:nvSpPr>
        <p:spPr>
          <a:xfrm>
            <a:off x="832104" y="3675183"/>
            <a:ext cx="6217920" cy="746125"/>
          </a:xfrm>
          <a:prstGeom prst="rect">
            <a:avLst/>
          </a:prstGeom>
          <a:noFill/>
        </p:spPr>
        <p:txBody>
          <a:bodyPr wrap="square" lIns="0" tIns="0" rIns="0" bIns="0" rtlCol="0" anchor="t"/>
          <a:lstStyle/>
          <a:p>
            <a:pPr indent="114300" latinLnBrk="1">
              <a:lnSpc>
                <a:spcPct val="1360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检测到正常水稻细胞和异常水稻细胞的高尔基体中放射性相同</a:t>
            </a:r>
            <a:endParaRPr lang="en-US" altLang="zh-CN" dirty="0"/>
          </a:p>
        </p:txBody>
      </p:sp>
      <mc:AlternateContent xmlns:mc="http://schemas.openxmlformats.org/markup-compatibility/2006">
        <mc:Choice xmlns:a14="http://schemas.microsoft.com/office/drawing/2010/main" Requires="a14">
          <p:sp>
            <p:nvSpPr>
              <p:cNvPr id="9" name="QB_7_BD.11_1#05348c340?htil=1&amp;vop=1&amp;pid=5d3240e1e&amp;color=0,0,0&amp;vtp=1&amp;bbb=1&amp;hb=1"/>
              <p:cNvSpPr/>
              <p:nvPr/>
            </p:nvSpPr>
            <p:spPr>
              <a:xfrm>
                <a:off x="832104" y="4488990"/>
                <a:ext cx="6217920" cy="1524000"/>
              </a:xfrm>
              <a:prstGeom prst="rect">
                <a:avLst/>
              </a:prstGeom>
              <a:noFill/>
            </p:spPr>
            <p:txBody>
              <a:bodyPr wrap="none" lIns="0" tIns="0" rIns="0" bIns="0" rtlCol="0" anchor="t"/>
              <a:lstStyle/>
              <a:p>
                <a:pPr algn="l" latinLnBrk="1">
                  <a:lnSpc>
                    <a:spcPts val="30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②进一步研究发现，异常的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GPA</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蛋白具有诱发膜融合的功能</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0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据此推测异常植株的细胞壁附近聚集了大量放射性物质的原因</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0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可能是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0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9" name="QB_7_BD.11_1#05348c340?htil=1&amp;vop=1&amp;pid=5d3240e1e&amp;color=0,0,0&amp;vtp=1&amp;bbb=1&amp;hb=1"/>
              <p:cNvSpPr>
                <a:spLocks noRot="1" noChangeAspect="1" noMove="1" noResize="1" noEditPoints="1" noAdjustHandles="1" noChangeArrowheads="1" noChangeShapeType="1" noTextEdit="1"/>
              </p:cNvSpPr>
              <p:nvPr/>
            </p:nvSpPr>
            <p:spPr>
              <a:xfrm>
                <a:off x="832104" y="4488990"/>
                <a:ext cx="6217920" cy="1524000"/>
              </a:xfrm>
              <a:prstGeom prst="rect">
                <a:avLst/>
              </a:prstGeom>
              <a:blipFill rotWithShape="1">
                <a:blip r:embed="rId3"/>
                <a:stretch>
                  <a:fillRect l="-4" t="-11" r="-2151" b="1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7_AN.12_1#05348c340.blank?vop=1&amp;pid=5d3240e1e&amp;color=0,0,0&amp;vpa=6&amp;vtp=1&amp;bbb=1&amp;hb=1"/>
              <p:cNvSpPr/>
              <p:nvPr/>
            </p:nvSpPr>
            <p:spPr>
              <a:xfrm>
                <a:off x="832104" y="5220827"/>
                <a:ext cx="6217920" cy="762000"/>
              </a:xfrm>
              <a:prstGeom prst="rect">
                <a:avLst/>
              </a:prstGeom>
              <a:noFill/>
            </p:spPr>
            <p:txBody>
              <a:bodyPr wrap="square" lIns="0" tIns="0" rIns="0" bIns="0" rtlCol="0" anchor="t"/>
              <a:lstStyle/>
              <a:p>
                <a:pPr latinLnBrk="1">
                  <a:lnSpc>
                    <a:spcPts val="3000"/>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来自高尔基体的囊泡膜上异常的</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GPA</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蛋白诱发了囊泡</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0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与细胞膜的融合</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，从而将谷蛋白错误运输到细胞壁附近聚集</a:t>
                </a:r>
                <a:endParaRPr lang="en-US" altLang="zh-CN" dirty="0"/>
              </a:p>
            </p:txBody>
          </p:sp>
        </mc:Choice>
        <mc:Fallback>
          <p:sp>
            <p:nvSpPr>
              <p:cNvPr id="10" name="QB_7_AN.12_1#05348c340.blank?vop=1&amp;pid=5d3240e1e&amp;color=0,0,0&amp;vpa=6&amp;vtp=1&amp;bbb=1&amp;hb=1"/>
              <p:cNvSpPr>
                <a:spLocks noRot="1" noChangeAspect="1" noMove="1" noResize="1" noEditPoints="1" noAdjustHandles="1" noChangeArrowheads="1" noChangeShapeType="1" noTextEdit="1"/>
              </p:cNvSpPr>
              <p:nvPr/>
            </p:nvSpPr>
            <p:spPr>
              <a:xfrm>
                <a:off x="832104" y="5220827"/>
                <a:ext cx="6217920" cy="762000"/>
              </a:xfrm>
              <a:prstGeom prst="rect">
                <a:avLst/>
              </a:prstGeom>
              <a:blipFill rotWithShape="1">
                <a:blip r:embed="rId4"/>
                <a:stretch>
                  <a:fillRect l="-4" t="-65" r="4" b="6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 calcmode="lin" valueType="num">
                                      <p:cBhvr additive="base">
                                        <p:cTn id="2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P spid="8" grpId="0" animBg="1" build="p"/>
      <p:bldP spid="10"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1_1#6b40f03a5?sp=1&amp;vop=1&amp;pid=902ee1b58&amp;color=0,0,0&amp;vtp=1&amp;bt=1&amp;bbb=1"/>
          <p:cNvSpPr/>
          <p:nvPr/>
        </p:nvSpPr>
        <p:spPr>
          <a:xfrm>
            <a:off x="832104" y="1080000"/>
            <a:ext cx="10533888" cy="381000"/>
          </a:xfrm>
          <a:prstGeom prst="rect">
            <a:avLst/>
          </a:prstGeom>
          <a:noFill/>
        </p:spPr>
        <p:txBody>
          <a:bodyPr wrap="none" lIns="0" tIns="0" rIns="0" bIns="0" rtlCol="0" anchor="t"/>
          <a:lstStyle/>
          <a:p>
            <a:pPr algn="l" latinLnBrk="1">
              <a:lnSpc>
                <a:spcPts val="30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世界首例克隆猴“中中”和“华华”在中国诞生。科学家获得克隆猴的实验流程如图，请据图回答：</a:t>
            </a:r>
            <a:endParaRPr lang="en-US" altLang="zh-CN" sz="1800" dirty="0"/>
          </a:p>
        </p:txBody>
      </p:sp>
      <p:pic>
        <p:nvPicPr>
          <p:cNvPr id="3" name="QO_4_BD.1_2#6b40f03a5?vop=1&amp;pid=902ee1b5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270375" y="1562735"/>
            <a:ext cx="3804920" cy="22504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5_BD.2_1#976c1a1ec?vop=1&amp;pid=6b40f03a5&amp;color=0,0,0&amp;vtp=1&amp;bbb=1&amp;hb=1"/>
          <p:cNvSpPr/>
          <p:nvPr/>
        </p:nvSpPr>
        <p:spPr>
          <a:xfrm>
            <a:off x="832104" y="3848662"/>
            <a:ext cx="10533888" cy="2100580"/>
          </a:xfrm>
          <a:prstGeom prst="rect">
            <a:avLst/>
          </a:prstGeom>
          <a:noFill/>
        </p:spPr>
        <p:txBody>
          <a:bodyPr wrap="none" lIns="0" tIns="0" rIns="0" bIns="0" rtlCol="0" anchor="t"/>
          <a:lstStyle/>
          <a:p>
            <a:pPr algn="l" latinLnBrk="1">
              <a:lnSpc>
                <a:spcPts val="28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（1）重组细胞分裂过程中需要合成组成染色体的蛋白质</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该物质是在细胞质中的</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填结构名称</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8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上合成的</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，并通过核孔进入细胞核中</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核孔的功能是实现核质间频繁的</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28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（2）</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图中克隆猴的性状与</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填“A猴”或“B猴”）相似，</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原因是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2800"/>
              </a:lnSpc>
            </a:pP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a:solidFill>
                <a:prstClr val="black"/>
              </a:solidFill>
            </a:endParaRPr>
          </a:p>
          <a:p>
            <a:pPr lvl="0" latinLnBrk="1">
              <a:lnSpc>
                <a:spcPts val="28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（3）若要使B猴去核后的体细胞恢复生命活动，</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可对其进行</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的实验操作。</a:t>
            </a:r>
            <a:endParaRPr lang="en-US" altLang="zh-CN">
              <a:solidFill>
                <a:prstClr val="black"/>
              </a:solidFill>
            </a:endParaRPr>
          </a:p>
          <a:p>
            <a:pPr lvl="0" latinLnBrk="1">
              <a:lnSpc>
                <a:spcPts val="28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（4）</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该实验结果表明了细胞核的功能是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5" name="QB_5_AN.3_1#976c1a1ec.blank?vop=1&amp;pid=6b40f03a5&amp;color=0,0,0&amp;vpa=1&amp;vtp=1&amp;bbb=1"/>
          <p:cNvSpPr/>
          <p:nvPr/>
        </p:nvSpPr>
        <p:spPr>
          <a:xfrm>
            <a:off x="8972010" y="3812276"/>
            <a:ext cx="852488" cy="355600"/>
          </a:xfrm>
          <a:prstGeom prst="rect">
            <a:avLst/>
          </a:prstGeom>
          <a:noFill/>
        </p:spPr>
        <p:txBody>
          <a:bodyPr wrap="none" lIns="0" tIns="0" rIns="0" bIns="0" rtlCol="0" anchor="t"/>
          <a:lstStyle/>
          <a:p>
            <a:pPr algn="ctr" latinLnBrk="1">
              <a:lnSpc>
                <a:spcPts val="28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核糖体</a:t>
            </a:r>
            <a:endParaRPr lang="en-US" altLang="zh-CN" dirty="0"/>
          </a:p>
        </p:txBody>
      </p:sp>
      <p:sp>
        <p:nvSpPr>
          <p:cNvPr id="6" name="QB_5_AN.4_1#976c1a1ec.blank?vop=1&amp;pid=6b40f03a5&amp;color=0,0,0&amp;vpa=2&amp;vtp=1&amp;bbb=1"/>
          <p:cNvSpPr/>
          <p:nvPr/>
        </p:nvSpPr>
        <p:spPr>
          <a:xfrm>
            <a:off x="7924260" y="4167877"/>
            <a:ext cx="2224088" cy="355600"/>
          </a:xfrm>
          <a:prstGeom prst="rect">
            <a:avLst/>
          </a:prstGeom>
          <a:noFill/>
        </p:spPr>
        <p:txBody>
          <a:bodyPr wrap="none" lIns="0" tIns="0" rIns="0" bIns="0" rtlCol="0" anchor="t"/>
          <a:lstStyle/>
          <a:p>
            <a:pPr algn="ctr" latinLnBrk="1">
              <a:lnSpc>
                <a:spcPts val="28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物质交换和信息交流</a:t>
            </a:r>
            <a:endParaRPr lang="en-US" altLang="zh-CN" dirty="0"/>
          </a:p>
        </p:txBody>
      </p:sp>
      <p:sp>
        <p:nvSpPr>
          <p:cNvPr id="8" name="QB_5_AN.6_1#976c1a1ec.blank?vop=1&amp;pid=6b40f03a5&amp;color=0,0,0&amp;vpa=3&amp;vtp=1&amp;bbb=1"/>
          <p:cNvSpPr/>
          <p:nvPr/>
        </p:nvSpPr>
        <p:spPr>
          <a:xfrm>
            <a:off x="3472910" y="4523476"/>
            <a:ext cx="538163" cy="355600"/>
          </a:xfrm>
          <a:prstGeom prst="rect">
            <a:avLst/>
          </a:prstGeom>
          <a:noFill/>
        </p:spPr>
        <p:txBody>
          <a:bodyPr wrap="none" lIns="0" tIns="0" rIns="0" bIns="0" rtlCol="0" anchor="t"/>
          <a:lstStyle/>
          <a:p>
            <a:pPr algn="ctr" latinLnBrk="1">
              <a:lnSpc>
                <a:spcPts val="28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B猴</a:t>
            </a:r>
            <a:endParaRPr lang="en-US" altLang="zh-CN" dirty="0"/>
          </a:p>
        </p:txBody>
      </p:sp>
      <mc:AlternateContent xmlns:mc="http://schemas.openxmlformats.org/markup-compatibility/2006">
        <mc:Choice xmlns:a14="http://schemas.microsoft.com/office/drawing/2010/main" Requires="a14">
          <p:sp>
            <p:nvSpPr>
              <p:cNvPr id="9" name="QB_5_AN.7_1#976c1a1ec.blank?vop=1&amp;pid=6b40f03a5&amp;color=0,0,0&amp;vpa=4&amp;vtp=1&amp;bbb=1&amp;hb=1"/>
              <p:cNvSpPr/>
              <p:nvPr/>
            </p:nvSpPr>
            <p:spPr>
              <a:xfrm>
                <a:off x="832104" y="4521762"/>
                <a:ext cx="10531904" cy="685800"/>
              </a:xfrm>
              <a:prstGeom prst="rect">
                <a:avLst/>
              </a:prstGeom>
              <a:noFill/>
            </p:spPr>
            <p:txBody>
              <a:bodyPr wrap="square" lIns="0" tIns="0" rIns="0" bIns="0" rtlCol="0" anchor="t"/>
              <a:lstStyle/>
              <a:p>
                <a:pPr latinLnBrk="1">
                  <a:lnSpc>
                    <a:spcPts val="2735"/>
                  </a:lnSpc>
                </a:pPr>
                <a:r>
                  <a:rPr lang="en-US" altLang="zh-CN" b="0" i="0" kern="0" smtClean="0">
                    <a:solidFill>
                      <a:srgbClr val="FFFFFF"/>
                    </a:solidFill>
                    <a:latin typeface="宋体" panose="02010600030101010101" pitchFamily="2" charset="-122"/>
                    <a:ea typeface="微软雅黑" panose="020B0503020204020204" charset="-122"/>
                    <a:cs typeface="微软雅黑" panose="020B0503020204020204" pitchFamily="34" charset="-120"/>
                  </a:rPr>
                  <a:t>                                                                </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主要分布于细胞核中</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克隆</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2735"/>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猴的细胞核来自</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B猴</a:t>
                </a:r>
                <a:endParaRPr lang="en-US" altLang="zh-CN" sz="100" dirty="0"/>
              </a:p>
            </p:txBody>
          </p:sp>
        </mc:Choice>
        <mc:Fallback>
          <p:sp>
            <p:nvSpPr>
              <p:cNvPr id="9" name="QB_5_AN.7_1#976c1a1ec.blank?vop=1&amp;pid=6b40f03a5&amp;color=0,0,0&amp;vpa=4&amp;vtp=1&amp;bbb=1&amp;hb=1"/>
              <p:cNvSpPr>
                <a:spLocks noRot="1" noChangeAspect="1" noMove="1" noResize="1" noEditPoints="1" noAdjustHandles="1" noChangeArrowheads="1" noChangeShapeType="1" noTextEdit="1"/>
              </p:cNvSpPr>
              <p:nvPr/>
            </p:nvSpPr>
            <p:spPr>
              <a:xfrm>
                <a:off x="832104" y="4521762"/>
                <a:ext cx="10531904" cy="685800"/>
              </a:xfrm>
              <a:prstGeom prst="rect">
                <a:avLst/>
              </a:prstGeom>
              <a:blipFill rotWithShape="1">
                <a:blip r:embed="rId2"/>
                <a:stretch>
                  <a:fillRect l="-2" t="-82" b="-1214"/>
                </a:stretch>
              </a:blipFill>
            </p:spPr>
            <p:txBody>
              <a:bodyPr/>
              <a:lstStyle/>
              <a:p>
                <a:r>
                  <a:rPr lang="zh-CN" altLang="en-US">
                    <a:noFill/>
                  </a:rPr>
                  <a:t> </a:t>
                </a:r>
              </a:p>
            </p:txBody>
          </p:sp>
        </mc:Fallback>
      </mc:AlternateContent>
      <p:sp>
        <p:nvSpPr>
          <p:cNvPr id="11" name="QB_5_AN.9_1#976c1a1ec.blank?vop=1&amp;pid=6b40f03a5&amp;color=0,0,0&amp;vpa=5&amp;vtp=1&amp;bbb=1"/>
          <p:cNvSpPr/>
          <p:nvPr/>
        </p:nvSpPr>
        <p:spPr>
          <a:xfrm>
            <a:off x="6828885" y="5234676"/>
            <a:ext cx="1309688" cy="355600"/>
          </a:xfrm>
          <a:prstGeom prst="rect">
            <a:avLst/>
          </a:prstGeom>
          <a:noFill/>
        </p:spPr>
        <p:txBody>
          <a:bodyPr wrap="none" lIns="0" tIns="0" rIns="0" bIns="0" rtlCol="0" anchor="t"/>
          <a:lstStyle/>
          <a:p>
            <a:pPr algn="ctr" latinLnBrk="1">
              <a:lnSpc>
                <a:spcPts val="28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植入细胞核</a:t>
            </a:r>
            <a:endParaRPr lang="en-US" altLang="zh-CN" dirty="0"/>
          </a:p>
        </p:txBody>
      </p:sp>
      <p:sp>
        <p:nvSpPr>
          <p:cNvPr id="13" name="QB_5_AN.11_1#976c1a1ec.blank?vop=1&amp;pid=6b40f03a5&amp;color=0,0,0&amp;vpa=6&amp;vtp=1&amp;bbb=1"/>
          <p:cNvSpPr/>
          <p:nvPr/>
        </p:nvSpPr>
        <p:spPr>
          <a:xfrm>
            <a:off x="4857210" y="5590277"/>
            <a:ext cx="4281488" cy="355600"/>
          </a:xfrm>
          <a:prstGeom prst="rect">
            <a:avLst/>
          </a:prstGeom>
          <a:noFill/>
        </p:spPr>
        <p:txBody>
          <a:bodyPr wrap="none" lIns="0" tIns="0" rIns="0" bIns="0" rtlCol="0" anchor="t"/>
          <a:lstStyle/>
          <a:p>
            <a:pPr algn="ctr" latinLnBrk="1">
              <a:lnSpc>
                <a:spcPts val="28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遗传信息库，细胞代谢和遗传的控制中心</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additive="base">
                                        <p:cTn id="2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xEl>
                                              <p:pRg st="1" end="1"/>
                                            </p:txEl>
                                          </p:spTgt>
                                        </p:tgtEl>
                                        <p:attrNameLst>
                                          <p:attrName>style.visibility</p:attrName>
                                        </p:attrNameLst>
                                      </p:cBhvr>
                                      <p:to>
                                        <p:strVal val="visible"/>
                                      </p:to>
                                    </p:set>
                                    <p:anim calcmode="lin" valueType="num">
                                      <p:cBhvr additive="base">
                                        <p:cTn id="29"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 calcmode="lin" valueType="num">
                                      <p:cBhvr additive="base">
                                        <p:cTn id="3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 calcmode="lin" valueType="num">
                                      <p:cBhvr additive="base">
                                        <p:cTn id="4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8" grpId="0" animBg="1" build="p"/>
      <p:bldP spid="9" grpId="0" animBg="1" build="p"/>
      <p:bldP spid="11" grpId="0" animBg="1" build="p"/>
      <p:bldP spid="1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0d3d1cc7f?sp=1&amp;vop=1&amp;pid=f6c033430&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细胞核是遗传信息库，是细胞代谢和遗传的控制中心。人体细胞细胞核的结构如图所示</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下列相关说法正</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C_4_AN.2_1#0d3d1cc7f.bracket?vop=1&amp;pid=f6c033430&amp;color=0,0,0&amp;vpa=1&amp;vtp=1"/>
          <p:cNvSpPr/>
          <p:nvPr/>
        </p:nvSpPr>
        <p:spPr>
          <a:xfrm>
            <a:off x="1713960"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a:t>
            </a:r>
            <a:endParaRPr lang="en-US" altLang="zh-CN" dirty="0"/>
          </a:p>
        </p:txBody>
      </p:sp>
      <p:pic>
        <p:nvPicPr>
          <p:cNvPr id="4" name="QC_4_BD.1_2#0d3d1cc7f?htil=1&amp;vop=1&amp;pid=f6c03343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557475" y="2041644"/>
            <a:ext cx="2532888" cy="12801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1_3#0d3d1cc7f.choices?htil=1&amp;vop=1&amp;pid=f6c033430&amp;color=0,0,0&amp;vtp=1&amp;bbb=1"/>
          <p:cNvSpPr/>
          <p:nvPr/>
        </p:nvSpPr>
        <p:spPr>
          <a:xfrm>
            <a:off x="832104" y="1948990"/>
            <a:ext cx="7909560"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内质网膜与核膜、高尔基体膜直接相连，是细胞内物质运输的枢纽</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中心体由两个相互垂直排列的中心粒及周围物质组成，与有丝分裂有关</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蛋白质合成越旺盛的人体细胞，其染色体数目越多</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人体成熟的红细胞核孔数目很少，代谢较弱</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3_1#fee97bd81?sp=1&amp;vop=1&amp;pid=f6c033430&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如图表示某种新型抗肿瘤药物分子进入肿瘤细胞核后产生效应的过程。另有研究表明</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亲核蛋白在细胞质</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中合成后</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，可以迅速被运输至细胞核内。回答下列相关问题：</a:t>
            </a:r>
            <a:endParaRPr lang="en-US" altLang="zh-CN" dirty="0"/>
          </a:p>
        </p:txBody>
      </p:sp>
      <p:pic>
        <p:nvPicPr>
          <p:cNvPr id="3" name="QO_4_BD.3_2#fee97bd81?htil=2&amp;vop=1&amp;pid=f6c033430&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954669" y="2041644"/>
            <a:ext cx="3392424" cy="26243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5_BD.4_1#44c766257?htil=2&amp;vop=1&amp;pid=fee97bd81&amp;color=0,0,0&amp;vtp=1&amp;bbb=1&amp;hb=1"/>
          <p:cNvSpPr/>
          <p:nvPr/>
        </p:nvSpPr>
        <p:spPr>
          <a:xfrm>
            <a:off x="832104" y="1948990"/>
            <a:ext cx="705916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细胞核具有的功能是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5" name="QB_5_AN.5_1#44c766257.blank?vop=1&amp;pid=fee97bd81&amp;color=0,0,0&amp;vpa=2&amp;vtp=1&amp;bbb=1&amp;hb=1"/>
          <p:cNvSpPr/>
          <p:nvPr/>
        </p:nvSpPr>
        <p:spPr>
          <a:xfrm>
            <a:off x="832104" y="1918510"/>
            <a:ext cx="7059168" cy="822960"/>
          </a:xfrm>
          <a:prstGeom prst="rect">
            <a:avLst/>
          </a:prstGeom>
          <a:noFill/>
        </p:spPr>
        <p:txBody>
          <a:bodyPr wrap="square" lIns="0" tIns="0" rIns="0" bIns="0" rtlCol="0" anchor="t"/>
          <a:lstStyle/>
          <a:p>
            <a:pPr latinLnBrk="1">
              <a:lnSpc>
                <a:spcPct val="150000"/>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遗传信息库</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，是细胞代谢和遗传的控制中心</a:t>
            </a:r>
            <a:endParaRPr lang="en-US" altLang="zh-CN" dirty="0"/>
          </a:p>
        </p:txBody>
      </p:sp>
      <p:sp>
        <p:nvSpPr>
          <p:cNvPr id="6" name="QB_5_BD.6_1#e5376e695?htil=2&amp;vop=1&amp;pid=fee97bd81&amp;color=0,0,0&amp;vtp=1&amp;bbb=1&amp;hb=1"/>
          <p:cNvSpPr/>
          <p:nvPr/>
        </p:nvSpPr>
        <p:spPr>
          <a:xfrm>
            <a:off x="832104" y="2812590"/>
            <a:ext cx="705916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（2）由图可知，药物分子进入肿瘤细胞后</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一部分在</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中被降解</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，未被降解的药物分子通过核孔进入细胞核</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积累后</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产生效应</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。因此，可以推测药物分子在细胞质中停留时间越长</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被降</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解概率就越大</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，细胞核对药物的吸收效率也越低</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核孔在细胞生命活</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动中的作用是</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7" name="QB_5_AN.7_1#e5376e695.blank?vop=1&amp;pid=fee97bd81&amp;color=0,0,0&amp;vpa=3&amp;vtp=1&amp;bbb=1&amp;hb=1"/>
          <p:cNvSpPr/>
          <p:nvPr/>
        </p:nvSpPr>
        <p:spPr>
          <a:xfrm>
            <a:off x="832104" y="2782110"/>
            <a:ext cx="7059168" cy="838200"/>
          </a:xfrm>
          <a:prstGeom prst="rect">
            <a:avLst/>
          </a:prstGeom>
          <a:noFill/>
        </p:spPr>
        <p:txBody>
          <a:bodyPr wrap="square" lIns="0" tIns="0" rIns="0" bIns="0" rtlCol="0" anchor="t"/>
          <a:lstStyle/>
          <a:p>
            <a:pPr latinLnBrk="1">
              <a:lnSpc>
                <a:spcPts val="3300"/>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细胞质基质和</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溶酶体</a:t>
            </a:r>
            <a:endParaRPr lang="en-US" altLang="zh-CN" dirty="0"/>
          </a:p>
        </p:txBody>
      </p:sp>
      <p:sp>
        <p:nvSpPr>
          <p:cNvPr id="8" name="QB_5_AN.8_1#e5376e695.blank?vop=1&amp;pid=fee97bd81&amp;color=0,0,0&amp;vpa=4&amp;vtp=1&amp;bbb=1"/>
          <p:cNvSpPr/>
          <p:nvPr/>
        </p:nvSpPr>
        <p:spPr>
          <a:xfrm>
            <a:off x="2209260" y="4458510"/>
            <a:ext cx="4281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实现核质之间频繁的物质交换和信息交流</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additive="base">
                                        <p:cTn id="2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7" grpId="0" animBg="1" build="p"/>
      <p:bldP spid="8"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9_1#6f26b2b1c?sp=1&amp;vop=1&amp;pid=fee97bd81&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（3）为验证该新型抗肿瘤药物的药效，请完善下列实验。</a:t>
            </a:r>
            <a:endParaRPr lang="en-US" altLang="zh-CN" sz="1800" dirty="0"/>
          </a:p>
        </p:txBody>
      </p:sp>
      <p:sp>
        <p:nvSpPr>
          <p:cNvPr id="3" name="QO_5_BD.9_2#6f26b2b1c?sp=1&amp;vop=1&amp;pid=fee97bd81&amp;color=0,0,0&amp;vtp=1&amp;bbb=1"/>
          <p:cNvSpPr/>
          <p:nvPr/>
        </p:nvSpPr>
        <p:spPr>
          <a:xfrm>
            <a:off x="832104" y="1529890"/>
            <a:ext cx="10533888" cy="469900"/>
          </a:xfrm>
          <a:prstGeom prst="rect">
            <a:avLst/>
          </a:prstGeom>
          <a:noFill/>
        </p:spPr>
        <p:txBody>
          <a:bodyPr wrap="none" lIns="0" tIns="0" rIns="0" bIns="0" rtlCol="0" anchor="t"/>
          <a:lstStyle/>
          <a:p>
            <a:pPr algn="l" latinLnBrk="1">
              <a:lnSpc>
                <a:spcPts val="3700"/>
              </a:lnSpc>
            </a:pPr>
            <a:r>
              <a:rPr lang="en-US" altLang="zh-CN" sz="1800" b="0" i="0" spc="-50" dirty="0">
                <a:solidFill>
                  <a:srgbClr val="000000"/>
                </a:solidFill>
                <a:latin typeface="微软雅黑" panose="020B0503020204020204" charset="-122"/>
                <a:ea typeface="微软雅黑" panose="020B0503020204020204" charset="-122"/>
                <a:cs typeface="微软雅黑" panose="020B0503020204020204" pitchFamily="34" charset="-120"/>
              </a:rPr>
              <a:t>①取某种离体的肿瘤细胞，均分为4份，用相同的含有牛血清的培养基培养，分别编号为甲、乙、丙、丁组。</a:t>
            </a:r>
            <a:endParaRPr lang="en-US" altLang="zh-CN" sz="1800" spc="-50" dirty="0"/>
          </a:p>
        </p:txBody>
      </p:sp>
      <mc:AlternateContent xmlns:mc="http://schemas.openxmlformats.org/markup-compatibility/2006">
        <mc:Choice xmlns:a14="http://schemas.microsoft.com/office/drawing/2010/main" Requires="a14">
          <p:sp>
            <p:nvSpPr>
              <p:cNvPr id="4" name="QB_6_BD.10_1#ff11ccb7b?sp=1&amp;vop=1&amp;pid=6f26b2b1c&amp;color=0,0,0&amp;vtp=1&amp;bbb=1&amp;hb=1"/>
              <p:cNvSpPr/>
              <p:nvPr/>
            </p:nvSpPr>
            <p:spPr>
              <a:xfrm>
                <a:off x="832104" y="198709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②向甲组培养基加入一定量的生理盐水，向乙、丙</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丁组分别加入</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配制的</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50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mg</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100</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mg</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150</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mg</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该新型抗肿瘤药物溶液</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③培养一段时间后，用台盼蓝染液对培养基中的细胞进行染色，</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根据细胞着色的情况来判断细胞的死活</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4" name="QB_6_BD.10_1#ff11ccb7b?sp=1&amp;vop=1&amp;pid=6f26b2b1c&amp;color=0,0,0&amp;vtp=1&amp;bbb=1&amp;hb=1"/>
              <p:cNvSpPr>
                <a:spLocks noRot="1" noChangeAspect="1" noMove="1" noResize="1" noEditPoints="1" noAdjustHandles="1" noChangeArrowheads="1" noChangeShapeType="1" noTextEdit="1"/>
              </p:cNvSpPr>
              <p:nvPr/>
            </p:nvSpPr>
            <p:spPr>
              <a:xfrm>
                <a:off x="832104" y="1987090"/>
                <a:ext cx="10533888" cy="1257300"/>
              </a:xfrm>
              <a:prstGeom prst="rect">
                <a:avLst/>
              </a:prstGeom>
              <a:blipFill rotWithShape="1">
                <a:blip r:embed="rId1"/>
                <a:stretch>
                  <a:fillRect l="-2" t="-14" r="-324" b="14"/>
                </a:stretch>
              </a:blipFill>
            </p:spPr>
            <p:txBody>
              <a:bodyPr/>
              <a:lstStyle/>
              <a:p>
                <a:r>
                  <a:rPr lang="zh-CN" altLang="en-US">
                    <a:noFill/>
                  </a:rPr>
                  <a:t> </a:t>
                </a:r>
              </a:p>
            </p:txBody>
          </p:sp>
        </mc:Fallback>
      </mc:AlternateContent>
      <p:sp>
        <p:nvSpPr>
          <p:cNvPr id="6" name="QB_6_AN.11_1#ff11ccb7b.blank?vop=1&amp;pid=6f26b2b1c&amp;color=0,0,0&amp;vpa=5&amp;vtp=1&amp;bbb=1"/>
          <p:cNvSpPr/>
          <p:nvPr/>
        </p:nvSpPr>
        <p:spPr>
          <a:xfrm>
            <a:off x="7467060" y="1956610"/>
            <a:ext cx="1995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等量的用生理盐水</a:t>
            </a:r>
            <a:endParaRPr lang="en-US" altLang="zh-CN" dirty="0"/>
          </a:p>
        </p:txBody>
      </p:sp>
      <p:sp>
        <p:nvSpPr>
          <p:cNvPr id="7" name="QB_6_BD.12_1#f4271d172?sp=1&amp;vop=1&amp;pid=6f26b2b1c&amp;color=0,0,0&amp;vtp=1&amp;bbb=1"/>
          <p:cNvSpPr/>
          <p:nvPr/>
        </p:nvSpPr>
        <p:spPr>
          <a:xfrm>
            <a:off x="832104" y="325709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④根据统计出来的活细胞和死细胞的数目和比例，可以计算出各组肿瘤细胞的抑制率。</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预</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期实验结果</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：甲组的抑制率最低，乙、丙、丁三组的抑制率均高于甲组，且抑制率依次增大。</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实</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验结论：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p:txBody>
      </p:sp>
      <p:sp>
        <p:nvSpPr>
          <p:cNvPr id="8" name="QB_6_AN.13_1#f4271d172.blank?vop=1&amp;pid=6f26b2b1c&amp;color=0,0,0&amp;vpa=6&amp;vtp=1&amp;bbb=1"/>
          <p:cNvSpPr/>
          <p:nvPr/>
        </p:nvSpPr>
        <p:spPr>
          <a:xfrm>
            <a:off x="1980660" y="4064810"/>
            <a:ext cx="7253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新型抗肿瘤药物能够有效抑制癌细胞，且药物用量越大，抑制效果越好</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3_BD.1_1#f4d1e7bbb?sp=1&amp;vop=1&amp;pid=a5acdd63d&amp;color=0,0,0&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细胞器、蛋白质在真核细胞的生命活动中具有重要作用，</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若细胞内堆积错误折叠的蛋白质或损伤的细胞器</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就会影响细胞的正常功能</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。研究发现，细胞通过如图所示的机制进行相应调控。回答下列问题：</a:t>
            </a:r>
            <a:endParaRPr lang="en-US" altLang="zh-CN" dirty="0"/>
          </a:p>
        </p:txBody>
      </p:sp>
      <p:pic>
        <p:nvPicPr>
          <p:cNvPr id="3" name="QO_3_BD.1_2#f4d1e7bbb?vop=1&amp;pid=a5acdd63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77640" y="2032000"/>
            <a:ext cx="4233672" cy="13350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B_4_BD.2_1#1c8d2b21b?vop=1&amp;pid=f4d1e7bbb&amp;color=0,0,0&amp;vtp=1&amp;bbb=1&amp;hb=1"/>
              <p:cNvSpPr/>
              <p:nvPr/>
            </p:nvSpPr>
            <p:spPr>
              <a:xfrm>
                <a:off x="832104" y="35052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（1）过度运动会导致线粒体损伤、功能紊乱，结合上图分析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运动造成损伤的线粒体会被</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标记，</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被标记的线粒体会与自噬受体结合</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，被包裹进吞噬泡，然后形成自噬体</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最终被溶酶体内多种水解酶消化</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分解</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，其中的</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在溶酶体中可被彻底水解为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4" name="QB_4_BD.2_1#1c8d2b21b?vop=1&amp;pid=f4d1e7bbb&amp;color=0,0,0&amp;vtp=1&amp;bbb=1&amp;hb=1"/>
              <p:cNvSpPr>
                <a:spLocks noRot="1" noChangeAspect="1" noMove="1" noResize="1" noEditPoints="1" noAdjustHandles="1" noChangeArrowheads="1" noChangeShapeType="1" noTextEdit="1"/>
              </p:cNvSpPr>
              <p:nvPr/>
            </p:nvSpPr>
            <p:spPr>
              <a:xfrm>
                <a:off x="832104" y="3505200"/>
                <a:ext cx="10533888" cy="1257300"/>
              </a:xfrm>
              <a:prstGeom prst="rect">
                <a:avLst/>
              </a:prstGeom>
              <a:blipFill rotWithShape="1">
                <a:blip r:embed="rId2"/>
                <a:stretch>
                  <a:fillRect l="-2" r="-921"/>
                </a:stretch>
              </a:blipFill>
            </p:spPr>
            <p:txBody>
              <a:bodyPr/>
              <a:lstStyle/>
              <a:p>
                <a:r>
                  <a:rPr lang="zh-CN" altLang="en-US">
                    <a:noFill/>
                  </a:rPr>
                  <a:t> </a:t>
                </a:r>
              </a:p>
            </p:txBody>
          </p:sp>
        </mc:Fallback>
      </mc:AlternateContent>
      <p:sp>
        <p:nvSpPr>
          <p:cNvPr id="5" name="QB_4_AN.3_1#1c8d2b21b.blank?vop=1&amp;pid=f4d1e7bbb&amp;color=0,0,0&amp;vpa=1&amp;vtp=1&amp;bbb=1"/>
          <p:cNvSpPr/>
          <p:nvPr/>
        </p:nvSpPr>
        <p:spPr>
          <a:xfrm>
            <a:off x="9886410" y="347472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泛素</a:t>
            </a:r>
            <a:endParaRPr lang="en-US" altLang="zh-CN" dirty="0"/>
          </a:p>
        </p:txBody>
      </p:sp>
      <p:sp>
        <p:nvSpPr>
          <p:cNvPr id="6" name="QB_4_AN.4_1#1c8d2b21b.blank?vop=1&amp;pid=f4d1e7bbb&amp;color=0,0,0&amp;vpa=2&amp;vtp=1&amp;bbb=1"/>
          <p:cNvSpPr/>
          <p:nvPr/>
        </p:nvSpPr>
        <p:spPr>
          <a:xfrm>
            <a:off x="5401723" y="4312920"/>
            <a:ext cx="2909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脱氧核糖、磷酸、含氮碱基</a:t>
            </a:r>
            <a:endParaRPr lang="en-US" altLang="zh-CN" dirty="0"/>
          </a:p>
        </p:txBody>
      </p:sp>
      <p:sp>
        <p:nvSpPr>
          <p:cNvPr id="7" name="QB_4_BD.5_1#290b75401?vop=1&amp;pid=f4d1e7bbb&amp;color=0,0,0&amp;vtp=1&amp;bbb=1&amp;hb=1"/>
          <p:cNvSpPr/>
          <p:nvPr/>
        </p:nvSpPr>
        <p:spPr>
          <a:xfrm>
            <a:off x="832104" y="47498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图中自噬体和溶酶体融合的过程体现了生物膜具有的结构特点是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。吞噬泡是一</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种囊泡</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囊泡膜的基本支架是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囊泡的结构不固定，不能称之为细胞器</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但对细胞的生命</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活动至关重要</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动物细胞能产生囊泡的结构有</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写出2种）。</a:t>
            </a:r>
            <a:endParaRPr lang="en-US" altLang="zh-CN" dirty="0"/>
          </a:p>
        </p:txBody>
      </p:sp>
      <p:sp>
        <p:nvSpPr>
          <p:cNvPr id="8" name="QB_4_AN.6_1#290b75401.blank?vop=1&amp;pid=f4d1e7bbb&amp;color=0,0,0&amp;vpa=3&amp;vtp=1&amp;bbb=1"/>
          <p:cNvSpPr/>
          <p:nvPr/>
        </p:nvSpPr>
        <p:spPr>
          <a:xfrm>
            <a:off x="7829010" y="4719320"/>
            <a:ext cx="1995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具有一定的流动性</a:t>
            </a:r>
            <a:endParaRPr lang="en-US" altLang="zh-CN" dirty="0"/>
          </a:p>
        </p:txBody>
      </p:sp>
      <p:sp>
        <p:nvSpPr>
          <p:cNvPr id="9" name="QB_4_AN.7_1#290b75401.blank?vop=1&amp;pid=f4d1e7bbb&amp;color=0,0,0&amp;vpa=4&amp;vtp=1&amp;bbb=1"/>
          <p:cNvSpPr/>
          <p:nvPr/>
        </p:nvSpPr>
        <p:spPr>
          <a:xfrm>
            <a:off x="3809460" y="5138420"/>
            <a:ext cx="1538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磷脂双分子层</a:t>
            </a:r>
            <a:endParaRPr lang="en-US" altLang="zh-CN" dirty="0"/>
          </a:p>
        </p:txBody>
      </p:sp>
      <p:sp>
        <p:nvSpPr>
          <p:cNvPr id="10" name="QB_4_AN.8_1#290b75401.blank?vop=1&amp;pid=f4d1e7bbb&amp;color=0,0,0&amp;vpa=5&amp;vtp=1&amp;bbb=1"/>
          <p:cNvSpPr/>
          <p:nvPr/>
        </p:nvSpPr>
        <p:spPr>
          <a:xfrm>
            <a:off x="5409660" y="5557520"/>
            <a:ext cx="2909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内质网、高尔基体、细胞膜</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additive="base">
                                        <p:cTn id="2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8" grpId="0" animBg="1" build="p"/>
      <p:bldP spid="9" grpId="0" animBg="1" build="p"/>
      <p:bldP spid="10"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4_BD.9_1#bcd97b2ed?vop=1&amp;pid=f4d1e7bbb&amp;color=0,0,0&amp;vtp=1&amp;bt=1&amp;bbb=1&amp;hb=1"/>
          <p:cNvSpPr/>
          <p:nvPr/>
        </p:nvSpPr>
        <p:spPr>
          <a:xfrm>
            <a:off x="832104" y="1078992"/>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（3）丙肝病毒感染的肝细胞中出现自噬体大量堆积现象，据图分析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其原因可能是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（4）细胞通过图示过程对细胞内部结构和成分进行调控，</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其意义是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300"/>
              </a:lnSpc>
            </a:pP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（答出2</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点</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B_4_AN.10_1#bcd97b2ed.blank?vop=1&amp;pid=f4d1e7bbb&amp;color=0,0,0&amp;vpa=6&amp;vtp=1&amp;bbb=1&amp;hb=1"/>
          <p:cNvSpPr/>
          <p:nvPr/>
        </p:nvSpPr>
        <p:spPr>
          <a:xfrm>
            <a:off x="832104" y="1048512"/>
            <a:ext cx="10531904" cy="838200"/>
          </a:xfrm>
          <a:prstGeom prst="rect">
            <a:avLst/>
          </a:prstGeom>
          <a:noFill/>
        </p:spPr>
        <p:txBody>
          <a:bodyPr wrap="square" lIns="0" tIns="0" rIns="0" bIns="0" rtlCol="0" anchor="t"/>
          <a:lstStyle/>
          <a:p>
            <a:pPr latinLnBrk="1">
              <a:lnSpc>
                <a:spcPts val="3300"/>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丙肝病毒阻止了自</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噬体与溶酶体的融合</a:t>
            </a:r>
            <a:endParaRPr lang="en-US" altLang="zh-CN" dirty="0"/>
          </a:p>
        </p:txBody>
      </p:sp>
      <p:sp>
        <p:nvSpPr>
          <p:cNvPr id="5" name="QB_4_AN.12_1#bcd97b2ed.blank?vop=1&amp;pid=f4d1e7bbb&amp;color=0,0,0&amp;vpa=7&amp;vtp=1&amp;bbb=1&amp;hb=1"/>
          <p:cNvSpPr/>
          <p:nvPr/>
        </p:nvSpPr>
        <p:spPr>
          <a:xfrm>
            <a:off x="832104" y="1886712"/>
            <a:ext cx="10531904" cy="838200"/>
          </a:xfrm>
          <a:prstGeom prst="rect">
            <a:avLst/>
          </a:prstGeom>
          <a:noFill/>
        </p:spPr>
        <p:txBody>
          <a:bodyPr wrap="square" lIns="0" tIns="0" rIns="0" bIns="0" rtlCol="0" anchor="t"/>
          <a:lstStyle/>
          <a:p>
            <a:pPr latinLnBrk="1">
              <a:lnSpc>
                <a:spcPts val="3300"/>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清除细胞内功能异常的蛋白质和细</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胞器</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，维持细胞的正常功能；降解产物可被细胞重新利用</a:t>
            </a:r>
            <a:endParaRPr lang="en-US" altLang="zh-CN" dirty="0"/>
          </a:p>
        </p:txBody>
      </p:sp>
      <p:pic>
        <p:nvPicPr>
          <p:cNvPr id="4" name="QO_3_BD.1_2#f4d1e7bbb?vop=1&amp;pid=a5acdd63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00755" y="3141345"/>
            <a:ext cx="4233672" cy="133502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additive="base">
                                        <p:cTn id="2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1_1#4fe9b05a1?htil=1&amp;vop=1&amp;pid=1ed857cb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888409" y="1225296"/>
            <a:ext cx="4407408" cy="14264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1_2#4fe9b05a1?htil=1&amp;sp=1&amp;vop=1&amp;pid=1ed857cb6&amp;color=0,0,0&amp;vtp=1&amp;bt=1&amp;bbb=1"/>
          <p:cNvSpPr/>
          <p:nvPr/>
        </p:nvSpPr>
        <p:spPr>
          <a:xfrm>
            <a:off x="832104" y="1078992"/>
            <a:ext cx="6044184" cy="408305"/>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如图是人鼠细胞融合实验示意图，</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有关叙述错误的是</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p:txBody>
      </p:sp>
      <p:sp>
        <p:nvSpPr>
          <p:cNvPr id="4" name="QC_4_AN.2_1#4fe9b05a1.bracket?vop=1&amp;pid=1ed857cb6&amp;color=0,0,0&amp;vpa=1&amp;vtp=1"/>
          <p:cNvSpPr/>
          <p:nvPr/>
        </p:nvSpPr>
        <p:spPr>
          <a:xfrm>
            <a:off x="6273260" y="1075817"/>
            <a:ext cx="331788" cy="410972"/>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sp>
        <p:nvSpPr>
          <p:cNvPr id="5" name="QC_4_BD.1_3#4fe9b05a1.choices?htil=1&amp;vop=1&amp;pid=1ed857cb6&amp;color=0,0,0&amp;vtp=1&amp;bbb=1"/>
          <p:cNvSpPr/>
          <p:nvPr/>
        </p:nvSpPr>
        <p:spPr>
          <a:xfrm>
            <a:off x="832104" y="1529771"/>
            <a:ext cx="604418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该实验说明膜蛋白是可以运动的</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该实验是先使细胞融合再用荧光染料标记</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该实验说明两种细胞的膜蛋白种类相同</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该实验中细胞融合的速度可能与温度有关</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56409585b?sp=1&amp;vop=1&amp;pid=9f6b61cfe&amp;color=0,0,0&amp;vtp=1&amp;bt=1&amp;bbb=1&amp;hb=1"/>
          <p:cNvSpPr/>
          <p:nvPr/>
        </p:nvSpPr>
        <p:spPr>
          <a:xfrm>
            <a:off x="832104" y="1080000"/>
            <a:ext cx="10533888" cy="1219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荧光漂白恢复技术在细胞生物学中具有重要的应用，包括三个步骤：①</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绿色荧光染料与膜上的蛋白质结合</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细胞膜上呈现一定强度的绿色</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；②激光照射淬灭（漂白）膜上部分绿色荧光；</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③</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检测淬灭部位荧光再现速</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率</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。实验过程如图甲，结果如图乙。</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下列说法不正确的是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C_4_AN.2_1#56409585b.bracket?vop=1&amp;pid=9f6b61cfe&amp;color=0,0,0&amp;vpa=1&amp;vtp=1"/>
          <p:cNvSpPr/>
          <p:nvPr/>
        </p:nvSpPr>
        <p:spPr>
          <a:xfrm>
            <a:off x="6743160" y="1893181"/>
            <a:ext cx="296863" cy="406400"/>
          </a:xfrm>
          <a:prstGeom prst="rect">
            <a:avLst/>
          </a:prstGeom>
          <a:noFill/>
        </p:spPr>
        <p:txBody>
          <a:bodyPr wrap="none" lIns="0" tIns="0" rIns="0" bIns="0" rtlCol="0" anchor="t"/>
          <a:lstStyle/>
          <a:p>
            <a:pPr algn="ctr" latinLnBrk="1">
              <a:lnSpc>
                <a:spcPts val="3200"/>
              </a:lnSpc>
            </a:pPr>
            <a:r>
              <a:rPr lang="en-US" altLang="zh-CN" b="1" i="0" dirty="0">
                <a:solidFill>
                  <a:srgbClr val="FF0000"/>
                </a:solidFill>
                <a:latin typeface="Arial (正文)" pitchFamily="34" charset="0"/>
                <a:ea typeface="微软雅黑" panose="020B0503020204020204" charset="-122"/>
                <a:cs typeface="Arial (正文)" pitchFamily="34" charset="-120"/>
              </a:rPr>
              <a:t>B</a:t>
            </a:r>
            <a:endParaRPr lang="en-US" altLang="zh-CN" dirty="0"/>
          </a:p>
        </p:txBody>
      </p:sp>
      <p:pic>
        <p:nvPicPr>
          <p:cNvPr id="4" name="QC_4_BD.1_3#56409585b?iti=1&amp;htil=1&amp;vop=1&amp;pid=9f6b61cf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340864" y="2435344"/>
            <a:ext cx="2249424" cy="14173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4_BD.1_4#56409585b?iti=2&amp;htil=1&amp;vop=1&amp;pid=9f6b61cf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781544" y="2444488"/>
            <a:ext cx="1901952" cy="14081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4_BD.1_5#56409585b?iti=1&amp;htil=1&amp;vop=1&amp;pid=9f6b61cfe&amp;color=0,0,0&amp;vtp=1"/>
          <p:cNvSpPr/>
          <p:nvPr/>
        </p:nvSpPr>
        <p:spPr>
          <a:xfrm>
            <a:off x="3325082" y="3979664"/>
            <a:ext cx="280988" cy="363601"/>
          </a:xfrm>
          <a:prstGeom prst="rect">
            <a:avLst/>
          </a:prstGeom>
          <a:noFill/>
        </p:spPr>
        <p:txBody>
          <a:bodyPr wrap="square" lIns="0" tIns="0" rIns="0" bIns="0" rtlCol="0" anchor="t"/>
          <a:lstStyle/>
          <a:p>
            <a:pPr algn="ctr" latinLnBrk="1">
              <a:lnSpc>
                <a:spcPct val="1480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甲</a:t>
            </a:r>
            <a:endParaRPr lang="en-US" altLang="zh-CN" sz="1800" dirty="0"/>
          </a:p>
        </p:txBody>
      </p:sp>
      <p:sp>
        <p:nvSpPr>
          <p:cNvPr id="7" name="QC_4_BD.1_6#56409585b?iti=2&amp;htil=1&amp;vop=1&amp;pid=9f6b61cfe&amp;color=0,0,0&amp;vtp=1"/>
          <p:cNvSpPr/>
          <p:nvPr/>
        </p:nvSpPr>
        <p:spPr>
          <a:xfrm>
            <a:off x="8592026" y="3979664"/>
            <a:ext cx="280988" cy="363601"/>
          </a:xfrm>
          <a:prstGeom prst="rect">
            <a:avLst/>
          </a:prstGeom>
          <a:noFill/>
        </p:spPr>
        <p:txBody>
          <a:bodyPr wrap="square" lIns="0" tIns="0" rIns="0" bIns="0" rtlCol="0" anchor="t"/>
          <a:lstStyle/>
          <a:p>
            <a:pPr algn="ctr" latinLnBrk="1">
              <a:lnSpc>
                <a:spcPct val="1480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乙</a:t>
            </a:r>
            <a:endParaRPr lang="en-US" altLang="zh-CN" sz="1800" dirty="0"/>
          </a:p>
        </p:txBody>
      </p:sp>
      <mc:AlternateContent xmlns:mc="http://schemas.openxmlformats.org/markup-compatibility/2006">
        <mc:Choice xmlns:a14="http://schemas.microsoft.com/office/drawing/2010/main" Requires="a14">
          <p:sp>
            <p:nvSpPr>
              <p:cNvPr id="8" name="QC_4_BD.1_7#56409585b.choices?vop=1&amp;pid=9f6b61cfe&amp;color=0,0,0&amp;vtp=1&amp;bbb=1"/>
              <p:cNvSpPr/>
              <p:nvPr/>
            </p:nvSpPr>
            <p:spPr>
              <a:xfrm>
                <a:off x="832104" y="4425490"/>
                <a:ext cx="10533888" cy="16256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该实验过程说明细胞膜上的蛋白质分子是可以运动的</a:t>
                </a:r>
                <a:endParaRPr lang="en-US" altLang="zh-CN" sz="1800" dirty="0"/>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该实验过程也说明细胞膜上的磷脂分子都是可以运动的</a:t>
                </a:r>
                <a:endParaRPr lang="en-US" altLang="zh-CN" sz="1800" dirty="0"/>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若改变实验温度，淬灭部位荧光再现速率可能会改变</a:t>
                </a:r>
                <a:endParaRPr lang="en-US" altLang="zh-CN" sz="1800" dirty="0"/>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由实验结果可知漂白区域恢复足够长的时间荧光强度</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F</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仍小于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F</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p:txBody>
          </p:sp>
        </mc:Choice>
        <mc:Fallback>
          <p:sp>
            <p:nvSpPr>
              <p:cNvPr id="8" name="QC_4_BD.1_7#56409585b.choices?vop=1&amp;pid=9f6b61cfe&amp;color=0,0,0&amp;vtp=1&amp;bbb=1"/>
              <p:cNvSpPr>
                <a:spLocks noRot="1" noChangeAspect="1" noMove="1" noResize="1" noEditPoints="1" noAdjustHandles="1" noChangeArrowheads="1" noChangeShapeType="1" noTextEdit="1"/>
              </p:cNvSpPr>
              <p:nvPr/>
            </p:nvSpPr>
            <p:spPr>
              <a:xfrm>
                <a:off x="832104" y="4425490"/>
                <a:ext cx="10533888" cy="1625600"/>
              </a:xfrm>
              <a:prstGeom prst="rect">
                <a:avLst/>
              </a:prstGeom>
              <a:blipFill rotWithShape="1">
                <a:blip r:embed="rId3"/>
                <a:stretch>
                  <a:fillRect l="-2" t="-11" r="1" b="1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3_1#22f878c7f?vop=1&amp;pid=9f6b61cfe&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随着生活水平的提高，因糖类、脂质过量摄入导致的肥胖</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非酒精性脂肪性肝病</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NAFLD</m:t>
                        </m:r>
                      </m:e>
                    </m:d>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等疾病高发。</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NAFLD</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与脂滴（与脂肪代谢及能量稳态相关的存储细胞器）的代谢异常有关。</a:t>
                </a:r>
                <a:endParaRPr lang="en-US" altLang="zh-CN" dirty="0"/>
              </a:p>
            </p:txBody>
          </p:sp>
        </mc:Choice>
        <mc:Fallback>
          <p:sp>
            <p:nvSpPr>
              <p:cNvPr id="2" name="QO_4_BD.3_1#22f878c7f?vop=1&amp;pid=9f6b61cfe&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B_5_BD.4_1#d54efbca9?vop=1&amp;pid=22f878c7f&amp;color=0,0,0&amp;vtp=1&amp;bbb=1&amp;hb=1"/>
          <p:cNvSpPr/>
          <p:nvPr/>
        </p:nvSpPr>
        <p:spPr>
          <a:xfrm>
            <a:off x="832104" y="1914644"/>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（1）长期大量摄入糖类很容易导致肥胖，从物质转化角度分析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其原因是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4" name="QB_5_AN.5_1#d54efbca9.blank?vop=1&amp;pid=22f878c7f&amp;color=0,0,0&amp;vpa=2&amp;vtp=1&amp;bbb=1&amp;hb=1"/>
          <p:cNvSpPr/>
          <p:nvPr/>
        </p:nvSpPr>
        <p:spPr>
          <a:xfrm>
            <a:off x="717169" y="1842254"/>
            <a:ext cx="10531904" cy="838200"/>
          </a:xfrm>
          <a:prstGeom prst="rect">
            <a:avLst/>
          </a:prstGeom>
          <a:noFill/>
        </p:spPr>
        <p:txBody>
          <a:bodyPr wrap="square" lIns="0" tIns="0" rIns="0" bIns="0" rtlCol="0" anchor="t"/>
          <a:lstStyle/>
          <a:p>
            <a:pPr latinLnBrk="1">
              <a:lnSpc>
                <a:spcPts val="3300"/>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糖类在供应充足的情况下可</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以大量转化为脂肪</a:t>
            </a:r>
            <a:endParaRPr lang="en-US" altLang="zh-CN" dirty="0"/>
          </a:p>
        </p:txBody>
      </p:sp>
      <mc:AlternateContent xmlns:mc="http://schemas.openxmlformats.org/markup-compatibility/2006">
        <mc:Choice xmlns:a14="http://schemas.microsoft.com/office/drawing/2010/main" Requires="a14">
          <p:sp>
            <p:nvSpPr>
              <p:cNvPr id="5" name="QO_5_BD.6_1#37f4c7700?vop=1&amp;pid=22f878c7f&amp;color=0,0,0&amp;vtp=1&amp;bbb=1"/>
              <p:cNvSpPr/>
              <p:nvPr/>
            </p:nvSpPr>
            <p:spPr>
              <a:xfrm>
                <a:off x="832104" y="277449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NAFLD</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的特征性病理表现为肝细胞中脂滴异常增多。</a:t>
                </a:r>
                <a:endParaRPr lang="en-US" altLang="zh-CN" sz="1800" dirty="0"/>
              </a:p>
            </p:txBody>
          </p:sp>
        </mc:Choice>
        <mc:Fallback>
          <p:sp>
            <p:nvSpPr>
              <p:cNvPr id="5" name="QO_5_BD.6_1#37f4c7700?vop=1&amp;pid=22f878c7f&amp;color=0,0,0&amp;vtp=1&amp;bbb=1"/>
              <p:cNvSpPr>
                <a:spLocks noRot="1" noChangeAspect="1" noMove="1" noResize="1" noEditPoints="1" noAdjustHandles="1" noChangeArrowheads="1" noChangeShapeType="1" noTextEdit="1"/>
              </p:cNvSpPr>
              <p:nvPr/>
            </p:nvSpPr>
            <p:spPr>
              <a:xfrm>
                <a:off x="832104" y="2774490"/>
                <a:ext cx="10533888" cy="469900"/>
              </a:xfrm>
              <a:prstGeom prst="rect">
                <a:avLst/>
              </a:prstGeom>
              <a:blipFill rotWithShape="1">
                <a:blip r:embed="rId2"/>
                <a:stretch>
                  <a:fillRect l="-2" t="-37" r="1" b="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BD.7_1#d1a31c65f?vop=1&amp;pid=37f4c7700&amp;color=0,0,0&amp;vtp=1&amp;bbb=1"/>
              <p:cNvSpPr/>
              <p:nvPr/>
            </p:nvSpPr>
            <p:spPr>
              <a:xfrm>
                <a:off x="832104" y="323169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①脂滴的核心由中性脂肪组成，在脂肪鉴定实验中使用体积分数</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50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酒精溶液的目的是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②脂滴形成过程（如图）会出现连续的内质网膜与脂滴膜共同组成的膜桥结构，据此推测脂滴从内质网上</a:t>
                </a:r>
                <a:endParaRPr lang="en-US" altLang="zh-CN">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分离体现了膜的</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性。根据磷脂分子的特性与脂滴的组成，</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请在方框内画出脂滴的结构</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p:txBody>
          </p:sp>
        </mc:Choice>
        <mc:Fallback>
          <p:sp>
            <p:nvSpPr>
              <p:cNvPr id="6" name="QB_6_BD.7_1#d1a31c65f?vop=1&amp;pid=37f4c7700&amp;color=0,0,0&amp;vtp=1&amp;bbb=1"/>
              <p:cNvSpPr>
                <a:spLocks noRot="1" noChangeAspect="1" noMove="1" noResize="1" noEditPoints="1" noAdjustHandles="1" noChangeArrowheads="1" noChangeShapeType="1" noTextEdit="1"/>
              </p:cNvSpPr>
              <p:nvPr/>
            </p:nvSpPr>
            <p:spPr>
              <a:xfrm>
                <a:off x="832104" y="3231690"/>
                <a:ext cx="10533888" cy="1257300"/>
              </a:xfrm>
              <a:prstGeom prst="rect">
                <a:avLst/>
              </a:prstGeom>
              <a:blipFill rotWithShape="1">
                <a:blip r:embed="rId3"/>
                <a:stretch>
                  <a:fillRect l="-2" t="-14" r="-921" b="14"/>
                </a:stretch>
              </a:blipFill>
            </p:spPr>
            <p:txBody>
              <a:bodyPr/>
              <a:lstStyle/>
              <a:p>
                <a:r>
                  <a:rPr lang="zh-CN" altLang="en-US">
                    <a:noFill/>
                  </a:rPr>
                  <a:t> </a:t>
                </a:r>
              </a:p>
            </p:txBody>
          </p:sp>
        </mc:Fallback>
      </mc:AlternateContent>
      <p:sp>
        <p:nvSpPr>
          <p:cNvPr id="7" name="QB_6_AN.8_1#d1a31c65f.blank?vop=1&amp;pid=37f4c7700&amp;color=0,0,0&amp;vpa=3&amp;vtp=1&amp;bbb=1"/>
          <p:cNvSpPr/>
          <p:nvPr/>
        </p:nvSpPr>
        <p:spPr>
          <a:xfrm>
            <a:off x="9524460" y="3201210"/>
            <a:ext cx="1081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洗去浮色</a:t>
            </a:r>
            <a:endParaRPr lang="en-US" altLang="zh-CN" dirty="0"/>
          </a:p>
        </p:txBody>
      </p:sp>
      <p:sp>
        <p:nvSpPr>
          <p:cNvPr id="9" name="QB_6_AN.10_1#d1a31c65f.blank?vop=1&amp;pid=37f4c7700&amp;color=0,0,0&amp;vpa=4&amp;vtp=1&amp;bbb=1"/>
          <p:cNvSpPr/>
          <p:nvPr/>
        </p:nvSpPr>
        <p:spPr>
          <a:xfrm>
            <a:off x="2437860" y="40394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流动</a:t>
            </a:r>
            <a:endParaRPr lang="en-US" altLang="zh-CN" dirty="0"/>
          </a:p>
        </p:txBody>
      </p:sp>
      <p:pic>
        <p:nvPicPr>
          <p:cNvPr id="10" name="QB_6_BD.9_2#e51ccc2a3?htil=2&amp;vop=1&amp;pid=37f4c770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90905" y="4651375"/>
            <a:ext cx="5201920" cy="138557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2" name="QB_6_AN.11_2#e51ccc2a3?htil=2&amp;vop=1&amp;pid=37f4c7700&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10036302" y="4967780"/>
            <a:ext cx="896112" cy="9052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矩形 7"/>
          <p:cNvSpPr/>
          <p:nvPr/>
        </p:nvSpPr>
        <p:spPr>
          <a:xfrm>
            <a:off x="6391275" y="4747895"/>
            <a:ext cx="3503930" cy="1288415"/>
          </a:xfrm>
          <a:prstGeom prst="rect">
            <a:avLst/>
          </a:prstGeom>
          <a:solidFill>
            <a:schemeClr val="bg1"/>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additive="base">
                                        <p:cTn id="1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 calcmode="lin" valueType="num">
                                      <p:cBhvr additive="base">
                                        <p:cTn id="2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7" grpId="0" animBg="1" build="p"/>
      <p:bldP spid="9"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_1#587384370?htil=1&amp;vop=1&amp;pid=6e71d40d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163424" y="1171440"/>
            <a:ext cx="2167128" cy="202996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5_BD.1_2#587384370?htil=1&amp;sp=1&amp;vop=1&amp;pid=6e71d40db&amp;color=0,0,0&amp;vtp=1&amp;bt=1&amp;bbb=1&amp;hb=1"/>
          <p:cNvSpPr/>
          <p:nvPr/>
        </p:nvSpPr>
        <p:spPr>
          <a:xfrm>
            <a:off x="832104" y="1080000"/>
            <a:ext cx="8284464"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植物叶肉细胞能进行多种生命活动，离不开细胞内部多种细胞器的分工与合作</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如</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图是红苋菜叶肉细胞的结构模式图</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下列有关说法错误的是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4" name="QC_5_AN.2_1#587384370.bracket?vop=1&amp;pid=6e71d40db&amp;color=0,0,0&amp;vpa=1&amp;vtp=1"/>
          <p:cNvSpPr/>
          <p:nvPr/>
        </p:nvSpPr>
        <p:spPr>
          <a:xfrm>
            <a:off x="6959060" y="1506720"/>
            <a:ext cx="331788" cy="372872"/>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sp>
        <p:nvSpPr>
          <p:cNvPr id="5" name="QC_5_BD.1_3#587384370.choices?htil=1&amp;vop=1&amp;pid=6e71d40db&amp;color=0,0,0&amp;vtp=1&amp;bbb=1"/>
          <p:cNvSpPr/>
          <p:nvPr/>
        </p:nvSpPr>
        <p:spPr>
          <a:xfrm>
            <a:off x="832104" y="1948990"/>
            <a:ext cx="828446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⑧⑨均含有色素，但⑧⑨的功能不同</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④可以为②⑤处进行的生命活动供能</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⑦参与合成的蛋白质不会在②处进行加工</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⑤既可与①直接相连，也可与③的外膜相连</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_1#eaf4ac1a0?htil=1&amp;vop=1&amp;pid=1185fd3d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258168" y="1171440"/>
            <a:ext cx="3063240" cy="14173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5_BD.1_2#eaf4ac1a0?htil=1&amp;sp=1&amp;vop=1&amp;pid=1185fd3d8&amp;color=0,0,0&amp;vtp=1&amp;bt=1&amp;bbb=1&amp;hb=1"/>
          <p:cNvSpPr/>
          <p:nvPr/>
        </p:nvSpPr>
        <p:spPr>
          <a:xfrm>
            <a:off x="832104" y="1080000"/>
            <a:ext cx="7388352"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黑藻的叶肉细胞经常被用作观察叶绿体及胞质环流的实验材料</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如图表示</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黑藻叶肉细胞细胞质实际流动模式图</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下列叙述错误的是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4" name="QC_5_AN.2_1#eaf4ac1a0.bracket?vop=1&amp;pid=1185fd3d8&amp;color=0,0,0&amp;vpa=1&amp;vtp=1"/>
          <p:cNvSpPr/>
          <p:nvPr/>
        </p:nvSpPr>
        <p:spPr>
          <a:xfrm>
            <a:off x="6730460" y="15067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sp>
        <p:nvSpPr>
          <p:cNvPr id="5" name="QC_5_BD.1_3#eaf4ac1a0.choices?htil=1&amp;vop=1&amp;pid=1185fd3d8&amp;color=0,0,0&amp;vtp=1&amp;bbb=1&amp;hb=1"/>
          <p:cNvSpPr/>
          <p:nvPr/>
        </p:nvSpPr>
        <p:spPr>
          <a:xfrm>
            <a:off x="832104" y="1948990"/>
            <a:ext cx="7388352"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通过细胞质流动可以实现物质的均匀分布</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黑藻叶片小而薄，叶肉细胞的叶绿体大</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是观察叶绿体和细胞质流动</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的良好材料</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在显微镜下观察该细胞质流动方向为顺时针</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细胞质流动速度与该细胞代谢的强度有关</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_1#63ff9210c?sp=1&amp;vop=1&amp;pid=1185fd3d8&amp;color=0,0,0&amp;vtp=1&amp;bt=1&amp;bbb=1&amp;hb=1"/>
              <p:cNvSpPr/>
              <p:nvPr/>
            </p:nvSpPr>
            <p:spPr>
              <a:xfrm>
                <a:off x="832104" y="108000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差速离心是采取逐渐提高离心速率的方法来分离不同大小的颗粒。起始的离心速率较低</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让较大的颗粒沉</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降到管底</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，小的颗粒仍然悬浮在上清液中。收集沉淀，改用较高的离心速度离心上清液</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将较小的颗粒沉</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降</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，以此类推，达到分离不同大小颗粒的目的。在低温条件下，将菠菜叶研磨成匀浆</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用差速离心法分离</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各种细胞结构</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，过程如图所示，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4</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表示上清液，</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（细胞核和细胞壁）、P2（叶绿体</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P3</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线粒体）、P4（核糖体）表示沉淀物。</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下列叙述正确的是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5_BD.3_1#63ff9210c?sp=1&amp;vop=1&amp;pid=1185fd3d8&amp;color=0,0,0&amp;vtp=1&amp;bt=1&amp;bbb=1&amp;hb=1"/>
              <p:cNvSpPr>
                <a:spLocks noRot="1" noChangeAspect="1" noMove="1" noResize="1" noEditPoints="1" noAdjustHandles="1" noChangeArrowheads="1" noChangeShapeType="1" noTextEdit="1"/>
              </p:cNvSpPr>
              <p:nvPr/>
            </p:nvSpPr>
            <p:spPr>
              <a:xfrm>
                <a:off x="832104" y="1080000"/>
                <a:ext cx="10533888" cy="2095500"/>
              </a:xfrm>
              <a:prstGeom prst="rect">
                <a:avLst/>
              </a:prstGeom>
              <a:blipFill rotWithShape="1">
                <a:blip r:embed="rId1"/>
                <a:stretch>
                  <a:fillRect l="-2" t="-24" r="-921" b="24"/>
                </a:stretch>
              </a:blipFill>
            </p:spPr>
            <p:txBody>
              <a:bodyPr/>
              <a:lstStyle/>
              <a:p>
                <a:r>
                  <a:rPr lang="zh-CN" altLang="en-US">
                    <a:noFill/>
                  </a:rPr>
                  <a:t> </a:t>
                </a:r>
              </a:p>
            </p:txBody>
          </p:sp>
        </mc:Fallback>
      </mc:AlternateContent>
      <p:sp>
        <p:nvSpPr>
          <p:cNvPr id="3" name="QC_5_AN.4_1#63ff9210c.bracket?vop=1&amp;pid=1185fd3d8&amp;color=0,0,0&amp;vpa=2&amp;vtp=1"/>
          <p:cNvSpPr/>
          <p:nvPr/>
        </p:nvSpPr>
        <p:spPr>
          <a:xfrm>
            <a:off x="7003510" y="2764020"/>
            <a:ext cx="331788" cy="372872"/>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4" name="QC_5_BD.3_2#63ff9210c?htil=2&amp;vop=1&amp;pid=1185fd3d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855546" y="3273544"/>
            <a:ext cx="2596896" cy="16733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3_3#63ff9210c.choices?htil=2&amp;vop=1&amp;pid=1185fd3d8&amp;color=0,0,0&amp;vtp=1&amp;bbb=1"/>
              <p:cNvSpPr/>
              <p:nvPr/>
            </p:nvSpPr>
            <p:spPr>
              <a:xfrm>
                <a:off x="832104" y="3180890"/>
                <a:ext cx="7854696"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上清液</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中不含</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分子</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与叶绿体相比，线粒体属于较大的颗粒</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上清液</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中有具膜的细胞器，但没有不具膜的细胞器</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沉淀物P2和P3中存在核糖体</a:t>
                </a:r>
                <a:endParaRPr lang="en-US" altLang="zh-CN" sz="1800" dirty="0"/>
              </a:p>
            </p:txBody>
          </p:sp>
        </mc:Choice>
        <mc:Fallback>
          <p:sp>
            <p:nvSpPr>
              <p:cNvPr id="5" name="QC_5_BD.3_3#63ff9210c.choices?htil=2&amp;vop=1&amp;pid=1185fd3d8&amp;color=0,0,0&amp;vtp=1&amp;bbb=1"/>
              <p:cNvSpPr>
                <a:spLocks noRot="1" noChangeAspect="1" noMove="1" noResize="1" noEditPoints="1" noAdjustHandles="1" noChangeArrowheads="1" noChangeShapeType="1" noTextEdit="1"/>
              </p:cNvSpPr>
              <p:nvPr/>
            </p:nvSpPr>
            <p:spPr>
              <a:xfrm>
                <a:off x="832104" y="3180890"/>
                <a:ext cx="7854696" cy="1676400"/>
              </a:xfrm>
              <a:prstGeom prst="rect">
                <a:avLst/>
              </a:prstGeom>
              <a:blipFill rotWithShape="1">
                <a:blip r:embed="rId3"/>
                <a:stretch>
                  <a:fillRect l="-3" t="-10"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_1#7360c7872?sp=1&amp;vop=1&amp;pid=fc1856023&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如图为真核细胞中生物膜系统部分组成图解，其中字母表示结构，①②</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表示分泌蛋白在细胞中的运输过程</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下列有关叙述正确的是(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C_5_AN.2_1#7360c7872.bracket?vop=1&amp;pid=fc1856023&amp;color=0,0,0&amp;vpa=1&amp;vtp=1"/>
          <p:cNvSpPr/>
          <p:nvPr/>
        </p:nvSpPr>
        <p:spPr>
          <a:xfrm>
            <a:off x="3301460" y="1506720"/>
            <a:ext cx="331788" cy="372872"/>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4" name="QC_5_BD.1_2#7360c7872?htil=1&amp;vop=1&amp;pid=fc185602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651965" y="2041644"/>
            <a:ext cx="3035808" cy="11338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5_BD.1_3#7360c7872.choices?htil=1&amp;vop=1&amp;pid=fc1856023&amp;color=0,0,0&amp;vtp=1&amp;bbb=1"/>
          <p:cNvSpPr/>
          <p:nvPr/>
        </p:nvSpPr>
        <p:spPr>
          <a:xfrm>
            <a:off x="832104" y="1948990"/>
            <a:ext cx="741578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真核细胞中的细胞膜、细胞器膜共同构成生物膜系统</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C和G</a:t>
            </a:r>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的化学组成和结构相似，两者的蛋白质分子基本相同</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细胞质内同时进行多种化学反应时经常发生相互干扰</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  J、K</a:t>
            </a:r>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、B之间可通过囊泡的转移实现膜成分的更新</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1_1#1904f40bf?sp=1&amp;vop=1&amp;pid=09ff0ef91&amp;color=0,0,0&amp;vtp=1&amp;bt=1&amp;bbb=1&amp;hb=1"/>
              <p:cNvSpPr/>
              <p:nvPr/>
            </p:nvSpPr>
            <p:spPr>
              <a:xfrm>
                <a:off x="832104" y="1080000"/>
                <a:ext cx="10533888" cy="1409700"/>
              </a:xfrm>
              <a:prstGeom prst="rect">
                <a:avLst/>
              </a:prstGeom>
              <a:noFill/>
            </p:spPr>
            <p:txBody>
              <a:bodyPr wrap="none" lIns="0" tIns="0" rIns="0" bIns="0" rtlCol="0" anchor="t"/>
              <a:lstStyle/>
              <a:p>
                <a:pPr algn="l" latinLnBrk="1">
                  <a:lnSpc>
                    <a:spcPts val="28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液泡作为成熟植物细胞内体积最大的细胞器，在植物的生长发育过程中行使多种重要功能</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在种子形成阶</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8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段液泡的主要功能是储存蛋白质</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。研究发现，正常水稻的糊粉层细胞内高尔基体能出芽产生囊泡</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该囊泡</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8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膜上的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GPA</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蛋白能和液泡膜上的蛋白质特异性识别，从而将谷蛋白靶向运输到液泡中进行储存。图</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1</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为谷</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7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蛋白在糊粉层细胞内合成和运输的过程示意图</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，回答下列问题：</a:t>
                </a:r>
                <a:endParaRPr lang="en-US" altLang="zh-CN" dirty="0"/>
              </a:p>
            </p:txBody>
          </p:sp>
        </mc:Choice>
        <mc:Fallback>
          <p:sp>
            <p:nvSpPr>
              <p:cNvPr id="2" name="QO_5_BD.1_1#1904f40bf?sp=1&amp;vop=1&amp;pid=09ff0ef91&amp;color=0,0,0&amp;vtp=1&amp;bt=1&amp;bbb=1&amp;hb=1"/>
              <p:cNvSpPr>
                <a:spLocks noRot="1" noChangeAspect="1" noMove="1" noResize="1" noEditPoints="1" noAdjustHandles="1" noChangeArrowheads="1" noChangeShapeType="1" noTextEdit="1"/>
              </p:cNvSpPr>
              <p:nvPr/>
            </p:nvSpPr>
            <p:spPr>
              <a:xfrm>
                <a:off x="832104" y="1080000"/>
                <a:ext cx="10533888" cy="1409700"/>
              </a:xfrm>
              <a:prstGeom prst="rect">
                <a:avLst/>
              </a:prstGeom>
              <a:blipFill rotWithShape="1">
                <a:blip r:embed="rId1"/>
                <a:stretch>
                  <a:fillRect l="-2" t="-35" r="-921" b="35"/>
                </a:stretch>
              </a:blipFill>
            </p:spPr>
            <p:txBody>
              <a:bodyPr/>
              <a:lstStyle/>
              <a:p>
                <a:r>
                  <a:rPr lang="zh-CN" altLang="en-US">
                    <a:noFill/>
                  </a:rPr>
                  <a:t> </a:t>
                </a:r>
              </a:p>
            </p:txBody>
          </p:sp>
        </mc:Fallback>
      </mc:AlternateContent>
      <p:pic>
        <p:nvPicPr>
          <p:cNvPr id="3" name="QO_5_BD.1_2#1904f40bf?iti=1&amp;vop=1&amp;pid=09ff0ef9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489704" y="2587744"/>
            <a:ext cx="3209544" cy="16093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5_BD.1_3#1904f40bf?iti=1&amp;vop=1&amp;pid=09ff0ef91&amp;color=0,0,0&amp;vtp=1&amp;bbb=1"/>
          <p:cNvSpPr/>
          <p:nvPr/>
        </p:nvSpPr>
        <p:spPr>
          <a:xfrm>
            <a:off x="5887307" y="4324088"/>
            <a:ext cx="414338" cy="316230"/>
          </a:xfrm>
          <a:prstGeom prst="rect">
            <a:avLst/>
          </a:prstGeom>
          <a:noFill/>
        </p:spPr>
        <p:txBody>
          <a:bodyPr wrap="none" lIns="0" tIns="0" rIns="0" bIns="0" rtlCol="0" anchor="t"/>
          <a:lstStyle/>
          <a:p>
            <a:pPr algn="ctr" latinLnBrk="1">
              <a:lnSpc>
                <a:spcPts val="2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图1</a:t>
            </a:r>
            <a:endParaRPr lang="en-US" altLang="zh-CN" sz="1800" dirty="0"/>
          </a:p>
        </p:txBody>
      </p:sp>
      <mc:AlternateContent xmlns:mc="http://schemas.openxmlformats.org/markup-compatibility/2006">
        <mc:Choice xmlns:a14="http://schemas.microsoft.com/office/drawing/2010/main" Requires="a14">
          <p:sp>
            <p:nvSpPr>
              <p:cNvPr id="5" name="QB_6_BD.2_1#9995864da?vop=1&amp;pid=1904f40bf&amp;color=0,0,0&amp;vtp=1&amp;bbb=1&amp;hb=1"/>
              <p:cNvSpPr/>
              <p:nvPr/>
            </p:nvSpPr>
            <p:spPr>
              <a:xfrm>
                <a:off x="832104" y="4704890"/>
                <a:ext cx="10533888" cy="1409700"/>
              </a:xfrm>
              <a:prstGeom prst="rect">
                <a:avLst/>
              </a:prstGeom>
              <a:noFill/>
            </p:spPr>
            <p:txBody>
              <a:bodyPr wrap="none" lIns="0" tIns="0" rIns="0" bIns="0" rtlCol="0" anchor="t"/>
              <a:lstStyle/>
              <a:p>
                <a:pPr algn="l" latinLnBrk="1">
                  <a:lnSpc>
                    <a:spcPts val="28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正常水稻的糊粉层细胞内谷蛋白的合成和运输依次经过的细胞结构是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28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用文字和“</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表示</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28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（2）谷蛋白运输至液泡的过程中，</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主要由</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填细胞器名称）提供能量。谷蛋白的合成运输离不</a:t>
                </a:r>
                <a:endParaRPr lang="en-US" altLang="zh-CN">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27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开生物膜系统的参与，</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水稻糊粉层细胞的生物膜系统由</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构成</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5" name="QB_6_BD.2_1#9995864da?vop=1&amp;pid=1904f40bf&amp;color=0,0,0&amp;vtp=1&amp;bbb=1&amp;hb=1"/>
              <p:cNvSpPr>
                <a:spLocks noRot="1" noChangeAspect="1" noMove="1" noResize="1" noEditPoints="1" noAdjustHandles="1" noChangeArrowheads="1" noChangeShapeType="1" noTextEdit="1"/>
              </p:cNvSpPr>
              <p:nvPr/>
            </p:nvSpPr>
            <p:spPr>
              <a:xfrm>
                <a:off x="832104" y="4704890"/>
                <a:ext cx="10533888" cy="1409700"/>
              </a:xfrm>
              <a:prstGeom prst="rect">
                <a:avLst/>
              </a:prstGeom>
              <a:blipFill rotWithShape="1">
                <a:blip r:embed="rId3"/>
                <a:stretch>
                  <a:fillRect l="-2" t="-12" r="-23" b="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N.3_1#9995864da.blank?vop=1&amp;pid=1904f40bf&amp;color=0,0,0&amp;vpa=1&amp;vtp=1&amp;bbb=1&amp;hb=1"/>
              <p:cNvSpPr/>
              <p:nvPr/>
            </p:nvSpPr>
            <p:spPr>
              <a:xfrm>
                <a:off x="832104" y="4666790"/>
                <a:ext cx="10531904" cy="655955"/>
              </a:xfrm>
              <a:prstGeom prst="rect">
                <a:avLst/>
              </a:prstGeom>
              <a:noFill/>
            </p:spPr>
            <p:txBody>
              <a:bodyPr wrap="square" lIns="0" tIns="0" rIns="0" bIns="0" rtlCol="0" anchor="t"/>
              <a:lstStyle/>
              <a:p>
                <a:pPr latinLnBrk="1">
                  <a:lnSpc>
                    <a:spcPts val="2695"/>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核糖体</a:t>
                </a:r>
                <a14:m>
                  <m:oMath xmlns:m="http://schemas.openxmlformats.org/officeDocument/2006/math">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内质网</a:t>
                </a:r>
                <a14:m>
                  <m:oMath xmlns:m="http://schemas.openxmlformats.org/officeDocument/2006/math">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囊泡</a:t>
                </a:r>
                <a14:m>
                  <m:oMath xmlns:m="http://schemas.openxmlformats.org/officeDocument/2006/math">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a:solidFill>
                      <a:srgbClr val="FF0000"/>
                    </a:solidFill>
                    <a:latin typeface="宋体" panose="02010600030101010101" pitchFamily="2" charset="-122"/>
                    <a:ea typeface="宋体" panose="02010600030101010101" pitchFamily="2" charset="-122"/>
                    <a:cs typeface="宋体" panose="02010600030101010101" pitchFamily="34" charset="-120"/>
                  </a:rPr>
                  <a:t> </a:t>
                </a:r>
                <a:endParaRPr lang="en-US" altLang="zh-CN" b="0" i="0" smtClean="0">
                  <a:solidFill>
                    <a:srgbClr val="FF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2695"/>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高尔基体</a:t>
                </a:r>
                <a14:m>
                  <m:oMath xmlns:m="http://schemas.openxmlformats.org/officeDocument/2006/math">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囊泡</a:t>
                </a:r>
                <a14:m>
                  <m:oMath xmlns:m="http://schemas.openxmlformats.org/officeDocument/2006/math">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液泡</a:t>
                </a:r>
                <a:endParaRPr lang="en-US" altLang="zh-CN" dirty="0"/>
              </a:p>
            </p:txBody>
          </p:sp>
        </mc:Choice>
        <mc:Fallback>
          <p:sp>
            <p:nvSpPr>
              <p:cNvPr id="6" name="QB_6_AN.3_1#9995864da.blank?vop=1&amp;pid=1904f40bf&amp;color=0,0,0&amp;vpa=1&amp;vtp=1&amp;bbb=1&amp;hb=1"/>
              <p:cNvSpPr>
                <a:spLocks noRot="1" noChangeAspect="1" noMove="1" noResize="1" noEditPoints="1" noAdjustHandles="1" noChangeArrowheads="1" noChangeShapeType="1" noTextEdit="1"/>
              </p:cNvSpPr>
              <p:nvPr/>
            </p:nvSpPr>
            <p:spPr>
              <a:xfrm>
                <a:off x="832104" y="4666790"/>
                <a:ext cx="10531904" cy="655955"/>
              </a:xfrm>
              <a:prstGeom prst="rect">
                <a:avLst/>
              </a:prstGeom>
              <a:blipFill rotWithShape="1">
                <a:blip r:embed="rId4"/>
                <a:stretch>
                  <a:fillRect l="-2" t="-27" b="-4330"/>
                </a:stretch>
              </a:blipFill>
            </p:spPr>
            <p:txBody>
              <a:bodyPr/>
              <a:lstStyle/>
              <a:p>
                <a:r>
                  <a:rPr lang="zh-CN" altLang="en-US">
                    <a:noFill/>
                  </a:rPr>
                  <a:t> </a:t>
                </a:r>
              </a:p>
            </p:txBody>
          </p:sp>
        </mc:Fallback>
      </mc:AlternateContent>
      <p:sp>
        <p:nvSpPr>
          <p:cNvPr id="8" name="QB_6_AN.5_1#9995864da.blank?vop=1&amp;pid=1904f40bf&amp;color=0,0,0&amp;vpa=2&amp;vtp=1&amp;bbb=1"/>
          <p:cNvSpPr/>
          <p:nvPr/>
        </p:nvSpPr>
        <p:spPr>
          <a:xfrm>
            <a:off x="5085810" y="5390690"/>
            <a:ext cx="852488" cy="355600"/>
          </a:xfrm>
          <a:prstGeom prst="rect">
            <a:avLst/>
          </a:prstGeom>
          <a:noFill/>
        </p:spPr>
        <p:txBody>
          <a:bodyPr wrap="none" lIns="0" tIns="0" rIns="0" bIns="0" rtlCol="0" anchor="t"/>
          <a:lstStyle/>
          <a:p>
            <a:pPr algn="ctr" latinLnBrk="1">
              <a:lnSpc>
                <a:spcPts val="28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线粒体</a:t>
            </a:r>
            <a:endParaRPr lang="en-US" altLang="zh-CN" dirty="0"/>
          </a:p>
        </p:txBody>
      </p:sp>
      <p:sp>
        <p:nvSpPr>
          <p:cNvPr id="9" name="QB_6_AN.6_1#9995864da.blank?vop=1&amp;pid=1904f40bf&amp;color=0,0,0&amp;vpa=3&amp;vtp=1&amp;bbb=1"/>
          <p:cNvSpPr/>
          <p:nvPr/>
        </p:nvSpPr>
        <p:spPr>
          <a:xfrm>
            <a:off x="6324060" y="5733590"/>
            <a:ext cx="3367088" cy="342900"/>
          </a:xfrm>
          <a:prstGeom prst="rect">
            <a:avLst/>
          </a:prstGeom>
          <a:noFill/>
        </p:spPr>
        <p:txBody>
          <a:bodyPr wrap="none" lIns="0" tIns="0" rIns="0" bIns="0" rtlCol="0" anchor="t"/>
          <a:lstStyle/>
          <a:p>
            <a:pPr algn="ctr" latinLnBrk="1">
              <a:lnSpc>
                <a:spcPts val="27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细胞膜、细胞器膜和核膜等结构</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 calcmode="lin" valueType="num">
                                      <p:cBhvr additive="base">
                                        <p:cTn id="2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9"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4814</Words>
  <Application>WPS 演示</Application>
  <PresentationFormat>宽屏</PresentationFormat>
  <Paragraphs>231</Paragraphs>
  <Slides>16</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16</vt:i4>
      </vt:variant>
    </vt:vector>
  </HeadingPairs>
  <TitlesOfParts>
    <vt:vector size="31" baseType="lpstr">
      <vt:lpstr>Arial</vt:lpstr>
      <vt:lpstr>宋体</vt:lpstr>
      <vt:lpstr>Wingdings</vt:lpstr>
      <vt:lpstr>Wingdings</vt:lpstr>
      <vt:lpstr>微软雅黑</vt:lpstr>
      <vt:lpstr>Arial Unicode MS</vt:lpstr>
      <vt:lpstr>Calibri</vt:lpstr>
      <vt:lpstr>黑体</vt:lpstr>
      <vt:lpstr>黑体</vt:lpstr>
      <vt:lpstr>微软雅黑</vt:lpstr>
      <vt:lpstr>宋体</vt:lpstr>
      <vt:lpstr>Arial (正文)</vt:lpstr>
      <vt:lpstr>Arial (正文)</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157</cp:revision>
  <dcterms:created xsi:type="dcterms:W3CDTF">2019-06-19T02:08:00Z</dcterms:created>
  <dcterms:modified xsi:type="dcterms:W3CDTF">2025-06-04T02:44:11Z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AE39EF4BE7D444E88B5511D159A3CF5E_11</vt:lpwstr>
  </property>
</Properties>
</file>