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2" r:id="rId9"/>
    <p:sldId id="263" r:id="rId10"/>
    <p:sldId id="264" r:id="rId11"/>
    <p:sldId id="266" r:id="rId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504e58f7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e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91b38bfe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78ac28ba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10.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0.xml"/><Relationship Id="rId2" Type="http://schemas.openxmlformats.org/officeDocument/2006/relationships/image" Target="../media/image13.jpe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75446cc8c.fixed?pid=2add68e1a&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75446cc8c.fixed?pid=2add68e1a&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与细胞衰老和死亡有关的学说</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274dfda1a?pid=91b38bfea&amp;color=0,0,0&amp;vtp=1&amp;bt=1&amp;bbb=1&amp;h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细胞的衰老与死亡的内容在近年高考中频繁考查，多在综合性选择题中的某选项中涉及</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主要考查内</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容是细胞衰老的特征</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、衰老的机制（自由基学说和端粒学说）、细胞凋亡与细胞坏死的区别、</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细胞自噬等</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、归纳、区分、记忆本节相关知识，明确相关概念本质，加深对知识的理解</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对把握细胞生命历程全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、构建完整的细胞生命系统非常重要，并且与科研、健康、营养</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药物等相关的一些社会热点问题息息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，是应考上分的重要一环。</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e6800dae3?pid=78ac28baa&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e6800dae3?pid=78ac28baa&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e6800dae3?pid=78ac28baa&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自由基学说</a:t>
            </a:r>
            <a:endParaRPr lang="en-US" altLang="zh-CN" sz="2200" dirty="0"/>
          </a:p>
        </p:txBody>
      </p:sp>
      <mc:AlternateContent xmlns:mc="http://schemas.openxmlformats.org/markup-compatibility/2006">
        <mc:Choice xmlns:a14="http://schemas.microsoft.com/office/drawing/2010/main" Requires="a14">
          <p:sp>
            <p:nvSpPr>
              <p:cNvPr id="5" name="P_5#aa13ddf9f?sp=1&amp;pid=e6800dae3&amp;color=0,0,0&amp;vtp=1&amp;bbb=1"/>
              <p:cNvSpPr/>
              <p:nvPr/>
            </p:nvSpPr>
            <p:spPr>
              <a:xfrm>
                <a:off x="832104" y="1460500"/>
                <a:ext cx="10533888" cy="37719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自由基来源</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细胞正常代谢反应</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辐射以及有害物质入侵</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2.攻击目标及后果</a:t>
                </a:r>
                <a:endParaRPr lang="en-US" altLang="zh-CN">
                  <a:solidFill>
                    <a:prstClr val="black"/>
                  </a:solidFill>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（1）攻击生物膜的组成成分磷脂分子，引发雪崩式反应，</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对生物膜损伤比较大</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（2）攻击</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可能引起基因突变</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（3）攻击蛋白质，使蛋白质活性下降，</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导致细胞衰老</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自由基学说主要侧重于描述损伤积累，导致细胞衰老。</a:t>
                </a:r>
                <a:endParaRPr lang="en-US" altLang="zh-CN">
                  <a:solidFill>
                    <a:prstClr val="black"/>
                  </a:solidFill>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自由基并非完全有害，</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有些自由基可以参与机体免疫反应的信号传递</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5" name="P_5#aa13ddf9f?sp=1&amp;pid=e6800dae3&amp;color=0,0,0&amp;vtp=1&amp;bbb=1"/>
              <p:cNvSpPr>
                <a:spLocks noRot="1" noChangeAspect="1" noMove="1" noResize="1" noEditPoints="1" noAdjustHandles="1" noChangeArrowheads="1" noChangeShapeType="1" noTextEdit="1"/>
              </p:cNvSpPr>
              <p:nvPr/>
            </p:nvSpPr>
            <p:spPr>
              <a:xfrm>
                <a:off x="832104" y="1460500"/>
                <a:ext cx="10533888" cy="37719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a488feb23?pid=78ac28baa&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a488feb23?pid=78ac28baa&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a488feb23?pid=78ac28baa&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端粒学说</a:t>
            </a:r>
            <a:endParaRPr lang="en-US" altLang="zh-CN" sz="2200" dirty="0"/>
          </a:p>
        </p:txBody>
      </p:sp>
      <p:sp>
        <p:nvSpPr>
          <p:cNvPr id="5" name="P_5_BD#d42aa9742?pid=a488feb23&amp;color=0,0,0&amp;vtp=1&amp;bbb=1&amp;hb=1"/>
          <p:cNvSpPr/>
          <p:nvPr/>
        </p:nvSpPr>
        <p:spPr>
          <a:xfrm>
            <a:off x="832104" y="14605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端粒的缩短是细胞衰老的生命时钟。端粒随着细胞的分裂次数增加不断缩短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当端粒长度缩短到一定</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阈值时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，细胞就开始衰老过程。端粒学说模型如图所示：</a:t>
            </a:r>
            <a:endParaRPr lang="en-US" altLang="zh-CN" dirty="0"/>
          </a:p>
        </p:txBody>
      </p:sp>
      <p:pic>
        <p:nvPicPr>
          <p:cNvPr id="6" name="P_5_BD#d42aa9742?pid=a488feb2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41064" y="2413000"/>
            <a:ext cx="4306824" cy="1591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P_5_BD#d42aa9742?sp=1&amp;pid=a488feb23&amp;color=0,0,0&amp;vtp=1&amp;bbb=1&amp;hb=1"/>
              <p:cNvSpPr/>
              <p:nvPr/>
            </p:nvSpPr>
            <p:spPr>
              <a:xfrm>
                <a:off x="832104" y="41402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（1）端粒存在于真核细胞染色体两端，是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蛋白质复合体，由一段特殊的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序列和相关蛋白</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质组成。</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（2）端粒酶是一种由</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和蛋白质组成的复合体，属于逆转录酶，端粒酶能以自身的</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为模板合</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成端粒</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并添加到染色体末端，从而维持端粒的长度。</a:t>
                </a:r>
                <a:endParaRPr lang="en-US" altLang="zh-CN" dirty="0"/>
              </a:p>
            </p:txBody>
          </p:sp>
        </mc:Choice>
        <mc:Fallback>
          <p:sp>
            <p:nvSpPr>
              <p:cNvPr id="7" name="P_5_BD#d42aa9742?sp=1&amp;pid=a488feb23&amp;color=0,0,0&amp;vtp=1&amp;bbb=1&amp;hb=1"/>
              <p:cNvSpPr>
                <a:spLocks noRot="1" noChangeAspect="1" noMove="1" noResize="1" noEditPoints="1" noAdjustHandles="1" noChangeArrowheads="1" noChangeShapeType="1" noTextEdit="1"/>
              </p:cNvSpPr>
              <p:nvPr/>
            </p:nvSpPr>
            <p:spPr>
              <a:xfrm>
                <a:off x="832104" y="4140200"/>
                <a:ext cx="10533888" cy="16764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d42aa9742?pid=a488feb23&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端粒酶并不在所有分裂细胞中都发挥作用</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在正常体细胞中</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端粒酶的活性受到抑制</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这些细胞随着</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分裂次数的增加</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端粒会逐渐缩短</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最终导致细胞衰老或凋亡</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端粒酶只在生殖细胞</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干细胞和癌细胞等</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细胞中活性较高</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发挥维持端粒长度的作用</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82b4c8df4?pid=78ac28baa&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82b4c8df4?pid=78ac28baa&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2200" dirty="0"/>
          </a:p>
        </p:txBody>
      </p:sp>
      <p:sp>
        <p:nvSpPr>
          <p:cNvPr id="4" name="C_4_BD#82b4c8df4?pid=78ac28baa&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细胞自噬学说</a:t>
            </a:r>
            <a:endParaRPr lang="en-US" altLang="zh-CN" sz="2200" dirty="0"/>
          </a:p>
        </p:txBody>
      </p:sp>
      <p:sp>
        <p:nvSpPr>
          <p:cNvPr id="5" name="P_5_BD#3a4b520fb?pid=82b4c8df4&amp;color=0,0,0&amp;vtp=1&amp;bbb=1&amp;hb=1"/>
          <p:cNvSpPr/>
          <p:nvPr/>
        </p:nvSpPr>
        <p:spPr>
          <a:xfrm>
            <a:off x="832104" y="14605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细胞自噬是细胞通过溶酶体（动物）或液泡（植物、酵母菌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降解自身组分以达到维持细胞内正常生</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理活动及稳态的一种细胞代谢过程</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。细胞自噬时，细胞吃掉自身结构和物质，细胞本身得到更新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细胞发</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生自噬是一个非常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“保守”的过程，几乎没有进化。细胞自噬的出现是为了适应环境，尤其是碰上了</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好的年景</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”，比如缺乏营养、细胞受损、微生物入侵或者细胞衰老时，就会发生细胞自噬。</a:t>
            </a:r>
            <a:endParaRPr lang="en-US" altLang="zh-CN" dirty="0"/>
          </a:p>
        </p:txBody>
      </p:sp>
      <p:pic>
        <p:nvPicPr>
          <p:cNvPr id="6" name="P_5_BD#3a4b520fb?pid=82b4c8d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55848" y="3238500"/>
            <a:ext cx="5477256" cy="231343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3a4b520fb?pid=82b4c8df4&amp;color=0,0,0&amp;vtp=1&amp;bt=1&amp;bbb=1&amp;hb=1"/>
              <p:cNvSpPr/>
              <p:nvPr/>
            </p:nvSpPr>
            <p:spPr>
              <a:xfrm>
                <a:off x="832104" y="1080000"/>
                <a:ext cx="10533888" cy="41910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algn="ct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自</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噬</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凋亡？</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细胞死亡主要分为三种</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坏死</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凋亡</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细胞自噬</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显然</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自噬和凋亡是并列存在的</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凋亡和自噬是一种动态平衡</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自噬可能比凋亡早发生</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通过启动自噬而抑制凋亡</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从而保护细胞</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自</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噬还可能向凋亡转化</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如有些激烈的细胞自噬</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A0AF"/>
                    </a:solidFill>
                    <a:latin typeface="微软雅黑" panose="020B0503020204020204" pitchFamily="34" charset="-122"/>
                    <a:ea typeface="楷体" panose="02010609060101010101" pitchFamily="34" charset="-122"/>
                    <a:cs typeface="微软雅黑" panose="020B0503020204020204" pitchFamily="34" charset="-120"/>
                  </a:rPr>
                  <a:t>可能诱导细胞凋亡</a:t>
                </a:r>
                <a:r>
                  <a:rPr lang="en-US" altLang="zh-CN"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【链接生活】</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轻断食是时下一种流行的饮食模式</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它与细胞自噬存在密切关系</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轻断食期间</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细胞通过自噬把一些</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受损的细胞器</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老化或错误折叠的蛋白质等成分分解转化为小分子物质再用于合成新的生物分子</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满足细</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胞的基本需求</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从健康角度来说</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适当的轻断食诱导的细胞自噬对身体有益</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不过过度或不恰当的轻断食</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也可能带来负面影响</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P_5#3a4b520fb?pid=82b4c8df4&amp;color=0,0,0&amp;vtp=1&amp;bt=1&amp;bbb=1&amp;hb=1"/>
              <p:cNvSpPr>
                <a:spLocks noRot="1" noChangeAspect="1" noMove="1" noResize="1" noEditPoints="1" noAdjustHandles="1" noChangeArrowheads="1" noChangeShapeType="1" noTextEdit="1"/>
              </p:cNvSpPr>
              <p:nvPr/>
            </p:nvSpPr>
            <p:spPr>
              <a:xfrm>
                <a:off x="832104" y="1080000"/>
                <a:ext cx="10533888" cy="4191000"/>
              </a:xfrm>
              <a:prstGeom prst="rect">
                <a:avLst/>
              </a:prstGeom>
              <a:blipFill rotWithShape="1">
                <a:blip r:embed="rId1"/>
                <a:stretch>
                  <a:fillRect l="-2" t="-12" r="-92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41ebf3c2a?vop=1&amp;pid=504e58f7a&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抑郁症加速了脑细胞的衰老，有研究表明脑部海马区的突触损伤是抑郁症的主要病理基础</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胞过度自噬会导致突触损伤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。细胞自噬过程中，细胞质基质中的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Ⅰ蛋白被剪切转化为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Ⅱ定位到自噬体膜上，位于自噬体内膜上的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Ⅱ最终被降解，相关过程如图所示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_1#41ebf3c2a?vop=1&amp;pid=504e58f7a&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1" b="30"/>
                </a:stretch>
              </a:blipFill>
            </p:spPr>
            <p:txBody>
              <a:bodyPr/>
              <a:lstStyle/>
              <a:p>
                <a:r>
                  <a:rPr lang="zh-CN" altLang="en-US">
                    <a:noFill/>
                  </a:rPr>
                  <a:t> </a:t>
                </a:r>
              </a:p>
            </p:txBody>
          </p:sp>
        </mc:Fallback>
      </mc:AlternateContent>
      <p:pic>
        <p:nvPicPr>
          <p:cNvPr id="3" name="QC_4_BD.1_2#41ebf3c2a?vop=1&amp;pid=504e58f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70248" y="2854444"/>
            <a:ext cx="3648456" cy="1426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41ebf3c2a.bracket?vop=1&amp;pid=504e58f7a&amp;color=0,0,0&amp;vpa=1&amp;vtp=1"/>
          <p:cNvSpPr/>
          <p:nvPr/>
        </p:nvSpPr>
        <p:spPr>
          <a:xfrm>
            <a:off x="1701260" y="2347651"/>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5" name="QC_4_BD.1_3#41ebf3c2a.choices?vop=1&amp;pid=504e58f7a&amp;color=0,0,0&amp;vtp=1&amp;bbb=1"/>
          <p:cNvSpPr/>
          <p:nvPr/>
        </p:nvSpPr>
        <p:spPr>
          <a:xfrm>
            <a:off x="832104" y="44165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图中细胞自噬过程主要与细胞膜蛋白的识别有关</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图中溶酶体与自噬体融合主要体现了膜的选择透过性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脑细胞衰老过程中，细胞核体积会增大，核膜内折</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脑细胞衰老过程中，位于染色体一端的端粒会缩短</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1493</Words>
  <Application>WPS 演示</Application>
  <PresentationFormat>宽屏</PresentationFormat>
  <Paragraphs>73</Paragraphs>
  <Slides>9</Slides>
  <Notes>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Arial</vt:lpstr>
      <vt:lpstr>宋体</vt:lpstr>
      <vt:lpstr>Wingdings</vt:lpstr>
      <vt:lpstr>黑体</vt:lpstr>
      <vt:lpstr>黑体</vt:lpstr>
      <vt:lpstr>微软雅黑</vt:lpstr>
      <vt:lpstr>微软雅黑</vt:lpstr>
      <vt:lpstr>宋体</vt:lpstr>
      <vt:lpstr>Cambria Math</vt:lpstr>
      <vt:lpstr>楷体</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3</cp:revision>
  <dcterms:created xsi:type="dcterms:W3CDTF">2025-05-13T06:38:00Z</dcterms:created>
  <dcterms:modified xsi:type="dcterms:W3CDTF">2025-05-14T08:01:43Z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274F5DAB0CCB4892B44C42ED9E8B53D7_12</vt:lpwstr>
  </property>
  <property fmtid="{D5CDD505-2E9C-101B-9397-08002B2CF9AE}" pid="3" name="KSOProductBuildVer">
    <vt:lpwstr>2052-12.1.0.20784</vt:lpwstr>
  </property>
</Properties>
</file>