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7" r:id="rId3"/>
    <p:sldId id="258" r:id="rId5"/>
    <p:sldId id="259" r:id="rId6"/>
    <p:sldId id="260" r:id="rId7"/>
    <p:sldId id="261" r:id="rId8"/>
    <p:sldId id="262" r:id="rId9"/>
    <p:sldId id="263" r:id="rId1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99" d="100"/>
          <a:sy n="99" d="100"/>
        </p:scale>
        <p:origin x="84" y="582"/>
      </p:cViewPr>
      <p:guideLst>
        <p:guide orient="horz" pos="2160"/>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 Type="http://schemas.openxmlformats.org/officeDocument/2006/relationships/theme" Target="theme/theme1.xml"/><Relationship Id="rId13" Type="http://schemas.openxmlformats.org/officeDocument/2006/relationships/tableStyles" Target="tableStyles.xml"/><Relationship Id="rId12" Type="http://schemas.openxmlformats.org/officeDocument/2006/relationships/viewProps" Target="viewProps.xml"/><Relationship Id="rId11" Type="http://schemas.openxmlformats.org/officeDocument/2006/relationships/presProps" Target="presProps.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hexin?subject=biology#pid=6819e1160bee9fc1ba3230ba#tid=6822e40be7974300096e5968#sourcefrom=">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Cover">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3575304" y="5541264"/>
            <a:ext cx="5038344" cy="539496"/>
          </a:xfrm>
          <a:prstGeom prst="rect">
            <a:avLst/>
          </a:prstGeom>
          <a:noFill/>
        </p:spPr>
        <p:txBody>
          <a:bodyPr wrap="square" lIns="0" tIns="0" rIns="0" bIns="0" rtlCol="0" anchor="ctr"/>
          <a:lstStyle/>
          <a:p>
            <a:pPr algn="ctr">
              <a:lnSpc>
                <a:spcPct val="100000"/>
              </a:lnSpc>
            </a:pPr>
            <a:r>
              <a:rPr lang="en-US" sz="2400" b="1" i="0" dirty="0">
                <a:solidFill>
                  <a:srgbClr val="FFFFFF"/>
                </a:solidFill>
                <a:latin typeface="黑体" panose="02010609060101010101" pitchFamily="34" charset="-122"/>
                <a:ea typeface="黑体" panose="02010609060101010101" pitchFamily="34" charset="-122"/>
                <a:cs typeface="黑体" panose="02010609060101010101" pitchFamily="34" charset="-120"/>
              </a:rPr>
              <a:t>高中生物学 必修1 分子与细胞</a:t>
            </a:r>
            <a:endParaRPr lang="en-US" sz="2400"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标题">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内容">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521208" y="283464"/>
            <a:ext cx="2697480" cy="448056"/>
          </a:xfrm>
          <a:prstGeom prst="rect">
            <a:avLst/>
          </a:prstGeom>
        </p:spPr>
      </p:pic>
      <p:sp>
        <p:nvSpPr>
          <p:cNvPr id="4" name="MasterShapeName"/>
          <p:cNvSpPr/>
          <p:nvPr/>
        </p:nvSpPr>
        <p:spPr>
          <a:xfrm>
            <a:off x="521208" y="283464"/>
            <a:ext cx="2697480" cy="448056"/>
          </a:xfrm>
          <a:prstGeom prst="rect">
            <a:avLst/>
          </a:prstGeom>
          <a:noFill/>
        </p:spPr>
        <p:txBody>
          <a:bodyPr wrap="square" lIns="0" tIns="0" rIns="0" bIns="0" rtlCol="0" anchor="ctr"/>
          <a:lstStyle/>
          <a:p>
            <a:pPr algn="ctr"/>
            <a:r>
              <a:rPr lang="en-US" sz="1800" b="1" i="0" dirty="0">
                <a:solidFill>
                  <a:srgbClr val="00A0AF"/>
                </a:solidFill>
                <a:latin typeface="黑体" panose="02010609060101010101" pitchFamily="34" charset="-122"/>
                <a:ea typeface="黑体" panose="02010609060101010101" pitchFamily="34" charset="-122"/>
                <a:cs typeface="黑体" panose="02010609060101010101" pitchFamily="34" charset="-120"/>
              </a:rPr>
              <a:t>高中生物学 必修1</a:t>
            </a:r>
            <a:endParaRPr lang="en-US" sz="1800" dirty="0"/>
          </a:p>
        </p:txBody>
      </p:sp>
    </p:spTree>
  </p:cSld>
  <p:clrMapOvr>
    <a:masterClrMapping/>
  </p:clrMapOvr>
</p:sldLayout>
</file>

<file path=ppt/slideMasters/_rels/slideMaster1.xml.rels><?xml version="1.0" encoding="UTF-8" standalone="yes"?>
<Relationships xmlns="http://schemas.openxmlformats.org/package/2006/relationships"><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5.xml"/><Relationship Id="rId2" Type="http://schemas.openxmlformats.org/officeDocument/2006/relationships/image" Target="../media/image6.png"/><Relationship Id="rId1" Type="http://schemas.openxmlformats.org/officeDocument/2006/relationships/image" Target="../media/image5.jpe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5.xml"/><Relationship Id="rId1" Type="http://schemas.openxmlformats.org/officeDocument/2006/relationships/image" Target="../media/image7.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4_BD.1_1#e08a1254b?vop=1&amp;pid=e346e8fb7&amp;color=0,0,0&amp;vtp=1&amp;bt=1&amp;bbb=1&amp;hb=1"/>
          <p:cNvSpPr/>
          <p:nvPr/>
        </p:nvSpPr>
        <p:spPr>
          <a:xfrm>
            <a:off x="832104" y="1080000"/>
            <a:ext cx="10533888" cy="8382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dirty="0">
                <a:solidFill>
                  <a:srgbClr val="000000"/>
                </a:solidFill>
                <a:latin typeface="微软雅黑" panose="020B0503020204020204" charset="-122"/>
                <a:ea typeface="楷体" panose="02010609060101010101" pitchFamily="34" charset="-122"/>
                <a:cs typeface="微软雅黑" panose="020B0503020204020204" pitchFamily="34" charset="-120"/>
              </a:rPr>
              <a:t>多选</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）《选择健康》一书中提出，人类并无成百上千种疾病，人类的疾病只有一种，那就是细胞病</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从</a:t>
            </a:r>
            <a:endPar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endParaRPr>
          </a:p>
          <a:p>
            <a:pPr latinLnBrk="1">
              <a:lnSpc>
                <a:spcPts val="3300"/>
              </a:lnSpc>
            </a:pP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细胞学说角度来理解这一观点</a:t>
            </a:r>
            <a:r>
              <a:rPr lang="en-US" altLang="zh-CN" b="0" i="0" dirty="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b="0" i="0">
                <a:solidFill>
                  <a:srgbClr val="000000"/>
                </a:solidFill>
                <a:latin typeface="微软雅黑" panose="020B0503020204020204" charset="-122"/>
                <a:ea typeface="微软雅黑" panose="020B0503020204020204" charset="-122"/>
                <a:cs typeface="微软雅黑" panose="020B0503020204020204" pitchFamily="34" charset="-120"/>
              </a:rPr>
              <a:t>说法正确的是</a:t>
            </a: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a:t>
            </a:r>
            <a:endParaRPr lang="en-US" altLang="zh-CN" dirty="0"/>
          </a:p>
        </p:txBody>
      </p:sp>
      <p:sp>
        <p:nvSpPr>
          <p:cNvPr id="3" name="QC_4_AN.2_1#e08a1254b.bracket?vop=1&amp;pid=e346e8fb7&amp;color=0,0,0&amp;vpa=1&amp;vtp=1&amp;bbb=1"/>
          <p:cNvSpPr/>
          <p:nvPr/>
        </p:nvSpPr>
        <p:spPr>
          <a:xfrm>
            <a:off x="5574760" y="1506720"/>
            <a:ext cx="473075" cy="419100"/>
          </a:xfrm>
          <a:prstGeom prst="rect">
            <a:avLst/>
          </a:prstGeom>
          <a:noFill/>
        </p:spPr>
        <p:txBody>
          <a:bodyPr wrap="none" lIns="0" tIns="0" rIns="0" bIns="0" rtlCol="0" anchor="t"/>
          <a:lstStyle/>
          <a:p>
            <a:pPr algn="ctr" latinLnBrk="1">
              <a:lnSpc>
                <a:spcPts val="3300"/>
              </a:lnSpc>
            </a:pPr>
            <a:r>
              <a:rPr lang="en-US" altLang="zh-CN" b="1" i="0" dirty="0">
                <a:solidFill>
                  <a:srgbClr val="FF0000"/>
                </a:solidFill>
                <a:latin typeface="Arial (正文)" pitchFamily="34" charset="0"/>
                <a:ea typeface="微软雅黑" panose="020B0503020204020204" charset="-122"/>
                <a:cs typeface="Arial (正文)" pitchFamily="34" charset="-120"/>
              </a:rPr>
              <a:t>CD</a:t>
            </a:r>
            <a:endParaRPr lang="en-US" altLang="zh-CN" dirty="0"/>
          </a:p>
        </p:txBody>
      </p:sp>
      <p:sp>
        <p:nvSpPr>
          <p:cNvPr id="4" name="QC_4_BD.1_2#e08a1254b.choices?vop=1&amp;pid=e346e8fb7&amp;color=0,0,0&amp;vtp=1&amp;bbb=1"/>
          <p:cNvSpPr/>
          <p:nvPr/>
        </p:nvSpPr>
        <p:spPr>
          <a:xfrm>
            <a:off x="832104" y="1948990"/>
            <a:ext cx="10533888" cy="16764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A.</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一切生物都由细胞发育而来，并由细胞和细胞产物所构成</a:t>
            </a:r>
            <a:endParaRPr lang="en-US" altLang="zh-CN" sz="1800" dirty="0"/>
          </a:p>
          <a:p>
            <a:pPr latinLnBrk="1">
              <a:lnSpc>
                <a:spcPts val="3300"/>
              </a:lnSpc>
            </a:pP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B</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人的每个细胞均能独立完成各种生命活动，细胞出现损伤就会导致疾病发生</a:t>
            </a:r>
            <a:endParaRPr lang="en-US" altLang="zh-CN" sz="1800" dirty="0"/>
          </a:p>
          <a:p>
            <a:pPr latinLnBrk="1">
              <a:lnSpc>
                <a:spcPts val="3300"/>
              </a:lnSpc>
            </a:pP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C</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细胞学说揭示了动物与植物的统一性，使人们认识到细胞是动植物生命活动的基本单位</a:t>
            </a:r>
            <a:endParaRPr lang="en-US" altLang="zh-CN" sz="1800" dirty="0"/>
          </a:p>
          <a:p>
            <a:pPr latinLnBrk="1">
              <a:lnSpc>
                <a:spcPts val="3300"/>
              </a:lnSpc>
            </a:pP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D</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根据魏尔肖的总结推知：老细胞通过分裂产生新细胞，保证了人体的生长和修复</a:t>
            </a:r>
            <a:endParaRPr lang="en-US" altLang="zh-CN" sz="1800"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4_BD.3_1#4db274c31?vop=1&amp;pid=e346e8fb7&amp;color=0,0,0&amp;vtp=1&amp;bt=1&amp;bbb=1&amp;hb=1"/>
          <p:cNvSpPr/>
          <p:nvPr/>
        </p:nvSpPr>
        <p:spPr>
          <a:xfrm>
            <a:off x="832104" y="1080000"/>
            <a:ext cx="10533888" cy="12573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dirty="0">
                <a:solidFill>
                  <a:srgbClr val="000000"/>
                </a:solidFill>
                <a:latin typeface="微软雅黑" panose="020B0503020204020204" charset="-122"/>
                <a:ea typeface="楷体" panose="02010609060101010101" pitchFamily="34" charset="-122"/>
                <a:cs typeface="微软雅黑" panose="020B0503020204020204" pitchFamily="34" charset="-120"/>
              </a:rPr>
              <a:t>多选</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）羌塘自然保护区是中国海拔最高、面积最大的自然保护区，这里不仅有星罗棋布的湖泊</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空旷无</a:t>
            </a:r>
            <a:endPar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endParaRPr>
          </a:p>
          <a:p>
            <a:pPr latinLnBrk="1">
              <a:lnSpc>
                <a:spcPts val="3300"/>
              </a:lnSpc>
            </a:pP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边的草场以及皑皑的雪山</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，还有众多濒危、易危野生动植物，如红景天、藏羚羊、野牦牛等</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下列相关叙</a:t>
            </a:r>
            <a:endPar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endParaRPr>
          </a:p>
          <a:p>
            <a:pPr latinLnBrk="1">
              <a:lnSpc>
                <a:spcPts val="3300"/>
              </a:lnSpc>
            </a:pP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述正确的是(</a:t>
            </a:r>
            <a:r>
              <a:rPr lang="en-US" altLang="zh-CN"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a:t>
            </a:r>
            <a:endParaRPr lang="en-US" altLang="zh-CN" dirty="0"/>
          </a:p>
        </p:txBody>
      </p:sp>
      <p:sp>
        <p:nvSpPr>
          <p:cNvPr id="3" name="QC_4_AN.4_1#4db274c31.bracket?vop=1&amp;pid=e346e8fb7&amp;color=0,0,0&amp;vpa=2&amp;vtp=1&amp;bbb=1"/>
          <p:cNvSpPr/>
          <p:nvPr/>
        </p:nvSpPr>
        <p:spPr>
          <a:xfrm>
            <a:off x="2145761" y="1925820"/>
            <a:ext cx="473075" cy="419100"/>
          </a:xfrm>
          <a:prstGeom prst="rect">
            <a:avLst/>
          </a:prstGeom>
          <a:noFill/>
        </p:spPr>
        <p:txBody>
          <a:bodyPr wrap="none" lIns="0" tIns="0" rIns="0" bIns="0" rtlCol="0" anchor="t"/>
          <a:lstStyle/>
          <a:p>
            <a:pPr algn="ctr" latinLnBrk="1">
              <a:lnSpc>
                <a:spcPts val="3300"/>
              </a:lnSpc>
            </a:pPr>
            <a:r>
              <a:rPr lang="en-US" altLang="zh-CN" b="1" i="0" dirty="0">
                <a:solidFill>
                  <a:srgbClr val="FF0000"/>
                </a:solidFill>
                <a:latin typeface="Arial (正文)" pitchFamily="34" charset="0"/>
                <a:ea typeface="微软雅黑" panose="020B0503020204020204" charset="-122"/>
                <a:cs typeface="Arial (正文)" pitchFamily="34" charset="-120"/>
              </a:rPr>
              <a:t>CD</a:t>
            </a:r>
            <a:endParaRPr lang="en-US" altLang="zh-CN" dirty="0"/>
          </a:p>
        </p:txBody>
      </p:sp>
      <p:sp>
        <p:nvSpPr>
          <p:cNvPr id="4" name="QC_4_BD.3_2#4db274c31.choices?vop=1&amp;pid=e346e8fb7&amp;color=0,0,0&amp;vtp=1&amp;bbb=1"/>
          <p:cNvSpPr/>
          <p:nvPr/>
        </p:nvSpPr>
        <p:spPr>
          <a:xfrm>
            <a:off x="832104" y="2355390"/>
            <a:ext cx="10533888" cy="16764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A.</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羌塘自然保护区既属于群落层次，也属于生态系统层次</a:t>
            </a:r>
            <a:endParaRPr lang="en-US" altLang="zh-CN" sz="1800" dirty="0"/>
          </a:p>
          <a:p>
            <a:pPr latinLnBrk="1">
              <a:lnSpc>
                <a:spcPts val="3300"/>
              </a:lnSpc>
            </a:pP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B</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红景天和野牦牛都有细胞、组织、器官、系统、个体结构层次</a:t>
            </a:r>
            <a:endParaRPr lang="en-US" altLang="zh-CN" sz="1800" dirty="0"/>
          </a:p>
          <a:p>
            <a:pPr latinLnBrk="1">
              <a:lnSpc>
                <a:spcPts val="3300"/>
              </a:lnSpc>
            </a:pP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C</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羌塘自然保护区中各层次生命系统的形成、维持和运转都是以细胞为基础的</a:t>
            </a:r>
            <a:endParaRPr lang="en-US" altLang="zh-CN" sz="1800" dirty="0"/>
          </a:p>
          <a:p>
            <a:pPr latinLnBrk="1">
              <a:lnSpc>
                <a:spcPts val="3300"/>
              </a:lnSpc>
            </a:pP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D</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组成藏羚羊细胞的一个分子不能进行生命活动，故其是一个系统，但不是生命系统</a:t>
            </a:r>
            <a:endParaRPr lang="en-US" altLang="zh-CN" sz="1800"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O_4_BD.1_1#9f9b801e8?vop=1&amp;pid=0acff1790&amp;color=0,0,0&amp;vtp=1&amp;bt=1&amp;bbb=1&amp;hb=1"/>
          <p:cNvSpPr/>
          <p:nvPr/>
        </p:nvSpPr>
        <p:spPr>
          <a:xfrm>
            <a:off x="832104" y="1080000"/>
            <a:ext cx="10533888" cy="812800"/>
          </a:xfrm>
          <a:prstGeom prst="rect">
            <a:avLst/>
          </a:prstGeom>
          <a:noFill/>
        </p:spPr>
        <p:txBody>
          <a:bodyPr wrap="none" lIns="0" tIns="0" rIns="0" bIns="0" rtlCol="0" anchor="t"/>
          <a:lstStyle/>
          <a:p>
            <a:pPr algn="l" latinLnBrk="1">
              <a:lnSpc>
                <a:spcPts val="3200"/>
              </a:lnSpc>
            </a:pP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衡水湖蕴含着丰富的动植物资源，如芦苇荡、荷花淀、白鹭、丹顶鹤等，其景色犹如人间仙境</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吸引着大</a:t>
            </a:r>
            <a:endPar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endParaRPr>
          </a:p>
          <a:p>
            <a:pPr latinLnBrk="1">
              <a:lnSpc>
                <a:spcPts val="3200"/>
              </a:lnSpc>
            </a:pP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批的游客</a:t>
            </a:r>
            <a:r>
              <a:rPr lang="en-US" altLang="zh-CN" b="0" i="0" dirty="0">
                <a:solidFill>
                  <a:srgbClr val="000000"/>
                </a:solidFill>
                <a:latin typeface="微软雅黑" panose="020B0503020204020204" charset="-122"/>
                <a:ea typeface="微软雅黑" panose="020B0503020204020204" charset="-122"/>
                <a:cs typeface="微软雅黑" panose="020B0503020204020204" pitchFamily="34" charset="-120"/>
              </a:rPr>
              <a:t>。请结合生物学知识来回答以下问题：</a:t>
            </a:r>
            <a:endParaRPr lang="en-US" altLang="zh-CN" dirty="0"/>
          </a:p>
        </p:txBody>
      </p:sp>
      <p:sp>
        <p:nvSpPr>
          <p:cNvPr id="3" name="QB_5_BD.2_1#d722f2c63?vop=1&amp;pid=9f9b801e8&amp;color=0,0,0&amp;vtp=1&amp;bbb=1&amp;hb=1"/>
          <p:cNvSpPr/>
          <p:nvPr/>
        </p:nvSpPr>
        <p:spPr>
          <a:xfrm>
            <a:off x="832104" y="1876544"/>
            <a:ext cx="10533888" cy="2032000"/>
          </a:xfrm>
          <a:prstGeom prst="rect">
            <a:avLst/>
          </a:prstGeom>
          <a:noFill/>
        </p:spPr>
        <p:txBody>
          <a:bodyPr wrap="none" lIns="0" tIns="0" rIns="0" bIns="0" rtlCol="0" anchor="t"/>
          <a:lstStyle/>
          <a:p>
            <a:pPr algn="l" latinLnBrk="1">
              <a:lnSpc>
                <a:spcPts val="3200"/>
              </a:lnSpc>
            </a:pP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（1</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地球上最基本和最大的生命系统结构层次分别是</a:t>
            </a:r>
            <a:r>
              <a:rPr lang="en-US" altLang="zh-CN" sz="1800"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衡水湖属于湿地生态系统</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是</a:t>
            </a:r>
            <a:endPar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endParaRPr>
          </a:p>
          <a:p>
            <a:pPr latinLnBrk="1">
              <a:lnSpc>
                <a:spcPts val="3200"/>
              </a:lnSpc>
            </a:pP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由</a:t>
            </a:r>
            <a:r>
              <a:rPr lang="en-US" altLang="zh-CN"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__________</a:t>
            </a: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和</a:t>
            </a:r>
            <a:r>
              <a:rPr lang="en-US" altLang="zh-CN"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__________</a:t>
            </a: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相互关联形成的统一整体。</a:t>
            </a:r>
            <a:endPar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endParaRPr>
          </a:p>
          <a:p>
            <a:pPr lvl="0" latinLnBrk="1">
              <a:lnSpc>
                <a:spcPts val="3200"/>
              </a:lnSpc>
            </a:pPr>
            <a:r>
              <a:rPr lang="en-US" altLang="zh-CN">
                <a:solidFill>
                  <a:srgbClr val="000000"/>
                </a:solidFill>
                <a:latin typeface="微软雅黑" panose="020B0503020204020204" charset="-122"/>
                <a:ea typeface="微软雅黑" panose="020B0503020204020204" charset="-122"/>
                <a:cs typeface="微软雅黑" panose="020B0503020204020204" pitchFamily="34" charset="-120"/>
              </a:rPr>
              <a:t>（2）与白鹭相比，</a:t>
            </a:r>
            <a:r>
              <a:rPr lang="en-US" altLang="zh-CN">
                <a:solidFill>
                  <a:srgbClr val="000000"/>
                </a:solidFill>
                <a:latin typeface="微软雅黑" panose="020B0503020204020204" charset="-122"/>
                <a:ea typeface="微软雅黑" panose="020B0503020204020204" charset="-122"/>
                <a:cs typeface="微软雅黑" panose="020B0503020204020204" pitchFamily="34" charset="-120"/>
              </a:rPr>
              <a:t>湖中的芦苇不具有的生命系统结构层次是</a:t>
            </a:r>
            <a:r>
              <a:rPr lang="en-US" altLang="zh-CN" smtClean="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mtClean="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a:solidFill>
                  <a:srgbClr val="000000"/>
                </a:solidFill>
                <a:latin typeface="微软雅黑" panose="020B0503020204020204" charset="-122"/>
                <a:ea typeface="微软雅黑" panose="020B0503020204020204" charset="-122"/>
                <a:cs typeface="微软雅黑" panose="020B0503020204020204" pitchFamily="34" charset="-120"/>
              </a:rPr>
              <a:t>与细菌相比，白鹭特有的生命系统</a:t>
            </a:r>
            <a:endParaRPr lang="en-US" altLang="zh-CN">
              <a:solidFill>
                <a:srgbClr val="000000"/>
              </a:solidFill>
              <a:latin typeface="微软雅黑" panose="020B0503020204020204" charset="-122"/>
              <a:ea typeface="微软雅黑" panose="020B0503020204020204" charset="-122"/>
              <a:cs typeface="微软雅黑" panose="020B0503020204020204" pitchFamily="34" charset="-120"/>
            </a:endParaRPr>
          </a:p>
          <a:p>
            <a:pPr lvl="0" latinLnBrk="1">
              <a:lnSpc>
                <a:spcPts val="3200"/>
              </a:lnSpc>
            </a:pPr>
            <a:r>
              <a:rPr lang="en-US" altLang="zh-CN">
                <a:solidFill>
                  <a:srgbClr val="000000"/>
                </a:solidFill>
                <a:latin typeface="微软雅黑" panose="020B0503020204020204" charset="-122"/>
                <a:ea typeface="微软雅黑" panose="020B0503020204020204" charset="-122"/>
                <a:cs typeface="微软雅黑" panose="020B0503020204020204" pitchFamily="34" charset="-120"/>
              </a:rPr>
              <a:t>结构层次是</a:t>
            </a:r>
            <a:r>
              <a:rPr lang="en-US" altLang="zh-CN"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a:t>
            </a:r>
            <a:r>
              <a:rPr lang="en-US" altLang="zh-CN" smtClean="0">
                <a:solidFill>
                  <a:srgbClr val="000000"/>
                </a:solidFill>
                <a:latin typeface="微软雅黑" panose="020B0503020204020204" charset="-122"/>
                <a:ea typeface="微软雅黑" panose="020B0503020204020204" charset="-122"/>
                <a:cs typeface="微软雅黑" panose="020B0503020204020204" pitchFamily="34" charset="-120"/>
              </a:rPr>
              <a:t>。</a:t>
            </a:r>
            <a:endParaRPr lang="en-US" altLang="zh-CN">
              <a:solidFill>
                <a:prstClr val="black"/>
              </a:solidFill>
            </a:endParaRPr>
          </a:p>
          <a:p>
            <a:pPr lvl="0" latinLnBrk="1">
              <a:lnSpc>
                <a:spcPts val="3200"/>
              </a:lnSpc>
            </a:pPr>
            <a:r>
              <a:rPr lang="en-US" altLang="zh-CN">
                <a:solidFill>
                  <a:srgbClr val="000000"/>
                </a:solidFill>
                <a:latin typeface="微软雅黑" panose="020B0503020204020204" charset="-122"/>
                <a:ea typeface="微软雅黑" panose="020B0503020204020204" charset="-122"/>
                <a:cs typeface="微软雅黑" panose="020B0503020204020204" pitchFamily="34" charset="-120"/>
              </a:rPr>
              <a:t>（3）湖中的鱼不属于生命系统的种群层次，</a:t>
            </a:r>
            <a:r>
              <a:rPr lang="en-US" altLang="zh-CN">
                <a:solidFill>
                  <a:srgbClr val="000000"/>
                </a:solidFill>
                <a:latin typeface="微软雅黑" panose="020B0503020204020204" charset="-122"/>
                <a:ea typeface="微软雅黑" panose="020B0503020204020204" charset="-122"/>
                <a:cs typeface="微软雅黑" panose="020B0503020204020204" pitchFamily="34" charset="-120"/>
              </a:rPr>
              <a:t>原因是</a:t>
            </a:r>
            <a:r>
              <a:rPr lang="en-US" altLang="zh-CN"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______________________________________</a:t>
            </a:r>
            <a:r>
              <a:rPr lang="en-US" altLang="zh-CN" smtClean="0">
                <a:solidFill>
                  <a:srgbClr val="000000"/>
                </a:solidFill>
                <a:latin typeface="微软雅黑" panose="020B0503020204020204" charset="-122"/>
                <a:ea typeface="微软雅黑" panose="020B0503020204020204" charset="-122"/>
                <a:cs typeface="微软雅黑" panose="020B0503020204020204" pitchFamily="34" charset="-120"/>
              </a:rPr>
              <a:t>。</a:t>
            </a:r>
            <a:endParaRPr lang="en-US" altLang="zh-CN" dirty="0"/>
          </a:p>
        </p:txBody>
      </p:sp>
      <p:sp>
        <p:nvSpPr>
          <p:cNvPr id="4" name="QB_5_AN.3_1#d722f2c63.blank?vop=1&amp;pid=9f9b801e8&amp;color=0,0,0&amp;vpa=1&amp;vtp=1&amp;bbb=1"/>
          <p:cNvSpPr/>
          <p:nvPr/>
        </p:nvSpPr>
        <p:spPr>
          <a:xfrm>
            <a:off x="6228810" y="1849810"/>
            <a:ext cx="623888" cy="406400"/>
          </a:xfrm>
          <a:prstGeom prst="rect">
            <a:avLst/>
          </a:prstGeom>
          <a:noFill/>
        </p:spPr>
        <p:txBody>
          <a:bodyPr wrap="none" lIns="0" tIns="0" rIns="0" bIns="0" rtlCol="0" anchor="t"/>
          <a:lstStyle/>
          <a:p>
            <a:pPr algn="ctr" latinLnBrk="1">
              <a:lnSpc>
                <a:spcPts val="3200"/>
              </a:lnSpc>
            </a:pPr>
            <a:r>
              <a:rPr lang="en-US" altLang="zh-CN" b="0" i="0" dirty="0">
                <a:solidFill>
                  <a:srgbClr val="FF0000"/>
                </a:solidFill>
                <a:latin typeface="微软雅黑" panose="020B0503020204020204" charset="-122"/>
                <a:ea typeface="微软雅黑" panose="020B0503020204020204" charset="-122"/>
                <a:cs typeface="微软雅黑" panose="020B0503020204020204" pitchFamily="34" charset="-120"/>
              </a:rPr>
              <a:t>细胞</a:t>
            </a:r>
            <a:endParaRPr lang="en-US" altLang="zh-CN" dirty="0"/>
          </a:p>
        </p:txBody>
      </p:sp>
      <p:sp>
        <p:nvSpPr>
          <p:cNvPr id="5" name="QB_5_AN.4_1#d722f2c63.blank?vop=1&amp;pid=9f9b801e8&amp;color=0,0,0&amp;vpa=2&amp;vtp=1&amp;bbb=1"/>
          <p:cNvSpPr/>
          <p:nvPr/>
        </p:nvSpPr>
        <p:spPr>
          <a:xfrm>
            <a:off x="7143210" y="1849810"/>
            <a:ext cx="852488" cy="406400"/>
          </a:xfrm>
          <a:prstGeom prst="rect">
            <a:avLst/>
          </a:prstGeom>
          <a:noFill/>
        </p:spPr>
        <p:txBody>
          <a:bodyPr wrap="none" lIns="0" tIns="0" rIns="0" bIns="0" rtlCol="0" anchor="t"/>
          <a:lstStyle/>
          <a:p>
            <a:pPr algn="ctr" latinLnBrk="1">
              <a:lnSpc>
                <a:spcPts val="3200"/>
              </a:lnSpc>
            </a:pPr>
            <a:r>
              <a:rPr lang="en-US" altLang="zh-CN" b="0" i="0" dirty="0">
                <a:solidFill>
                  <a:srgbClr val="FF0000"/>
                </a:solidFill>
                <a:latin typeface="微软雅黑" panose="020B0503020204020204" charset="-122"/>
                <a:ea typeface="微软雅黑" panose="020B0503020204020204" charset="-122"/>
                <a:cs typeface="微软雅黑" panose="020B0503020204020204" pitchFamily="34" charset="-120"/>
              </a:rPr>
              <a:t>生物圈</a:t>
            </a:r>
            <a:endParaRPr lang="en-US" altLang="zh-CN" dirty="0"/>
          </a:p>
        </p:txBody>
      </p:sp>
      <p:sp>
        <p:nvSpPr>
          <p:cNvPr id="6" name="QB_5_AN.5_1#d722f2c63.blank?vop=1&amp;pid=9f9b801e8&amp;color=0,0,0&amp;vpa=3&amp;vtp=1&amp;bbb=1"/>
          <p:cNvSpPr/>
          <p:nvPr/>
        </p:nvSpPr>
        <p:spPr>
          <a:xfrm>
            <a:off x="1066260" y="2256211"/>
            <a:ext cx="1081088" cy="406400"/>
          </a:xfrm>
          <a:prstGeom prst="rect">
            <a:avLst/>
          </a:prstGeom>
          <a:noFill/>
        </p:spPr>
        <p:txBody>
          <a:bodyPr wrap="none" lIns="0" tIns="0" rIns="0" bIns="0" rtlCol="0" anchor="t"/>
          <a:lstStyle/>
          <a:p>
            <a:pPr algn="ctr" latinLnBrk="1">
              <a:lnSpc>
                <a:spcPts val="3200"/>
              </a:lnSpc>
            </a:pPr>
            <a:r>
              <a:rPr lang="en-US" altLang="zh-CN" b="0" i="0" dirty="0">
                <a:solidFill>
                  <a:srgbClr val="FF0000"/>
                </a:solidFill>
                <a:latin typeface="微软雅黑" panose="020B0503020204020204" charset="-122"/>
                <a:ea typeface="微软雅黑" panose="020B0503020204020204" charset="-122"/>
                <a:cs typeface="微软雅黑" panose="020B0503020204020204" pitchFamily="34" charset="-120"/>
              </a:rPr>
              <a:t>生物群落</a:t>
            </a:r>
            <a:endParaRPr lang="en-US" altLang="zh-CN" dirty="0"/>
          </a:p>
        </p:txBody>
      </p:sp>
      <p:sp>
        <p:nvSpPr>
          <p:cNvPr id="7" name="QB_5_AN.6_1#d722f2c63.blank?vop=1&amp;pid=9f9b801e8&amp;color=0,0,0&amp;vpa=4&amp;vtp=1&amp;bbb=1"/>
          <p:cNvSpPr/>
          <p:nvPr/>
        </p:nvSpPr>
        <p:spPr>
          <a:xfrm>
            <a:off x="2437860" y="2256211"/>
            <a:ext cx="1081088" cy="406400"/>
          </a:xfrm>
          <a:prstGeom prst="rect">
            <a:avLst/>
          </a:prstGeom>
          <a:noFill/>
        </p:spPr>
        <p:txBody>
          <a:bodyPr wrap="none" lIns="0" tIns="0" rIns="0" bIns="0" rtlCol="0" anchor="t"/>
          <a:lstStyle/>
          <a:p>
            <a:pPr algn="ctr" latinLnBrk="1">
              <a:lnSpc>
                <a:spcPts val="3200"/>
              </a:lnSpc>
            </a:pPr>
            <a:r>
              <a:rPr lang="en-US" altLang="zh-CN" b="0" i="0" dirty="0">
                <a:solidFill>
                  <a:srgbClr val="FF0000"/>
                </a:solidFill>
                <a:latin typeface="微软雅黑" panose="020B0503020204020204" charset="-122"/>
                <a:ea typeface="微软雅黑" panose="020B0503020204020204" charset="-122"/>
                <a:cs typeface="微软雅黑" panose="020B0503020204020204" pitchFamily="34" charset="-120"/>
              </a:rPr>
              <a:t>无机环境</a:t>
            </a:r>
            <a:endParaRPr lang="en-US" altLang="zh-CN" dirty="0"/>
          </a:p>
        </p:txBody>
      </p:sp>
      <p:sp>
        <p:nvSpPr>
          <p:cNvPr id="9" name="QB_5_AN.8_1#d722f2c63.blank?vop=1&amp;pid=9f9b801e8&amp;color=0,0,0&amp;vpa=5&amp;vtp=1&amp;bbb=1"/>
          <p:cNvSpPr/>
          <p:nvPr/>
        </p:nvSpPr>
        <p:spPr>
          <a:xfrm>
            <a:off x="6914610" y="2662610"/>
            <a:ext cx="623888" cy="406400"/>
          </a:xfrm>
          <a:prstGeom prst="rect">
            <a:avLst/>
          </a:prstGeom>
          <a:noFill/>
        </p:spPr>
        <p:txBody>
          <a:bodyPr wrap="none" lIns="0" tIns="0" rIns="0" bIns="0" rtlCol="0" anchor="t"/>
          <a:lstStyle/>
          <a:p>
            <a:pPr algn="ctr" latinLnBrk="1">
              <a:lnSpc>
                <a:spcPts val="3200"/>
              </a:lnSpc>
            </a:pPr>
            <a:r>
              <a:rPr lang="en-US" altLang="zh-CN" b="0" i="0" dirty="0">
                <a:solidFill>
                  <a:srgbClr val="FF0000"/>
                </a:solidFill>
                <a:latin typeface="微软雅黑" panose="020B0503020204020204" charset="-122"/>
                <a:ea typeface="微软雅黑" panose="020B0503020204020204" charset="-122"/>
                <a:cs typeface="微软雅黑" panose="020B0503020204020204" pitchFamily="34" charset="-120"/>
              </a:rPr>
              <a:t>系统</a:t>
            </a:r>
            <a:endParaRPr lang="en-US" altLang="zh-CN" dirty="0"/>
          </a:p>
        </p:txBody>
      </p:sp>
      <p:sp>
        <p:nvSpPr>
          <p:cNvPr id="10" name="QB_5_AN.9_1#d722f2c63.blank?vop=1&amp;pid=9f9b801e8&amp;color=0,0,0&amp;vpa=6&amp;vtp=1&amp;bbb=1"/>
          <p:cNvSpPr/>
          <p:nvPr/>
        </p:nvSpPr>
        <p:spPr>
          <a:xfrm>
            <a:off x="1980660" y="3069011"/>
            <a:ext cx="1995488" cy="406400"/>
          </a:xfrm>
          <a:prstGeom prst="rect">
            <a:avLst/>
          </a:prstGeom>
          <a:noFill/>
        </p:spPr>
        <p:txBody>
          <a:bodyPr wrap="none" lIns="0" tIns="0" rIns="0" bIns="0" rtlCol="0" anchor="t"/>
          <a:lstStyle/>
          <a:p>
            <a:pPr algn="ctr" latinLnBrk="1">
              <a:lnSpc>
                <a:spcPts val="3200"/>
              </a:lnSpc>
            </a:pPr>
            <a:r>
              <a:rPr lang="en-US" altLang="zh-CN" b="0" i="0" dirty="0">
                <a:solidFill>
                  <a:srgbClr val="FF0000"/>
                </a:solidFill>
                <a:latin typeface="微软雅黑" panose="020B0503020204020204" charset="-122"/>
                <a:ea typeface="微软雅黑" panose="020B0503020204020204" charset="-122"/>
                <a:cs typeface="微软雅黑" panose="020B0503020204020204" pitchFamily="34" charset="-120"/>
              </a:rPr>
              <a:t>组织、器官和系统</a:t>
            </a:r>
            <a:endParaRPr lang="en-US" altLang="zh-CN" dirty="0"/>
          </a:p>
        </p:txBody>
      </p:sp>
      <p:sp>
        <p:nvSpPr>
          <p:cNvPr id="12" name="QB_5_AN.11_1#d722f2c63.blank?vop=1&amp;pid=9f9b801e8&amp;color=0,0,0&amp;vpa=7&amp;vtp=1&amp;bbb=1"/>
          <p:cNvSpPr/>
          <p:nvPr/>
        </p:nvSpPr>
        <p:spPr>
          <a:xfrm>
            <a:off x="6000210" y="3475410"/>
            <a:ext cx="4281488" cy="406400"/>
          </a:xfrm>
          <a:prstGeom prst="rect">
            <a:avLst/>
          </a:prstGeom>
          <a:noFill/>
        </p:spPr>
        <p:txBody>
          <a:bodyPr wrap="none" lIns="0" tIns="0" rIns="0" bIns="0" rtlCol="0" anchor="t"/>
          <a:lstStyle/>
          <a:p>
            <a:pPr algn="ctr" latinLnBrk="1">
              <a:lnSpc>
                <a:spcPts val="3200"/>
              </a:lnSpc>
            </a:pPr>
            <a:r>
              <a:rPr lang="en-US" altLang="zh-CN" b="0" i="0" dirty="0">
                <a:solidFill>
                  <a:srgbClr val="FF0000"/>
                </a:solidFill>
                <a:latin typeface="微软雅黑" panose="020B0503020204020204" charset="-122"/>
                <a:ea typeface="微软雅黑" panose="020B0503020204020204" charset="-122"/>
                <a:cs typeface="微软雅黑" panose="020B0503020204020204" pitchFamily="34" charset="-120"/>
              </a:rPr>
              <a:t>湖中所有的鱼包括很多种鱼，是多个种群</a:t>
            </a:r>
            <a:endParaRPr lang="en-US" altLang="zh-CN" dirty="0"/>
          </a:p>
        </p:txBody>
      </p:sp>
      <p:sp>
        <p:nvSpPr>
          <p:cNvPr id="13" name="QC_5_BD.12_1#b130df50a?vop=1&amp;pid=9f9b801e8&amp;color=0,0,0&amp;vtp=1&amp;bbb=1"/>
          <p:cNvSpPr/>
          <p:nvPr/>
        </p:nvSpPr>
        <p:spPr>
          <a:xfrm>
            <a:off x="832104" y="3917489"/>
            <a:ext cx="10533888" cy="444500"/>
          </a:xfrm>
          <a:prstGeom prst="rect">
            <a:avLst/>
          </a:prstGeom>
          <a:noFill/>
        </p:spPr>
        <p:txBody>
          <a:bodyPr wrap="none" lIns="0" tIns="0" rIns="0" bIns="0" rtlCol="0" anchor="t"/>
          <a:lstStyle/>
          <a:p>
            <a:pPr algn="l" latinLnBrk="1">
              <a:lnSpc>
                <a:spcPts val="3500"/>
              </a:lnSpc>
            </a:pP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（4）细胞是生命活动的基本单位</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下列事实或证据符合这一观点的是</a:t>
            </a:r>
            <a:r>
              <a:rPr lang="en-US" altLang="zh-CN" sz="1800"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填序号）。</a:t>
            </a:r>
            <a:endParaRPr lang="en-US" altLang="zh-CN" sz="1800" dirty="0"/>
          </a:p>
        </p:txBody>
      </p:sp>
      <p:sp>
        <p:nvSpPr>
          <p:cNvPr id="14" name="QC_5_AN.13_1#b130df50a.blank?vop=1&amp;pid=9f9b801e8&amp;color=0,0,0&amp;vpa=8&amp;vtp=1&amp;bbb=1"/>
          <p:cNvSpPr/>
          <p:nvPr/>
        </p:nvSpPr>
        <p:spPr>
          <a:xfrm>
            <a:off x="7752810" y="3873610"/>
            <a:ext cx="661988" cy="444500"/>
          </a:xfrm>
          <a:prstGeom prst="rect">
            <a:avLst/>
          </a:prstGeom>
          <a:noFill/>
        </p:spPr>
        <p:txBody>
          <a:bodyPr wrap="none" lIns="0" tIns="0" rIns="0" bIns="0" rtlCol="0" anchor="t"/>
          <a:lstStyle/>
          <a:p>
            <a:pPr algn="ctr" latinLnBrk="1">
              <a:lnSpc>
                <a:spcPts val="3500"/>
              </a:lnSpc>
            </a:pPr>
            <a:r>
              <a:rPr lang="en-US" altLang="zh-CN" b="1" i="0" dirty="0">
                <a:solidFill>
                  <a:srgbClr val="FF0000"/>
                </a:solidFill>
                <a:latin typeface="Arial (正文)" pitchFamily="34" charset="0"/>
                <a:ea typeface="微软雅黑" panose="020B0503020204020204" charset="-122"/>
                <a:cs typeface="Arial (正文)" pitchFamily="34" charset="-120"/>
              </a:rPr>
              <a:t>ABC</a:t>
            </a:r>
            <a:endParaRPr lang="en-US" altLang="zh-CN" dirty="0"/>
          </a:p>
        </p:txBody>
      </p:sp>
      <p:sp>
        <p:nvSpPr>
          <p:cNvPr id="15" name="QC_5_BD.12_2#b130df50a.choices?vop=1&amp;pid=9f9b801e8&amp;color=0,0,0&amp;vtp=1&amp;bbb=1"/>
          <p:cNvSpPr/>
          <p:nvPr/>
        </p:nvSpPr>
        <p:spPr>
          <a:xfrm>
            <a:off x="832104" y="4343511"/>
            <a:ext cx="10533888" cy="1625600"/>
          </a:xfrm>
          <a:prstGeom prst="rect">
            <a:avLst/>
          </a:prstGeom>
          <a:noFill/>
        </p:spPr>
        <p:txBody>
          <a:bodyPr wrap="none" lIns="0" tIns="0" rIns="0" bIns="0" rtlCol="0" anchor="t"/>
          <a:lstStyle/>
          <a:p>
            <a:pPr algn="l" latinLnBrk="1">
              <a:lnSpc>
                <a:spcPts val="3200"/>
              </a:lnSpc>
            </a:pP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A.</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湖中的蓝细菌依靠单个细胞进行光合作用和分裂等生命活动</a:t>
            </a:r>
            <a:endParaRPr lang="en-US" altLang="zh-CN" sz="1800" dirty="0"/>
          </a:p>
          <a:p>
            <a:pPr latinLnBrk="1">
              <a:lnSpc>
                <a:spcPts val="3200"/>
              </a:lnSpc>
            </a:pP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B</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荷花的生长发育离不开细胞的分裂和分化</a:t>
            </a:r>
            <a:endParaRPr lang="en-US" altLang="zh-CN" sz="1800" dirty="0"/>
          </a:p>
          <a:p>
            <a:pPr latinLnBrk="1">
              <a:lnSpc>
                <a:spcPts val="3200"/>
              </a:lnSpc>
            </a:pP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C</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当敌害来临时，丹顶鹤惊飞</a:t>
            </a:r>
            <a:endParaRPr lang="en-US" altLang="zh-CN" sz="1800" dirty="0"/>
          </a:p>
          <a:p>
            <a:pPr latinLnBrk="1">
              <a:lnSpc>
                <a:spcPts val="3200"/>
              </a:lnSpc>
            </a:pP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D</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芦苇体内的蛋白质承担了许多重要的生命活动</a:t>
            </a:r>
            <a:endParaRPr lang="en-US" altLang="zh-CN" sz="1800"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xEl>
                                              <p:pRg st="0" end="0"/>
                                            </p:txEl>
                                          </p:spTgt>
                                        </p:tgtEl>
                                        <p:attrNameLst>
                                          <p:attrName>style.visibility</p:attrName>
                                        </p:attrNameLst>
                                      </p:cBhvr>
                                      <p:to>
                                        <p:strVal val="visible"/>
                                      </p:to>
                                    </p:set>
                                    <p:anim calcmode="lin" valueType="num">
                                      <p:cBhvr additive="base">
                                        <p:cTn id="13"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xEl>
                                              <p:pRg st="0" end="0"/>
                                            </p:txEl>
                                          </p:spTgt>
                                        </p:tgtEl>
                                        <p:attrNameLst>
                                          <p:attrName>style.visibility</p:attrName>
                                        </p:attrNameLst>
                                      </p:cBhvr>
                                      <p:to>
                                        <p:strVal val="visible"/>
                                      </p:to>
                                    </p:set>
                                    <p:anim calcmode="lin" valueType="num">
                                      <p:cBhvr additive="base">
                                        <p:cTn id="19"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
                                            <p:txEl>
                                              <p:pRg st="0" end="0"/>
                                            </p:txEl>
                                          </p:spTgt>
                                        </p:tgtEl>
                                        <p:attrNameLst>
                                          <p:attrName>style.visibility</p:attrName>
                                        </p:attrNameLst>
                                      </p:cBhvr>
                                      <p:to>
                                        <p:strVal val="visible"/>
                                      </p:to>
                                    </p:set>
                                    <p:anim calcmode="lin" valueType="num">
                                      <p:cBhvr additive="base">
                                        <p:cTn id="25"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9">
                                            <p:txEl>
                                              <p:pRg st="0" end="0"/>
                                            </p:txEl>
                                          </p:spTgt>
                                        </p:tgtEl>
                                        <p:attrNameLst>
                                          <p:attrName>style.visibility</p:attrName>
                                        </p:attrNameLst>
                                      </p:cBhvr>
                                      <p:to>
                                        <p:strVal val="visible"/>
                                      </p:to>
                                    </p:set>
                                    <p:anim calcmode="lin" valueType="num">
                                      <p:cBhvr additive="base">
                                        <p:cTn id="31"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0">
                                            <p:txEl>
                                              <p:pRg st="0" end="0"/>
                                            </p:txEl>
                                          </p:spTgt>
                                        </p:tgtEl>
                                        <p:attrNameLst>
                                          <p:attrName>style.visibility</p:attrName>
                                        </p:attrNameLst>
                                      </p:cBhvr>
                                      <p:to>
                                        <p:strVal val="visible"/>
                                      </p:to>
                                    </p:set>
                                    <p:anim calcmode="lin" valueType="num">
                                      <p:cBhvr additive="base">
                                        <p:cTn id="37" dur="500" fill="hold"/>
                                        <p:tgtEl>
                                          <p:spTgt spid="10">
                                            <p:txEl>
                                              <p:pRg st="0" end="0"/>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1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2">
                                            <p:txEl>
                                              <p:pRg st="0" end="0"/>
                                            </p:txEl>
                                          </p:spTgt>
                                        </p:tgtEl>
                                        <p:attrNameLst>
                                          <p:attrName>style.visibility</p:attrName>
                                        </p:attrNameLst>
                                      </p:cBhvr>
                                      <p:to>
                                        <p:strVal val="visible"/>
                                      </p:to>
                                    </p:set>
                                    <p:anim calcmode="lin" valueType="num">
                                      <p:cBhvr additive="base">
                                        <p:cTn id="43" dur="500" fill="hold"/>
                                        <p:tgtEl>
                                          <p:spTgt spid="12">
                                            <p:txEl>
                                              <p:pRg st="0" end="0"/>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1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4">
                                            <p:txEl>
                                              <p:pRg st="0" end="0"/>
                                            </p:txEl>
                                          </p:spTgt>
                                        </p:tgtEl>
                                        <p:attrNameLst>
                                          <p:attrName>style.visibility</p:attrName>
                                        </p:attrNameLst>
                                      </p:cBhvr>
                                      <p:to>
                                        <p:strVal val="visible"/>
                                      </p:to>
                                    </p:set>
                                    <p:anim calcmode="lin" valueType="num">
                                      <p:cBhvr additive="base">
                                        <p:cTn id="49" dur="500" fill="hold"/>
                                        <p:tgtEl>
                                          <p:spTgt spid="14">
                                            <p:txEl>
                                              <p:pRg st="0" end="0"/>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1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build="p"/>
      <p:bldP spid="5" grpId="0" animBg="1" build="p"/>
      <p:bldP spid="6" grpId="0" animBg="1" build="p"/>
      <p:bldP spid="7" grpId="0" animBg="1" build="p"/>
      <p:bldP spid="9" grpId="0" animBg="1" build="p"/>
      <p:bldP spid="10" grpId="0" animBg="1" build="p"/>
      <p:bldP spid="12" grpId="0" animBg="1" build="p"/>
      <p:bldP spid="14" grpId="0" animBg="1"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4_BD.1_1#f58b76614?sp=1&amp;vop=1&amp;pid=38e35d861&amp;color=0,0,0&amp;vtp=1&amp;bt=1&amp;bbb=1"/>
          <p:cNvSpPr/>
          <p:nvPr/>
        </p:nvSpPr>
        <p:spPr>
          <a:xfrm>
            <a:off x="832104" y="1078992"/>
            <a:ext cx="10533888" cy="469900"/>
          </a:xfrm>
          <a:prstGeom prst="rect">
            <a:avLst/>
          </a:prstGeom>
          <a:noFill/>
        </p:spPr>
        <p:txBody>
          <a:bodyPr wrap="none" lIns="0" tIns="0" rIns="0" bIns="0" rtlCol="0" anchor="t"/>
          <a:lstStyle/>
          <a:p>
            <a:pPr algn="l" latinLnBrk="1">
              <a:lnSpc>
                <a:spcPts val="3700"/>
              </a:lnSpc>
            </a:pP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对下列图示的生物学实验的叙述,</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正确的是</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a:t>
            </a:r>
            <a:endParaRPr lang="en-US" altLang="zh-CN" sz="1800" dirty="0"/>
          </a:p>
        </p:txBody>
      </p:sp>
      <p:sp>
        <p:nvSpPr>
          <p:cNvPr id="3" name="QC_4_AN.2_1#f58b76614.bracket?vop=1&amp;pid=38e35d861&amp;color=0,0,0&amp;vpa=1&amp;vtp=1"/>
          <p:cNvSpPr/>
          <p:nvPr/>
        </p:nvSpPr>
        <p:spPr>
          <a:xfrm>
            <a:off x="5185824" y="1075817"/>
            <a:ext cx="327025" cy="410972"/>
          </a:xfrm>
          <a:prstGeom prst="rect">
            <a:avLst/>
          </a:prstGeom>
          <a:noFill/>
        </p:spPr>
        <p:txBody>
          <a:bodyPr wrap="none" lIns="0" tIns="0" rIns="0" bIns="0" rtlCol="0" anchor="t"/>
          <a:lstStyle/>
          <a:p>
            <a:pPr algn="ctr" latinLnBrk="1">
              <a:lnSpc>
                <a:spcPts val="3700"/>
              </a:lnSpc>
            </a:pPr>
            <a:r>
              <a:rPr lang="en-US" altLang="zh-CN" b="1" i="0" dirty="0">
                <a:solidFill>
                  <a:srgbClr val="FF0000"/>
                </a:solidFill>
                <a:latin typeface="Arial (正文)" pitchFamily="34" charset="0"/>
                <a:ea typeface="微软雅黑" panose="020B0503020204020204" charset="-122"/>
                <a:cs typeface="Arial (正文)" pitchFamily="34" charset="-120"/>
              </a:rPr>
              <a:t>D</a:t>
            </a:r>
            <a:endParaRPr lang="en-US" altLang="zh-CN" dirty="0"/>
          </a:p>
        </p:txBody>
      </p:sp>
      <p:pic>
        <p:nvPicPr>
          <p:cNvPr id="4" name="QC_4_BD.1_2#f58b76614?vop=1&amp;pid=38e35d861&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3959352" y="1622425"/>
            <a:ext cx="4270248" cy="987552"/>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mc:Choice xmlns:a14="http://schemas.microsoft.com/office/drawing/2010/main" Requires="a14">
          <p:sp>
            <p:nvSpPr>
              <p:cNvPr id="5" name="QC_4_BD.1_3#f58b76614.choices?vop=1&amp;pid=38e35d861&amp;color=0,0,0&amp;vtp=1&amp;bbb=1&amp;hb=1"/>
              <p:cNvSpPr/>
              <p:nvPr/>
            </p:nvSpPr>
            <p:spPr>
              <a:xfrm>
                <a:off x="832104" y="2740025"/>
                <a:ext cx="10533888" cy="2046605"/>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A.</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若图①表示将显微镜镜头由</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a</m:t>
                    </m:r>
                  </m:oMath>
                </a14:m>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转换成</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b</m:t>
                    </m:r>
                  </m:oMath>
                </a14:m>
                <a:r>
                  <a:rPr lang="en-US" altLang="zh-CN" sz="100" b="0" i="0" kern="0" spc="-99900" dirty="0" smtClean="0">
                    <a:solidFill>
                      <a:srgbClr val="FFFFFF"/>
                    </a:solidFill>
                    <a:latin typeface="微软雅黑" panose="020B0503020204020204" charset="-122"/>
                    <a:ea typeface="微软雅黑" panose="020B0503020204020204" charset="-122"/>
                    <a:cs typeface="微软雅黑" panose="020B0503020204020204"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，则视野中观察到的细胞数目增多</a:t>
                </a:r>
                <a:endParaRPr lang="en-US" altLang="zh-CN" sz="1800" dirty="0"/>
              </a:p>
              <a:p>
                <a:pPr latinLnBrk="1">
                  <a:lnSpc>
                    <a:spcPts val="3300"/>
                  </a:lnSpc>
                </a:pP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B</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若图②是显微镜下洋葱根尖某视野的图像，则只需向右移动装片即可观察清楚</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c</m:t>
                    </m:r>
                  </m:oMath>
                </a14:m>
                <a:r>
                  <a:rPr lang="en-US" altLang="zh-CN" sz="100" b="0" i="0" kern="0" spc="-99900" dirty="0" smtClean="0">
                    <a:solidFill>
                      <a:srgbClr val="FFFFFF"/>
                    </a:solidFill>
                    <a:latin typeface="微软雅黑" panose="020B0503020204020204" charset="-122"/>
                    <a:ea typeface="微软雅黑" panose="020B0503020204020204" charset="-122"/>
                    <a:cs typeface="微软雅黑" panose="020B0503020204020204"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细胞的特点</a:t>
                </a:r>
                <a:endParaRPr lang="en-US" altLang="zh-CN" sz="1800" dirty="0"/>
              </a:p>
              <a:p>
                <a:pPr latinLnBrk="1">
                  <a:lnSpc>
                    <a:spcPts val="3300"/>
                  </a:lnSpc>
                </a:pP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C</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将③细胞放大观察，正确的操作顺序是转动转换器</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m:t>
                    </m:r>
                  </m:oMath>
                </a14:m>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移动标本</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m:t>
                    </m:r>
                  </m:oMath>
                </a14:m>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调节光圈</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m:t>
                    </m:r>
                  </m:oMath>
                </a14:m>
                <a:r>
                  <a:rPr lang="en-US" altLang="zh-CN" sz="100" b="0" i="0" kern="0" spc="-99900" dirty="0" smtClean="0">
                    <a:solidFill>
                      <a:srgbClr val="FFFFFF"/>
                    </a:solidFill>
                    <a:latin typeface="微软雅黑" panose="020B0503020204020204" charset="-122"/>
                    <a:ea typeface="微软雅黑" panose="020B0503020204020204" charset="-122"/>
                    <a:cs typeface="微软雅黑" panose="020B0503020204020204" pitchFamily="34" charset="-120"/>
                  </a:rPr>
                  <a:t> </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转动细准焦螺旋</a:t>
                </a:r>
                <a:endParaRPr lang="en-US" altLang="zh-CN" sz="1800" dirty="0"/>
              </a:p>
              <a:p>
                <a:pPr latinLnBrk="1">
                  <a:lnSpc>
                    <a:spcPts val="3300"/>
                  </a:lnSpc>
                </a:pP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D</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若图④显微镜目镜为</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10</m:t>
                    </m:r>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m:t>
                    </m:r>
                  </m:oMath>
                </a14:m>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，物镜为</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10</m:t>
                    </m:r>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m:t>
                    </m:r>
                  </m:oMath>
                </a14:m>
                <a:r>
                  <a:rPr lang="en-US" altLang="zh-CN" sz="100" b="0" i="0" kern="0" spc="-99900" dirty="0" smtClean="0">
                    <a:solidFill>
                      <a:srgbClr val="FFFFFF"/>
                    </a:solidFill>
                    <a:latin typeface="微软雅黑" panose="020B0503020204020204" charset="-122"/>
                    <a:ea typeface="微软雅黑" panose="020B0503020204020204" charset="-122"/>
                    <a:cs typeface="微软雅黑" panose="020B0503020204020204" pitchFamily="34" charset="-120"/>
                  </a:rPr>
                  <a:t> </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，视野中被相连的64个分生组织细胞所充满，</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则当目镜不变</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a:t>
                </a:r>
                <a:endPar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endParaRPr>
              </a:p>
              <a:p>
                <a:pPr latinLnBrk="1">
                  <a:lnSpc>
                    <a:spcPts val="3300"/>
                  </a:lnSpc>
                </a:pP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物镜换成</a:t>
                </a:r>
                <a14:m>
                  <m:oMath xmlns:m="http://schemas.openxmlformats.org/officeDocument/2006/math">
                    <m:r>
                      <a:rPr lang="en-US" altLang="zh-CN"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40</m:t>
                    </m:r>
                    <m:r>
                      <a:rPr lang="en-US" altLang="zh-CN"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m:t>
                    </m:r>
                  </m:oMath>
                </a14:m>
                <a:r>
                  <a:rPr lang="en-US" altLang="zh-CN" sz="100" b="0" i="0" kern="0" spc="-99900" dirty="0" smtClean="0">
                    <a:solidFill>
                      <a:srgbClr val="FFFFFF"/>
                    </a:solidFill>
                    <a:latin typeface="微软雅黑" panose="020B0503020204020204" charset="-122"/>
                    <a:ea typeface="微软雅黑" panose="020B0503020204020204" charset="-122"/>
                    <a:cs typeface="微软雅黑" panose="020B0503020204020204" pitchFamily="34" charset="-120"/>
                  </a:rPr>
                  <a:t> </a:t>
                </a:r>
                <a:r>
                  <a:rPr lang="en-US" altLang="zh-CN"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0" i="0" dirty="0">
                    <a:solidFill>
                      <a:srgbClr val="000000"/>
                    </a:solidFill>
                    <a:latin typeface="微软雅黑" panose="020B0503020204020204" charset="-122"/>
                    <a:ea typeface="微软雅黑" panose="020B0503020204020204" charset="-122"/>
                    <a:cs typeface="微软雅黑" panose="020B0503020204020204" pitchFamily="34" charset="-120"/>
                  </a:rPr>
                  <a:t>时，视野中可观察到4个分生组织细胞</a:t>
                </a:r>
                <a:endParaRPr lang="en-US" altLang="zh-CN" dirty="0"/>
              </a:p>
            </p:txBody>
          </p:sp>
        </mc:Choice>
        <mc:Fallback>
          <p:sp>
            <p:nvSpPr>
              <p:cNvPr id="5" name="QC_4_BD.1_3#f58b76614.choices?vop=1&amp;pid=38e35d861&amp;color=0,0,0&amp;vtp=1&amp;bbb=1&amp;hb=1"/>
              <p:cNvSpPr>
                <a:spLocks noRot="1" noChangeAspect="1" noMove="1" noResize="1" noEditPoints="1" noAdjustHandles="1" noChangeArrowheads="1" noChangeShapeType="1" noTextEdit="1"/>
              </p:cNvSpPr>
              <p:nvPr/>
            </p:nvSpPr>
            <p:spPr>
              <a:xfrm>
                <a:off x="832104" y="2740025"/>
                <a:ext cx="10533888" cy="2046605"/>
              </a:xfrm>
              <a:prstGeom prst="rect">
                <a:avLst/>
              </a:prstGeom>
              <a:blipFill rotWithShape="1">
                <a:blip r:embed="rId2"/>
                <a:stretch>
                  <a:fillRect l="-2" r="-2579" b="-2389"/>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4_BD.3_1#712dade5c?vop=1&amp;pid=38e35d861&amp;color=0,0,0&amp;vtp=1&amp;bt=1&amp;bbb=1&amp;hb=1"/>
          <p:cNvSpPr/>
          <p:nvPr/>
        </p:nvSpPr>
        <p:spPr>
          <a:xfrm>
            <a:off x="832104" y="1080000"/>
            <a:ext cx="10533888" cy="12573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研究人员对分别取自3种不同生物的部分细胞（甲、乙、丙）进行观察和实验，</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发现甲细胞存在细胞壁</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a:t>
            </a:r>
            <a:endPar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endParaRPr>
          </a:p>
          <a:p>
            <a:pPr latinLnBrk="1">
              <a:lnSpc>
                <a:spcPts val="3300"/>
              </a:lnSpc>
            </a:pP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核糖体和核膜</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，且能够进行光合作用；乙细胞存在核糖体和核膜，不存在细胞壁，不能进行光合作用</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丙</a:t>
            </a:r>
            <a:endPar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endParaRPr>
          </a:p>
          <a:p>
            <a:pPr latinLnBrk="1">
              <a:lnSpc>
                <a:spcPts val="3300"/>
              </a:lnSpc>
            </a:pP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细胞无核膜</a:t>
            </a:r>
            <a:r>
              <a:rPr lang="en-US" altLang="zh-CN" b="0" i="0" dirty="0">
                <a:solidFill>
                  <a:srgbClr val="000000"/>
                </a:solidFill>
                <a:latin typeface="微软雅黑" panose="020B0503020204020204" charset="-122"/>
                <a:ea typeface="微软雅黑" panose="020B0503020204020204" charset="-122"/>
                <a:cs typeface="微软雅黑" panose="020B0503020204020204" pitchFamily="34" charset="-120"/>
              </a:rPr>
              <a:t>，但是存在细胞壁和核糖体，且能进行光合作用，结合上述信息，</a:t>
            </a:r>
            <a:r>
              <a:rPr lang="en-US" altLang="zh-CN" b="0" i="0">
                <a:solidFill>
                  <a:srgbClr val="000000"/>
                </a:solidFill>
                <a:latin typeface="微软雅黑" panose="020B0503020204020204" charset="-122"/>
                <a:ea typeface="微软雅黑" panose="020B0503020204020204" charset="-122"/>
                <a:cs typeface="微软雅黑" panose="020B0503020204020204" pitchFamily="34" charset="-120"/>
              </a:rPr>
              <a:t>下列说法错误的是</a:t>
            </a: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a:t>
            </a:r>
            <a:endParaRPr lang="en-US" altLang="zh-CN" dirty="0"/>
          </a:p>
        </p:txBody>
      </p:sp>
      <p:sp>
        <p:nvSpPr>
          <p:cNvPr id="3" name="QC_4_AN.4_1#712dade5c.bracket?vop=1&amp;pid=38e35d861&amp;color=0,0,0&amp;vpa=2&amp;vtp=1"/>
          <p:cNvSpPr/>
          <p:nvPr/>
        </p:nvSpPr>
        <p:spPr>
          <a:xfrm>
            <a:off x="10616660" y="1925820"/>
            <a:ext cx="331788" cy="419100"/>
          </a:xfrm>
          <a:prstGeom prst="rect">
            <a:avLst/>
          </a:prstGeom>
          <a:noFill/>
        </p:spPr>
        <p:txBody>
          <a:bodyPr wrap="none" lIns="0" tIns="0" rIns="0" bIns="0" rtlCol="0" anchor="t"/>
          <a:lstStyle/>
          <a:p>
            <a:pPr algn="ctr" latinLnBrk="1">
              <a:lnSpc>
                <a:spcPts val="3300"/>
              </a:lnSpc>
            </a:pPr>
            <a:r>
              <a:rPr lang="en-US" altLang="zh-CN" b="1" i="0" dirty="0">
                <a:solidFill>
                  <a:srgbClr val="FF0000"/>
                </a:solidFill>
                <a:latin typeface="Arial (正文)" pitchFamily="34" charset="0"/>
                <a:ea typeface="微软雅黑" panose="020B0503020204020204" charset="-122"/>
                <a:cs typeface="Arial (正文)" pitchFamily="34" charset="-120"/>
              </a:rPr>
              <a:t>B</a:t>
            </a:r>
            <a:endParaRPr lang="en-US" altLang="zh-CN" dirty="0"/>
          </a:p>
        </p:txBody>
      </p:sp>
      <p:sp>
        <p:nvSpPr>
          <p:cNvPr id="4" name="QC_4_BD.3_2#712dade5c.choices?vop=1&amp;pid=38e35d861&amp;color=0,0,0&amp;vtp=1&amp;bbb=1"/>
          <p:cNvSpPr/>
          <p:nvPr/>
        </p:nvSpPr>
        <p:spPr>
          <a:xfrm>
            <a:off x="832104" y="2355390"/>
            <a:ext cx="10533888" cy="16764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A.</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甲、乙、丙三种细胞可能分别取自菠菜、小鼠、蓝细菌</a:t>
            </a:r>
            <a:endParaRPr lang="en-US" altLang="zh-CN" sz="1800" dirty="0"/>
          </a:p>
          <a:p>
            <a:pPr latinLnBrk="1">
              <a:lnSpc>
                <a:spcPts val="3300"/>
              </a:lnSpc>
            </a:pP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B</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丙细胞能进行光合作用是因为其细胞内含有叶绿体</a:t>
            </a:r>
            <a:endParaRPr lang="en-US" altLang="zh-CN" sz="1800" dirty="0"/>
          </a:p>
          <a:p>
            <a:pPr latinLnBrk="1">
              <a:lnSpc>
                <a:spcPts val="3300"/>
              </a:lnSpc>
            </a:pPr>
            <a:r>
              <a:rPr lang="en-US" altLang="zh-CN" b="0" i="0" spc="-50" smtClean="0">
                <a:solidFill>
                  <a:srgbClr val="000000"/>
                </a:solidFill>
                <a:latin typeface="微软雅黑" panose="020B0503020204020204" charset="-122"/>
                <a:ea typeface="微软雅黑" panose="020B0503020204020204" charset="-122"/>
                <a:cs typeface="微软雅黑" panose="020B0503020204020204" pitchFamily="34" charset="-120"/>
              </a:rPr>
              <a:t>C</a:t>
            </a:r>
            <a:r>
              <a:rPr lang="en-US" altLang="zh-CN" sz="1800" b="0" i="0" spc="-50" dirty="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spc="-5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pc="-50" dirty="0">
                <a:solidFill>
                  <a:srgbClr val="000000"/>
                </a:solidFill>
                <a:latin typeface="微软雅黑" panose="020B0503020204020204" charset="-122"/>
                <a:ea typeface="微软雅黑" panose="020B0503020204020204" charset="-122"/>
                <a:cs typeface="微软雅黑" panose="020B0503020204020204" pitchFamily="34" charset="-120"/>
              </a:rPr>
              <a:t>甲细胞和丙细胞的细胞结构在光学显微镜下最大的区别是甲细胞有以核膜为界限的细胞核，而丙细胞没有</a:t>
            </a:r>
            <a:endParaRPr lang="en-US" altLang="zh-CN" sz="1800" spc="-50" dirty="0"/>
          </a:p>
          <a:p>
            <a:pPr latinLnBrk="1">
              <a:lnSpc>
                <a:spcPts val="3300"/>
              </a:lnSpc>
            </a:pP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D</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不同细胞结构不同，这说明细胞具有多样性</a:t>
            </a:r>
            <a:endParaRPr lang="en-US" altLang="zh-CN" sz="1800"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4_BD.1_1#4c0791c79?sp=1&amp;vop=1&amp;pid=659345646&amp;color=0,0,0&amp;vtp=1&amp;bt=1&amp;bbb=1&amp;hb=1"/>
          <p:cNvSpPr/>
          <p:nvPr/>
        </p:nvSpPr>
        <p:spPr>
          <a:xfrm>
            <a:off x="832104" y="1080000"/>
            <a:ext cx="10533888" cy="8382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图1是在显微镜下所观察到的迎春叶横切片，图2是图1中②的放大图，图3是支原体的模式图</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下列有关</a:t>
            </a:r>
            <a:endPar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endParaRPr>
          </a:p>
          <a:p>
            <a:pPr latinLnBrk="1">
              <a:lnSpc>
                <a:spcPts val="3300"/>
              </a:lnSpc>
            </a:pP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说法正确的是(</a:t>
            </a:r>
            <a:r>
              <a:rPr lang="en-US" altLang="zh-CN"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a:t>
            </a:r>
            <a:endParaRPr lang="en-US" altLang="zh-CN" dirty="0"/>
          </a:p>
        </p:txBody>
      </p:sp>
      <p:sp>
        <p:nvSpPr>
          <p:cNvPr id="3" name="QC_4_AN.2_1#4c0791c79.bracket?vop=1&amp;pid=659345646&amp;color=0,0,0&amp;vpa=1&amp;vtp=1"/>
          <p:cNvSpPr/>
          <p:nvPr/>
        </p:nvSpPr>
        <p:spPr>
          <a:xfrm>
            <a:off x="2387061" y="1506720"/>
            <a:ext cx="327025" cy="372872"/>
          </a:xfrm>
          <a:prstGeom prst="rect">
            <a:avLst/>
          </a:prstGeom>
          <a:noFill/>
        </p:spPr>
        <p:txBody>
          <a:bodyPr wrap="none" lIns="0" tIns="0" rIns="0" bIns="0" rtlCol="0" anchor="t"/>
          <a:lstStyle/>
          <a:p>
            <a:pPr algn="ctr" latinLnBrk="1">
              <a:lnSpc>
                <a:spcPts val="3300"/>
              </a:lnSpc>
            </a:pPr>
            <a:r>
              <a:rPr lang="en-US" altLang="zh-CN" b="1" i="0" dirty="0">
                <a:solidFill>
                  <a:srgbClr val="FF0000"/>
                </a:solidFill>
                <a:latin typeface="Arial (正文)" pitchFamily="34" charset="0"/>
                <a:ea typeface="微软雅黑" panose="020B0503020204020204" charset="-122"/>
                <a:cs typeface="Arial (正文)" pitchFamily="34" charset="-120"/>
              </a:rPr>
              <a:t>D</a:t>
            </a:r>
            <a:endParaRPr lang="en-US" altLang="zh-CN" dirty="0"/>
          </a:p>
        </p:txBody>
      </p:sp>
      <p:pic>
        <p:nvPicPr>
          <p:cNvPr id="4" name="QC_4_BD.1_2#4c0791c79?vop=1&amp;pid=659345646&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3931920" y="2041644"/>
            <a:ext cx="4325112" cy="1444752"/>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5" name="QC_4_BD.1_3#4c0791c79.choices?vop=1&amp;pid=659345646&amp;color=0,0,0&amp;vtp=1&amp;bbb=1"/>
          <p:cNvSpPr/>
          <p:nvPr/>
        </p:nvSpPr>
        <p:spPr>
          <a:xfrm>
            <a:off x="832104" y="3616444"/>
            <a:ext cx="10533888" cy="16764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A.</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图示生物共有的细胞结构包括细胞壁、细胞膜和细胞质</a:t>
            </a:r>
            <a:endParaRPr lang="en-US" altLang="zh-CN" sz="1800" dirty="0"/>
          </a:p>
          <a:p>
            <a:pPr latinLnBrk="1">
              <a:lnSpc>
                <a:spcPts val="3300"/>
              </a:lnSpc>
            </a:pP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B</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图1为低倍镜下观察到的物像，需将切片往右上方移至视野中央，换成高倍镜，才可观察到图2</a:t>
            </a:r>
            <a:endParaRPr lang="en-US" altLang="zh-CN" sz="1800" dirty="0"/>
          </a:p>
          <a:p>
            <a:pPr latinLnBrk="1">
              <a:lnSpc>
                <a:spcPts val="3300"/>
              </a:lnSpc>
            </a:pP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C</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细胞学说揭示了上述生物的统一性，从而阐明了生物界的统一性</a:t>
            </a:r>
            <a:endParaRPr lang="en-US" altLang="zh-CN" sz="1800" dirty="0"/>
          </a:p>
          <a:p>
            <a:pPr latinLnBrk="1">
              <a:lnSpc>
                <a:spcPts val="3300"/>
              </a:lnSpc>
            </a:pP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D</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迎春花、支原体、草履虫的生命活动并不是都依赖于各种分化细胞的密切合作</a:t>
            </a:r>
            <a:endParaRPr lang="en-US" altLang="zh-CN" sz="1800"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theme/theme1.xml><?xml version="1.0" encoding="utf-8"?>
<a:theme xmlns:a="http://schemas.openxmlformats.org/drawingml/2006/mai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1620</Words>
  <Application>WPS 演示</Application>
  <PresentationFormat>宽屏</PresentationFormat>
  <Paragraphs>84</Paragraphs>
  <Slides>7</Slides>
  <Notes>4</Notes>
  <HiddenSlides>0</HiddenSlides>
  <MMClips>0</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7</vt:i4>
      </vt:variant>
    </vt:vector>
  </HeadingPairs>
  <TitlesOfParts>
    <vt:vector size="23" baseType="lpstr">
      <vt:lpstr>Arial</vt:lpstr>
      <vt:lpstr>宋体</vt:lpstr>
      <vt:lpstr>Wingdings</vt:lpstr>
      <vt:lpstr>Wingdings</vt:lpstr>
      <vt:lpstr>微软雅黑</vt:lpstr>
      <vt:lpstr>Arial Unicode MS</vt:lpstr>
      <vt:lpstr>Calibri</vt:lpstr>
      <vt:lpstr>黑体</vt:lpstr>
      <vt:lpstr>黑体</vt:lpstr>
      <vt:lpstr>微软雅黑</vt:lpstr>
      <vt:lpstr>楷体</vt:lpstr>
      <vt:lpstr>宋体</vt:lpstr>
      <vt:lpstr>Arial (正文)</vt:lpstr>
      <vt:lpstr>Arial (正文)</vt:lpstr>
      <vt:lpstr>Cambria Math</vt:lpstr>
      <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
  <cp:lastModifiedBy>予恩</cp:lastModifiedBy>
  <cp:revision>156</cp:revision>
  <dcterms:created xsi:type="dcterms:W3CDTF">2019-06-19T02:08:00Z</dcterms:created>
  <dcterms:modified xsi:type="dcterms:W3CDTF">2025-06-04T02:33:46Z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2052-12.1.0.21171</vt:lpwstr>
  </property>
  <property fmtid="{D5CDD505-2E9C-101B-9397-08002B2CF9AE}" pid="3" name="ICV">
    <vt:lpwstr>C77B6BD898914F33A6BF58FB6B88AFE0_11</vt:lpwstr>
  </property>
</Properties>
</file>