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60bee9fc1ba3230ba#tid=6822e40be7974300096e597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A0AF"/>
                </a:solidFill>
                <a:latin typeface="黑体" panose="02010609060101010101" pitchFamily="34" charset="-122"/>
                <a:ea typeface="黑体" panose="02010609060101010101" pitchFamily="34" charset="-122"/>
                <a:cs typeface="黑体" panose="02010609060101010101" pitchFamily="34" charset="-120"/>
              </a:rPr>
              <a:t>高中生物学 必修1</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5.xml"/><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xml"/><Relationship Id="rId2" Type="http://schemas.openxmlformats.org/officeDocument/2006/relationships/image" Target="../media/image36.png"/><Relationship Id="rId1" Type="http://schemas.openxmlformats.org/officeDocument/2006/relationships/image" Target="../media/image35.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image" Target="../media/image41.png"/><Relationship Id="rId1" Type="http://schemas.openxmlformats.org/officeDocument/2006/relationships/image" Target="../media/image40.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5.xml"/><Relationship Id="rId3" Type="http://schemas.openxmlformats.org/officeDocument/2006/relationships/image" Target="../media/image40.jpeg"/><Relationship Id="rId2" Type="http://schemas.openxmlformats.org/officeDocument/2006/relationships/image" Target="../media/image43.png"/><Relationship Id="rId1"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44.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5.xml"/><Relationship Id="rId4" Type="http://schemas.openxmlformats.org/officeDocument/2006/relationships/image" Target="../media/image48.pn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5.xml"/><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5.xml"/><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image" Target="../media/image56.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5.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5.xml"/><Relationship Id="rId7" Type="http://schemas.openxmlformats.org/officeDocument/2006/relationships/image" Target="../media/image58.png"/><Relationship Id="rId6" Type="http://schemas.openxmlformats.org/officeDocument/2006/relationships/image" Target="../media/image57.jpeg"/><Relationship Id="rId5" Type="http://schemas.openxmlformats.org/officeDocument/2006/relationships/image" Target="../media/image63.png"/><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image" Target="../media/image65.png"/><Relationship Id="rId1" Type="http://schemas.openxmlformats.org/officeDocument/2006/relationships/image" Target="../media/image64.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5.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image" Target="../media/image7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10.jpe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5.xml"/><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5.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5.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1_1#7a202653e?sp=1&amp;vop=1&amp;pid=062eeaa0a&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楷体" panose="02010609060101010101" pitchFamily="34" charset="-122"/>
                    <a:cs typeface="微软雅黑" panose="020B0503020204020204" pitchFamily="34" charset="-120"/>
                  </a:rPr>
                  <a:t>多选</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）将青菜叶下表皮放置在不同浓度蔗糖溶液中，由2</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个保卫细胞构成的气孔的开闭情况如图所示</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图中</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分别表示用蔗糖溶液①、②、③浸润后的保卫细胞。</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下列相关叙述错误的是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3_BD.1_1#7a202653e?sp=1&amp;vop=1&amp;pid=062eeaa0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23" b="60"/>
                </a:stretch>
              </a:blipFill>
            </p:spPr>
            <p:txBody>
              <a:bodyPr/>
              <a:lstStyle/>
              <a:p>
                <a:r>
                  <a:rPr lang="zh-CN" altLang="en-US">
                    <a:noFill/>
                  </a:rPr>
                  <a:t> </a:t>
                </a:r>
              </a:p>
            </p:txBody>
          </p:sp>
        </mc:Fallback>
      </mc:AlternateContent>
      <p:sp>
        <p:nvSpPr>
          <p:cNvPr id="3" name="QC_3_AN.2_1#7a202653e.bracket?vop=1&amp;pid=062eeaa0a&amp;color=0,0,0&amp;vpa=1&amp;vtp=1&amp;bbb=1"/>
          <p:cNvSpPr/>
          <p:nvPr/>
        </p:nvSpPr>
        <p:spPr>
          <a:xfrm>
            <a:off x="9797511" y="1506720"/>
            <a:ext cx="457200"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BD</a:t>
            </a:r>
            <a:endParaRPr lang="en-US" altLang="zh-CN" dirty="0"/>
          </a:p>
        </p:txBody>
      </p:sp>
      <p:pic>
        <p:nvPicPr>
          <p:cNvPr id="4" name="QC_3_BD.1_2#7a202653e?vop=1&amp;pid=062eeaa0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626864" y="2041644"/>
            <a:ext cx="2935224" cy="9052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1_3#7a202653e.choices?vop=1&amp;pid=062eeaa0a&amp;color=0,0,0&amp;vtp=1&amp;bbb=1"/>
              <p:cNvSpPr/>
              <p:nvPr/>
            </p:nvSpPr>
            <p:spPr>
              <a:xfrm>
                <a:off x="832104" y="3083044"/>
                <a:ext cx="10533888" cy="789305"/>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使用的蔗糖溶液浓度为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②</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①</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③</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处理后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细胞的细胞液浓度大于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处理后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细胞的吸水能力大于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细胞</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处理后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细胞液泡的颜色大于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a:t>
                </a:r>
                <a:endParaRPr lang="en-US" altLang="zh-CN" sz="1800" dirty="0"/>
              </a:p>
            </p:txBody>
          </p:sp>
        </mc:Choice>
        <mc:Fallback>
          <p:sp>
            <p:nvSpPr>
              <p:cNvPr id="5" name="QC_3_BD.1_3#7a202653e.choices?vop=1&amp;pid=062eeaa0a&amp;color=0,0,0&amp;vtp=1&amp;bbb=1"/>
              <p:cNvSpPr>
                <a:spLocks noRot="1" noChangeAspect="1" noMove="1" noResize="1" noEditPoints="1" noAdjustHandles="1" noChangeArrowheads="1" noChangeShapeType="1" noTextEdit="1"/>
              </p:cNvSpPr>
              <p:nvPr/>
            </p:nvSpPr>
            <p:spPr>
              <a:xfrm>
                <a:off x="832104" y="3083044"/>
                <a:ext cx="10533888" cy="789305"/>
              </a:xfrm>
              <a:prstGeom prst="rect">
                <a:avLst/>
              </a:prstGeom>
              <a:blipFill rotWithShape="1">
                <a:blip r:embed="rId3"/>
                <a:stretch>
                  <a:fillRect l="-2" t="-15" r="1" b="-618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3_1#658fe13f9?sp=1&amp;vop=1&amp;pid=062eeaa0a&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小液流法是测定植物组织细胞液浓度的一种实验方法</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把浸过植物材料一段时间的甲组蔗糖溶液</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加入了甲烯蓝染色、忽略甲烯蓝对蔗糖溶液浓度的影响</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慢慢滴回同一浓度而未浸过植物材料的乙组溶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液中</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，若植物细胞吸水，使甲溶液浓度增大，导致其比重增大，小液滴下沉，反之则上升</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下列相关叙述</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AlternateContent xmlns:mc="http://schemas.openxmlformats.org/markup-compatibility/2006" xmlns:a14="http://schemas.microsoft.com/office/drawing/2010/main">
        <mc:Choice Requires="a14">
          <p:graphicFrame>
            <p:nvGraphicFramePr>
              <p:cNvPr id="4" name="QC_3_BD.3_2#658fe13f9?colgroup=19,6,2,6,2,6,9&amp;vop=1&amp;pid=062eeaa0a&amp;color=0,0,0&amp;vtp=1&amp;bbb=1"/>
              <p:cNvGraphicFramePr>
                <a:graphicFrameLocks noGrp="1"/>
              </p:cNvGraphicFramePr>
              <p:nvPr/>
            </p:nvGraphicFramePr>
            <p:xfrm>
              <a:off x="832104" y="2854444"/>
              <a:ext cx="10524744" cy="1363472"/>
            </p:xfrm>
            <a:graphic>
              <a:graphicData uri="http://schemas.openxmlformats.org/drawingml/2006/table">
                <a:tbl>
                  <a:tblPr/>
                  <a:tblGrid>
                    <a:gridCol w="3694176"/>
                    <a:gridCol w="1243584"/>
                    <a:gridCol w="612648"/>
                    <a:gridCol w="1243584"/>
                    <a:gridCol w="612648"/>
                    <a:gridCol w="1243584"/>
                    <a:gridCol w="1874520"/>
                  </a:tblGrid>
                  <a:tr h="340868">
                    <a:tc>
                      <a:txBody>
                        <a:bodyPr/>
                        <a:lstStyle/>
                        <a:p>
                          <a:pPr algn="ctr" latinLnBrk="1" hangingPunct="0">
                            <a:lnSpc>
                              <a:spcPts val="20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乙组试管编号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mol</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L</m:t>
                                  </m:r>
                                </m:e>
                                <m:sup>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p>
                              </m:sSup>
                            </m:oMath>
                          </a14:m>
                          <a:r>
                            <a:rPr lang="en-US" altLang="zh-CN" sz="1400" b="1" i="0" dirty="0" smtClean="0">
                              <a:solidFill>
                                <a:srgbClr val="000000"/>
                              </a:solidFill>
                              <a:latin typeface="微软雅黑" panose="020B0503020204020204" charset="-122"/>
                              <a:ea typeface="微软雅黑" panose="020B0503020204020204" charset="-122"/>
                              <a:cs typeface="微软雅黑" panose="020B0503020204020204" pitchFamily="34" charset="-120"/>
                            </a:rPr>
                            <a:t>的蔗糖溶液</a:t>
                          </a: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6">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加蒸馏水定容至</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10</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蓝色小滴升降情况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4" name="QC_3_BD.3_2#658fe13f9?colgroup=19,6,2,6,2,6,9&amp;vop=1&amp;pid=062eeaa0a&amp;color=0,0,0&amp;vtp=1&amp;bbb=1"/>
              <p:cNvGraphicFramePr>
                <a:graphicFrameLocks noGrp="1"/>
              </p:cNvGraphicFramePr>
              <p:nvPr/>
            </p:nvGraphicFramePr>
            <p:xfrm>
              <a:off x="832104" y="2854444"/>
              <a:ext cx="10524744" cy="1363472"/>
            </p:xfrm>
            <a:graphic>
              <a:graphicData uri="http://schemas.openxmlformats.org/drawingml/2006/table">
                <a:tbl>
                  <a:tblPr/>
                  <a:tblGrid>
                    <a:gridCol w="3694176"/>
                    <a:gridCol w="1243584"/>
                    <a:gridCol w="612648"/>
                    <a:gridCol w="1243584"/>
                    <a:gridCol w="612648"/>
                    <a:gridCol w="1243584"/>
                    <a:gridCol w="1874520"/>
                  </a:tblGrid>
                  <a:tr h="340868">
                    <a:tc>
                      <a:txBody>
                        <a:bodyPr/>
                        <a:lstStyle/>
                        <a:p>
                          <a:pPr algn="ctr" latinLnBrk="1" hangingPunct="0">
                            <a:lnSpc>
                              <a:spcPts val="20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乙组试管编号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pPr algn="ctr" latinLnBrk="1" hangingPunct="0">
                            <a:lnSpc>
                              <a:spcPts val="20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6">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hMerge="1">
                      <a:tcPr/>
                    </a:tc>
                    <a:tc hMerge="1">
                      <a:tcPr/>
                    </a:tc>
                    <a:tc hMerge="1">
                      <a:tcPr/>
                    </a:tc>
                    <a:tc hMerge="1">
                      <a:tcPr/>
                    </a:tc>
                    <a:tc hMerge="1">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蓝色小滴升降情况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3" name="QC_3_AN.4_1#658fe13f9.bracket?vop=1&amp;pid=062eeaa0a&amp;color=0,0,0&amp;vpa=2&amp;vtp=1"/>
          <p:cNvSpPr/>
          <p:nvPr/>
        </p:nvSpPr>
        <p:spPr>
          <a:xfrm>
            <a:off x="1942560" y="2344920"/>
            <a:ext cx="296863"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3_BD.3_3#658fe13f9.choices?vop=1&amp;pid=062eeaa0a&amp;color=0,0,0&amp;vtp=1&amp;bbb=1"/>
              <p:cNvSpPr/>
              <p:nvPr/>
            </p:nvSpPr>
            <p:spPr>
              <a:xfrm>
                <a:off x="832104" y="4353044"/>
                <a:ext cx="10533888" cy="1627505"/>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据表格分析待测植物材料的细胞液浓度为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15</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假设上述实验中蓝色液滴均上升，则需适当升高外界溶液浓度</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上述实验不能够用适宜浓度</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KNO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溶液代替蔗糖溶液</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蓝色小液滴在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号试管中均下降，下降速度最快的是在1号试管中</a:t>
                </a:r>
                <a:endParaRPr lang="en-US" altLang="zh-CN" sz="1800" dirty="0"/>
              </a:p>
            </p:txBody>
          </p:sp>
        </mc:Choice>
        <mc:Fallback>
          <p:sp>
            <p:nvSpPr>
              <p:cNvPr id="5" name="QC_3_BD.3_3#658fe13f9.choices?vop=1&amp;pid=062eeaa0a&amp;color=0,0,0&amp;vtp=1&amp;bbb=1"/>
              <p:cNvSpPr>
                <a:spLocks noRot="1" noChangeAspect="1" noMove="1" noResize="1" noEditPoints="1" noAdjustHandles="1" noChangeArrowheads="1" noChangeShapeType="1" noTextEdit="1"/>
              </p:cNvSpPr>
              <p:nvPr/>
            </p:nvSpPr>
            <p:spPr>
              <a:xfrm>
                <a:off x="832104" y="4353044"/>
                <a:ext cx="10533888" cy="1627505"/>
              </a:xfrm>
              <a:prstGeom prst="rect">
                <a:avLst/>
              </a:prstGeom>
              <a:blipFill rotWithShape="1">
                <a:blip r:embed="rId2"/>
                <a:stretch>
                  <a:fillRect l="-2" t="-7" r="1" b="-299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ec1a519af?sp=1&amp;vop=1&amp;pid=278e27c1c&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细胞膜上的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SLC</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7</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11</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可将胱氨酸转运到胞内，胱氨酸被细胞中的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还原为两个半胱氨酸</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细胞中胱</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氨酸积累过多会影响肌动蛋白的结构及细胞骨架收缩等</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如图为胱氨酸及葡萄糖被细胞吸收后引起的生理</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变化</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下列叙述错误的是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ec1a519af?sp=1&amp;vop=1&amp;pid=278e27c1c&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921" b="40"/>
                </a:stretch>
              </a:blipFill>
            </p:spPr>
            <p:txBody>
              <a:bodyPr/>
              <a:lstStyle/>
              <a:p>
                <a:r>
                  <a:rPr lang="zh-CN" altLang="en-US">
                    <a:noFill/>
                  </a:rPr>
                  <a:t> </a:t>
                </a:r>
              </a:p>
            </p:txBody>
          </p:sp>
        </mc:Fallback>
      </mc:AlternateContent>
      <p:sp>
        <p:nvSpPr>
          <p:cNvPr id="3" name="QC_4_AN.2_1#ec1a519af.bracket?vop=1&amp;pid=278e27c1c&amp;color=0,0,0&amp;vpa=1&amp;vtp=1"/>
          <p:cNvSpPr/>
          <p:nvPr/>
        </p:nvSpPr>
        <p:spPr>
          <a:xfrm>
            <a:off x="35300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pic>
        <p:nvPicPr>
          <p:cNvPr id="4" name="QC_4_BD.1_2#ec1a519af?htil=1&amp;vop=1&amp;pid=278e27c1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846974" y="2448044"/>
            <a:ext cx="3328416" cy="13716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ec1a519af.choices?htil=1&amp;vop=1&amp;pid=278e27c1c&amp;color=0,0,0&amp;vtp=1&amp;bbb=1"/>
              <p:cNvSpPr/>
              <p:nvPr/>
            </p:nvSpPr>
            <p:spPr>
              <a:xfrm>
                <a:off x="832104" y="2355390"/>
                <a:ext cx="711403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葡萄糖和胱氨酸进入细胞都需要转运蛋白的协助</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SLC</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7</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11</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是通道蛋白，则其运输胱氨酸时需与胱氨酸结合</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细胞内葡萄糖浓度过低可能导致</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减少，细胞会积累胱氨酸</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细胞中胱氨酸积累过多会影响细胞的形态和细胞器的正常功能</a:t>
                </a:r>
                <a:endParaRPr lang="en-US" altLang="zh-CN" sz="1800" dirty="0"/>
              </a:p>
            </p:txBody>
          </p:sp>
        </mc:Choice>
        <mc:Fallback>
          <p:sp>
            <p:nvSpPr>
              <p:cNvPr id="5" name="QC_4_BD.1_3#ec1a519af.choices?htil=1&amp;vop=1&amp;pid=278e27c1c&amp;color=0,0,0&amp;vtp=1&amp;bbb=1"/>
              <p:cNvSpPr>
                <a:spLocks noRot="1" noChangeAspect="1" noMove="1" noResize="1" noEditPoints="1" noAdjustHandles="1" noChangeArrowheads="1" noChangeShapeType="1" noTextEdit="1"/>
              </p:cNvSpPr>
              <p:nvPr/>
            </p:nvSpPr>
            <p:spPr>
              <a:xfrm>
                <a:off x="832104" y="2355390"/>
                <a:ext cx="7114032" cy="1676400"/>
              </a:xfrm>
              <a:prstGeom prst="rect">
                <a:avLst/>
              </a:prstGeom>
              <a:blipFill rotWithShape="1">
                <a:blip r:embed="rId3"/>
                <a:stretch>
                  <a:fillRect l="-4" t="-10" r="5"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3_1#3842b3b23?htil=2&amp;vop=1&amp;pid=278e27c1c&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796528" y="1171440"/>
            <a:ext cx="2569464" cy="16459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3_2#3842b3b23?htil=2&amp;sp=1&amp;vop=1&amp;pid=278e27c1c&amp;color=0,0,0&amp;vtp=1&amp;bt=1&amp;bbb=1&amp;hb=1&amp;hs=1"/>
          <p:cNvSpPr/>
          <p:nvPr/>
        </p:nvSpPr>
        <p:spPr>
          <a:xfrm>
            <a:off x="832104" y="1080000"/>
            <a:ext cx="7872984"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甲状腺是脊椎动物非常重要的腺体，属于内分泌器官，在哺乳动物体内</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它位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于颈部甲状软骨下方</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，气管两旁。</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甲状腺滤泡是甲状腺的基本结构和功能单位</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由甲状腺滤泡上皮细胞组成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甲状腺滤泡上皮细胞能够将食物中的碘摄取并激</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活</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，合成甲状腺激素（含碘的酪氨酸衍生物</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但其所合成的甲状腺激素并不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储存在细胞内</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，而是储存在甲状腺滤泡腔内。</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当机体需要更多甲状腺激素时</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p:sp>
        <p:nvSpPr>
          <p:cNvPr id="5" name="QB_5_BD.4_1#b9fe847b7?vop=1&amp;pid=3842b3b23&amp;color=0,0,0&amp;vtp=1&amp;bbb=1"/>
          <p:cNvSpPr/>
          <p:nvPr/>
        </p:nvSpPr>
        <p:spPr>
          <a:xfrm>
            <a:off x="832104" y="36380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（1）从化学本质分析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甲状腺激素与胰岛素</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填“相同”或“不同”）。</a:t>
            </a:r>
            <a:endParaRPr lang="en-US" altLang="zh-CN" sz="1800" dirty="0"/>
          </a:p>
        </p:txBody>
      </p:sp>
      <p:sp>
        <p:nvSpPr>
          <p:cNvPr id="6" name="QB_5_AN.5_1#b9fe847b7.blank?vop=1&amp;pid=3842b3b23&amp;color=0,0,0&amp;vpa=2&amp;vtp=1&amp;bbb=1"/>
          <p:cNvSpPr/>
          <p:nvPr/>
        </p:nvSpPr>
        <p:spPr>
          <a:xfrm>
            <a:off x="5314410" y="3596815"/>
            <a:ext cx="6238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不同</a:t>
            </a:r>
            <a:endParaRPr lang="en-US" altLang="zh-CN" dirty="0"/>
          </a:p>
        </p:txBody>
      </p:sp>
      <mc:AlternateContent xmlns:mc="http://schemas.openxmlformats.org/markup-compatibility/2006">
        <mc:Choice xmlns:a14="http://schemas.microsoft.com/office/drawing/2010/main" Requires="a14">
          <p:sp>
            <p:nvSpPr>
              <p:cNvPr id="7" name="QB_5_BD.6_1#371573ade?sp=1&amp;vop=1&amp;pid=3842b3b23&amp;color=0,0,0&amp;vtp=1&amp;bbb=1&amp;hb=1"/>
              <p:cNvSpPr/>
              <p:nvPr/>
            </p:nvSpPr>
            <p:spPr>
              <a:xfrm>
                <a:off x="832104" y="4092115"/>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甲状腺滤泡上皮细胞内</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I</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浓度比血液中的高</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25</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倍</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血液中的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I</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通过钠碘同向转运体进入甲状腺</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滤泡上皮细胞的方式为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理由是</a:t>
                </a:r>
                <a:endParaRPr lang="en-US" altLang="zh-CN" sz="1800" dirty="0"/>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7" name="QB_5_BD.6_1#371573ade?sp=1&amp;vop=1&amp;pid=3842b3b23&amp;color=0,0,0&amp;vtp=1&amp;bbb=1&amp;hb=1"/>
              <p:cNvSpPr>
                <a:spLocks noRot="1" noChangeAspect="1" noMove="1" noResize="1" noEditPoints="1" noAdjustHandles="1" noChangeArrowheads="1" noChangeShapeType="1" noTextEdit="1"/>
              </p:cNvSpPr>
              <p:nvPr/>
            </p:nvSpPr>
            <p:spPr>
              <a:xfrm>
                <a:off x="832104" y="4092115"/>
                <a:ext cx="10533888" cy="1257300"/>
              </a:xfrm>
              <a:prstGeom prst="rect">
                <a:avLst/>
              </a:prstGeom>
              <a:blipFill rotWithShape="1">
                <a:blip r:embed="rId2"/>
                <a:stretch>
                  <a:fillRect l="-2" t="-14" r="-577" b="14"/>
                </a:stretch>
              </a:blipFill>
            </p:spPr>
            <p:txBody>
              <a:bodyPr/>
              <a:lstStyle/>
              <a:p>
                <a:r>
                  <a:rPr lang="zh-CN" altLang="en-US">
                    <a:noFill/>
                  </a:rPr>
                  <a:t> </a:t>
                </a:r>
              </a:p>
            </p:txBody>
          </p:sp>
        </mc:Fallback>
      </mc:AlternateContent>
      <p:sp>
        <p:nvSpPr>
          <p:cNvPr id="8" name="QB_5_AN.7_1#371573ade.blank?vop=1&amp;pid=3842b3b23&amp;color=0,0,0&amp;vpa=3&amp;vtp=1&amp;bbb=1"/>
          <p:cNvSpPr/>
          <p:nvPr/>
        </p:nvSpPr>
        <p:spPr>
          <a:xfrm>
            <a:off x="3123660" y="4480735"/>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主动运输</a:t>
            </a:r>
            <a:endParaRPr lang="en-US" altLang="zh-CN" dirty="0"/>
          </a:p>
        </p:txBody>
      </p:sp>
      <p:sp>
        <p:nvSpPr>
          <p:cNvPr id="9" name="QB_5_AN.8_1#371573ade.blank?vop=1&amp;pid=3842b3b23&amp;color=0,0,0&amp;vpa=4&amp;vtp=1&amp;bbb=1"/>
          <p:cNvSpPr/>
          <p:nvPr/>
        </p:nvSpPr>
        <p:spPr>
          <a:xfrm>
            <a:off x="837660" y="4899835"/>
            <a:ext cx="5195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逆浓度梯度运输、需要载体蛋白的协助、需要能量</a:t>
            </a:r>
            <a:endParaRPr lang="en-US" altLang="zh-CN" dirty="0"/>
          </a:p>
        </p:txBody>
      </p:sp>
      <p:sp>
        <p:nvSpPr>
          <p:cNvPr id="10" name="QO_4_BD.3_2#3842b3b23?htil=2&amp;sp=1&amp;vop=1&amp;pid=278e27c1c&amp;color=0,0,0&amp;vtp=1&amp;bt=1&amp;bbb=1&amp;hb=1&amp;hs=1"/>
          <p:cNvSpPr/>
          <p:nvPr/>
        </p:nvSpPr>
        <p:spPr>
          <a:xfrm>
            <a:off x="827992" y="3180890"/>
            <a:ext cx="10536017" cy="469900"/>
          </a:xfrm>
          <a:prstGeom prst="rect">
            <a:avLst/>
          </a:prstGeom>
          <a:noFill/>
        </p:spPr>
        <p:txBody>
          <a:bodyPr wrap="none" lIns="0" tIns="0" rIns="0" bIns="0" rtlCol="0" anchor="t"/>
          <a:lstStyle/>
          <a:p>
            <a:pPr latinLnBrk="1">
              <a:lnSpc>
                <a:spcPts val="37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甲状腺滤泡上皮细胞将储存的甲状腺激素重新摄入</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并进一步分泌到血液中</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zh-CN" altLang="en-US" b="0" i="0" smtClean="0">
                <a:solidFill>
                  <a:srgbClr val="000000"/>
                </a:solidFill>
                <a:latin typeface="微软雅黑" panose="020B0503020204020204" charset="-122"/>
                <a:ea typeface="微软雅黑" panose="020B0503020204020204" charset="-122"/>
                <a:cs typeface="微软雅黑" panose="020B0503020204020204" pitchFamily="34" charset="-120"/>
              </a:rPr>
              <a:t>回答下列问题：</a:t>
            </a:r>
            <a:endParaRPr lang="en-US" altLang="zh-CN"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9_1#07ffecb1c?vop=1&amp;pid=3842b3b23&amp;color=0,0,0&amp;vtp=1&amp;bt=1&amp;bbb=1&amp;hb=1"/>
              <p:cNvSpPr/>
              <p:nvPr/>
            </p:nvSpPr>
            <p:spPr>
              <a:xfrm>
                <a:off x="832104" y="1078992"/>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3</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通过钠钾泵进出甲状腺滤泡上皮细胞的方式</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填“相同”或“不同</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钠钾泵和</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钠碘同向转运体在运输钠离子时</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填“都会”“不都会”或“不会”）</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发生自身构象的改变</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（4）研究表明哇巴因是钠钾泵抑制剂，结合图示推测，</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哇巴因影响甲状腺激素合成的机理是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B_5_BD.9_1#07ffecb1c?vop=1&amp;pid=3842b3b23&amp;color=0,0,0&amp;vtp=1&amp;bt=1&amp;bbb=1&amp;hb=1"/>
              <p:cNvSpPr>
                <a:spLocks noRot="1" noChangeAspect="1" noMove="1" noResize="1" noEditPoints="1" noAdjustHandles="1" noChangeArrowheads="1" noChangeShapeType="1" noTextEdit="1"/>
              </p:cNvSpPr>
              <p:nvPr/>
            </p:nvSpPr>
            <p:spPr>
              <a:xfrm>
                <a:off x="832104" y="1078992"/>
                <a:ext cx="10533888" cy="1676400"/>
              </a:xfrm>
              <a:prstGeom prst="rect">
                <a:avLst/>
              </a:prstGeom>
              <a:blipFill rotWithShape="1">
                <a:blip r:embed="rId1"/>
                <a:stretch>
                  <a:fillRect l="-2" t="-8" r="-11" b="8"/>
                </a:stretch>
              </a:blipFill>
            </p:spPr>
            <p:txBody>
              <a:bodyPr/>
              <a:lstStyle/>
              <a:p>
                <a:r>
                  <a:rPr lang="zh-CN" altLang="en-US">
                    <a:noFill/>
                  </a:rPr>
                  <a:t> </a:t>
                </a:r>
              </a:p>
            </p:txBody>
          </p:sp>
        </mc:Fallback>
      </mc:AlternateContent>
      <p:sp>
        <p:nvSpPr>
          <p:cNvPr id="3" name="QB_5_AN.10_1#07ffecb1c.blank?vop=1&amp;pid=3842b3b23&amp;color=0,0,0&amp;vpa=5&amp;vtp=1&amp;bbb=1"/>
          <p:cNvSpPr/>
          <p:nvPr/>
        </p:nvSpPr>
        <p:spPr>
          <a:xfrm>
            <a:off x="6680550" y="1048512"/>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相同</a:t>
            </a:r>
            <a:endParaRPr lang="en-US" altLang="zh-CN" dirty="0"/>
          </a:p>
        </p:txBody>
      </p:sp>
      <p:sp>
        <p:nvSpPr>
          <p:cNvPr id="4" name="QB_5_AN.11_1#07ffecb1c.blank?vop=1&amp;pid=3842b3b23&amp;color=0,0,0&amp;vpa=6&amp;vtp=1&amp;bbb=1"/>
          <p:cNvSpPr/>
          <p:nvPr/>
        </p:nvSpPr>
        <p:spPr>
          <a:xfrm>
            <a:off x="4038060" y="1467612"/>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都会</a:t>
            </a:r>
            <a:endParaRPr lang="en-US" altLang="zh-CN" dirty="0"/>
          </a:p>
        </p:txBody>
      </p:sp>
      <mc:AlternateContent xmlns:mc="http://schemas.openxmlformats.org/markup-compatibility/2006">
        <mc:Choice xmlns:a14="http://schemas.microsoft.com/office/drawing/2010/main" Requires="a14">
          <p:sp>
            <p:nvSpPr>
              <p:cNvPr id="6" name="QB_5_AN.13_1#07ffecb1c.blank?vop=1&amp;pid=3842b3b23&amp;color=0,0,0&amp;vpa=7&amp;vtp=1&amp;bbb=1&amp;hb=1"/>
              <p:cNvSpPr/>
              <p:nvPr/>
            </p:nvSpPr>
            <p:spPr>
              <a:xfrm>
                <a:off x="832104" y="1879092"/>
                <a:ext cx="10531904" cy="838200"/>
              </a:xfrm>
              <a:prstGeom prst="rect">
                <a:avLst/>
              </a:prstGeom>
              <a:noFill/>
            </p:spPr>
            <p:txBody>
              <a:bodyPr wrap="square" lIns="0" tIns="0" rIns="0" bIns="0" rtlCol="0" anchor="t"/>
              <a:lstStyle/>
              <a:p>
                <a:pPr latinLnBrk="1">
                  <a:lnSpc>
                    <a:spcPts val="3265"/>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钠钾泵受</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到抑制后</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细胞排出</a:t>
                </a:r>
                <a14:m>
                  <m:oMath xmlns:m="http://schemas.openxmlformats.org/officeDocument/2006/math">
                    <m:sSup>
                      <m:sSupPr>
                        <m:ctrlPr>
                          <a:rPr lang="en-US" altLang="zh-CN" b="0" i="1" dirty="0">
                            <a:solidFill>
                              <a:srgbClr val="FF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减少</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钠碘同向转运体转运</a:t>
                </a:r>
                <a14:m>
                  <m:oMath xmlns:m="http://schemas.openxmlformats.org/officeDocument/2006/math">
                    <m:sSup>
                      <m:sSupPr>
                        <m:ctrlPr>
                          <a:rPr lang="en-US" altLang="zh-CN" b="0" i="1" dirty="0">
                            <a:solidFill>
                              <a:srgbClr val="FF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I</m:t>
                        </m:r>
                      </m:e>
                      <m:sup>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减少</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，最终影响甲状腺激素合成</a:t>
                </a:r>
                <a:endParaRPr lang="en-US" altLang="zh-CN" dirty="0"/>
              </a:p>
            </p:txBody>
          </p:sp>
        </mc:Choice>
        <mc:Fallback>
          <p:sp>
            <p:nvSpPr>
              <p:cNvPr id="6" name="QB_5_AN.13_1#07ffecb1c.blank?vop=1&amp;pid=3842b3b23&amp;color=0,0,0&amp;vpa=7&amp;vtp=1&amp;bbb=1&amp;hb=1"/>
              <p:cNvSpPr>
                <a:spLocks noRot="1" noChangeAspect="1" noMove="1" noResize="1" noEditPoints="1" noAdjustHandles="1" noChangeArrowheads="1" noChangeShapeType="1" noTextEdit="1"/>
              </p:cNvSpPr>
              <p:nvPr/>
            </p:nvSpPr>
            <p:spPr>
              <a:xfrm>
                <a:off x="832104" y="1879092"/>
                <a:ext cx="10531904" cy="838200"/>
              </a:xfrm>
              <a:prstGeom prst="rect">
                <a:avLst/>
              </a:prstGeom>
              <a:blipFill rotWithShape="1">
                <a:blip r:embed="rId2"/>
                <a:stretch>
                  <a:fillRect l="-2" t="-15" b="15"/>
                </a:stretch>
              </a:blipFill>
            </p:spPr>
            <p:txBody>
              <a:bodyPr/>
              <a:lstStyle/>
              <a:p>
                <a:r>
                  <a:rPr lang="zh-CN" altLang="en-US">
                    <a:noFill/>
                  </a:rPr>
                  <a:t> </a:t>
                </a:r>
              </a:p>
            </p:txBody>
          </p:sp>
        </mc:Fallback>
      </mc:AlternateContent>
      <p:pic>
        <p:nvPicPr>
          <p:cNvPr id="5" name="QO_4_BD.3_1#3842b3b23?htil=2&amp;vop=1&amp;pid=278e27c1c&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811268" y="3325360"/>
            <a:ext cx="2569464" cy="164592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additive="base">
                                        <p:cTn id="2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14_1#1bc427134?htil=3&amp;vop=1&amp;pid=278e27c1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283571" y="1171440"/>
            <a:ext cx="5056632" cy="32644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14_2#1bc427134?htil=3&amp;sp=1&amp;vop=1&amp;pid=278e27c1c&amp;color=0,0,0&amp;vtp=1&amp;bt=1&amp;bbb=1&amp;hb=1"/>
          <p:cNvSpPr/>
          <p:nvPr/>
        </p:nvSpPr>
        <p:spPr>
          <a:xfrm>
            <a:off x="832104" y="1080000"/>
            <a:ext cx="5394960"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如图为巨噬细胞将细菌吞噬以及细胞中的溶酶体发挥</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作用的过程</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下列相关叙述正确的是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4" name="QC_4_AN.15_1#1bc427134.bracket?vop=1&amp;pid=278e27c1c&amp;color=0,0,0&amp;vpa=8&amp;vtp=1"/>
          <p:cNvSpPr/>
          <p:nvPr/>
        </p:nvSpPr>
        <p:spPr>
          <a:xfrm>
            <a:off x="46730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sp>
        <p:nvSpPr>
          <p:cNvPr id="5" name="QC_4_BD.14_3#1bc427134.choices?htil=3&amp;vop=1&amp;pid=278e27c1c&amp;color=0,0,0&amp;vtp=1&amp;bbb=1&amp;hb=1"/>
          <p:cNvSpPr/>
          <p:nvPr/>
        </p:nvSpPr>
        <p:spPr>
          <a:xfrm>
            <a:off x="832104" y="1948990"/>
            <a:ext cx="5394960"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细菌以胞吞形式进入细胞</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其细胞膜与巨噬细胞的</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     膜发生了融合</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溶酶体与吞噬体的融合体现了生物膜具有流动性</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巨噬细胞对吞噬的物质没有选择性</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巨噬细胞吞噬的过程中需要载体蛋白的协助</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fcd5829dd?sp=1&amp;vop=1&amp;pid=7c3d4e1df&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楷体" panose="02010609060101010101" pitchFamily="34" charset="-122"/>
                    <a:cs typeface="微软雅黑" panose="020B0503020204020204" pitchFamily="34" charset="-120"/>
                  </a:rPr>
                  <a:t>多选</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）液泡是一种酸性细胞器，定位在液泡膜上的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水解酶可使液泡酸化</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液泡酸化消失是导致线粒</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体功能异常的原因之一</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，具体机制如图所示（</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Cys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为半胱氨酸）。</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下列叙述不正确的是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fcd5829dd?sp=1&amp;vop=1&amp;pid=7c3d4e1df&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312" b="60"/>
                </a:stretch>
              </a:blipFill>
            </p:spPr>
            <p:txBody>
              <a:bodyPr/>
              <a:lstStyle/>
              <a:p>
                <a:r>
                  <a:rPr lang="zh-CN" altLang="en-US">
                    <a:noFill/>
                  </a:rPr>
                  <a:t> </a:t>
                </a:r>
              </a:p>
            </p:txBody>
          </p:sp>
        </mc:Fallback>
      </mc:AlternateContent>
      <p:sp>
        <p:nvSpPr>
          <p:cNvPr id="3" name="QC_4_AN.2_1#fcd5829dd.bracket?vop=1&amp;pid=7c3d4e1df&amp;color=0,0,0&amp;vpa=1&amp;vtp=1&amp;bbb=1"/>
          <p:cNvSpPr/>
          <p:nvPr/>
        </p:nvSpPr>
        <p:spPr>
          <a:xfrm>
            <a:off x="9575261" y="1506720"/>
            <a:ext cx="457200"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BD</a:t>
            </a:r>
            <a:endParaRPr lang="en-US" altLang="zh-CN" dirty="0"/>
          </a:p>
        </p:txBody>
      </p:sp>
      <p:pic>
        <p:nvPicPr>
          <p:cNvPr id="4" name="QC_4_BD.1_3#fcd5829dd?htil=1&amp;vop=1&amp;pid=7c3d4e1d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331720" y="2105652"/>
            <a:ext cx="2267712" cy="12070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1_4#fcd5829dd?htil=1&amp;vop=1&amp;pid=7c3d4e1d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98664" y="2041644"/>
            <a:ext cx="2267712" cy="12710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BD.1_5#fcd5829dd.choices?vop=1&amp;pid=7c3d4e1df&amp;color=0,0,0&amp;vtp=1&amp;bbb=1"/>
              <p:cNvSpPr/>
              <p:nvPr/>
            </p:nvSpPr>
            <p:spPr>
              <a:xfrm>
                <a:off x="832104" y="34513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细胞质基质中的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转运进入液泡的方式为主动运输，需要载体蛋白协助</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Cys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以协同转运方式进入液泡，需要</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直接提供能量</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Cys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在细胞质基质中积累会导致线粒体功能异常</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图示过程说明液泡和线粒体之间是相互独立的</a:t>
                </a:r>
                <a:endParaRPr lang="en-US" altLang="zh-CN" sz="1800" dirty="0"/>
              </a:p>
            </p:txBody>
          </p:sp>
        </mc:Choice>
        <mc:Fallback>
          <p:sp>
            <p:nvSpPr>
              <p:cNvPr id="6" name="QC_4_BD.1_5#fcd5829dd.choices?vop=1&amp;pid=7c3d4e1df&amp;color=0,0,0&amp;vtp=1&amp;bbb=1"/>
              <p:cNvSpPr>
                <a:spLocks noRot="1" noChangeAspect="1" noMove="1" noResize="1" noEditPoints="1" noAdjustHandles="1" noChangeArrowheads="1" noChangeShapeType="1" noTextEdit="1"/>
              </p:cNvSpPr>
              <p:nvPr/>
            </p:nvSpPr>
            <p:spPr>
              <a:xfrm>
                <a:off x="832104" y="3451344"/>
                <a:ext cx="10533888" cy="1676400"/>
              </a:xfrm>
              <a:prstGeom prst="rect">
                <a:avLst/>
              </a:prstGeom>
              <a:blipFill rotWithShape="1">
                <a:blip r:embed="rId4"/>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3_1#88a7fd4f7?htil=2&amp;vop=1&amp;pid=7c3d4e1df&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275320" y="1171440"/>
            <a:ext cx="3072384" cy="3767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4_BD.3_2#88a7fd4f7?htil=2&amp;sp=1&amp;vop=1&amp;pid=7c3d4e1df&amp;color=0,0,0&amp;vtp=1&amp;bt=1&amp;bbb=1&amp;hb=1"/>
              <p:cNvSpPr/>
              <p:nvPr/>
            </p:nvSpPr>
            <p:spPr>
              <a:xfrm>
                <a:off x="832104" y="1080000"/>
                <a:ext cx="73334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动物细胞进行主动运输主要以两种方式进行，①偶联转运蛋白</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把一种物</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质穿过膜的逆浓度梯度转运与另一种物质的顺浓度梯度转运相偶联。</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②</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驱动泵：把一种物质逆浓度梯度转运与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的水解相偶联</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葡萄糖</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是细胞生命活动所需要的主要能源物质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其进出小肠上皮细胞的运输方式</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如图所示。</a:t>
                </a:r>
                <a:endParaRPr lang="zh-CN" altLang="en-US"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zh-CN" altLang="en-US" b="0" i="0" smtClean="0">
                    <a:solidFill>
                      <a:srgbClr val="000000"/>
                    </a:solidFill>
                    <a:latin typeface="微软雅黑" panose="020B0503020204020204" charset="-122"/>
                    <a:ea typeface="微软雅黑" panose="020B0503020204020204" charset="-122"/>
                    <a:cs typeface="微软雅黑" panose="020B0503020204020204" pitchFamily="34" charset="-120"/>
                  </a:rPr>
                  <a:t>请回答下列问题：</a:t>
                </a:r>
                <a:endParaRPr lang="en-US" altLang="zh-CN" dirty="0">
                  <a:solidFill>
                    <a:srgbClr val="000000"/>
                  </a:solidFill>
                </a:endParaRPr>
              </a:p>
            </p:txBody>
          </p:sp>
        </mc:Choice>
        <mc:Fallback>
          <p:sp>
            <p:nvSpPr>
              <p:cNvPr id="3" name="QO_4_BD.3_2#88a7fd4f7?htil=2&amp;sp=1&amp;vop=1&amp;pid=7c3d4e1df&amp;color=0,0,0&amp;vtp=1&amp;bt=1&amp;bbb=1&amp;hb=1"/>
              <p:cNvSpPr>
                <a:spLocks noRot="1" noChangeAspect="1" noMove="1" noResize="1" noEditPoints="1" noAdjustHandles="1" noChangeArrowheads="1" noChangeShapeType="1" noTextEdit="1"/>
              </p:cNvSpPr>
              <p:nvPr/>
            </p:nvSpPr>
            <p:spPr>
              <a:xfrm>
                <a:off x="832104" y="1080000"/>
                <a:ext cx="7333488" cy="2514600"/>
              </a:xfrm>
              <a:prstGeom prst="rect">
                <a:avLst/>
              </a:prstGeom>
              <a:blipFill rotWithShape="1">
                <a:blip r:embed="rId2"/>
                <a:stretch>
                  <a:fillRect l="-3" t="-20" r="-1323"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4_1#6cfc2d87c?htil=2&amp;vop=1&amp;pid=88a7fd4f7&amp;color=0,0,0&amp;vtp=1&amp;bbb=1&amp;hb=1"/>
              <p:cNvSpPr/>
              <p:nvPr/>
            </p:nvSpPr>
            <p:spPr>
              <a:xfrm>
                <a:off x="832104" y="3587290"/>
                <a:ext cx="73334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（1）由图可知，载体蛋白</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有两个结合位点</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一个与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结合</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一个与葡</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萄糖结合</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。据图推测，葡萄糖通过载体蛋白</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进入细胞的能量来自</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葡萄糖通过蛋白</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进行运输的方式属于</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填跨膜运输方式）。</a:t>
                </a:r>
                <a:endParaRPr lang="en-US" altLang="zh-CN" dirty="0"/>
              </a:p>
            </p:txBody>
          </p:sp>
        </mc:Choice>
        <mc:Fallback>
          <p:sp>
            <p:nvSpPr>
              <p:cNvPr id="5" name="QB_5_BD.4_1#6cfc2d87c?htil=2&amp;vop=1&amp;pid=88a7fd4f7&amp;color=0,0,0&amp;vtp=1&amp;bbb=1&amp;hb=1"/>
              <p:cNvSpPr>
                <a:spLocks noRot="1" noChangeAspect="1" noMove="1" noResize="1" noEditPoints="1" noAdjustHandles="1" noChangeArrowheads="1" noChangeShapeType="1" noTextEdit="1"/>
              </p:cNvSpPr>
              <p:nvPr/>
            </p:nvSpPr>
            <p:spPr>
              <a:xfrm>
                <a:off x="832104" y="3587290"/>
                <a:ext cx="7333488" cy="1676400"/>
              </a:xfrm>
              <a:prstGeom prst="rect">
                <a:avLst/>
              </a:prstGeom>
              <a:blipFill rotWithShape="1">
                <a:blip r:embed="rId3"/>
                <a:stretch>
                  <a:fillRect l="-3" t="-10" r="-1297" b="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5_1#6cfc2d87c.blank?vop=1&amp;pid=88a7fd4f7&amp;color=0,0,0&amp;vpa=2&amp;vtp=1&amp;bbb=1&amp;hb=1"/>
              <p:cNvSpPr/>
              <p:nvPr/>
            </p:nvSpPr>
            <p:spPr>
              <a:xfrm>
                <a:off x="832104" y="3975910"/>
                <a:ext cx="7333488"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细胞膜</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内外两侧的</a:t>
                </a:r>
                <a14:m>
                  <m:oMath xmlns:m="http://schemas.openxmlformats.org/officeDocument/2006/math">
                    <m:sSup>
                      <m:sSupPr>
                        <m:ctrlPr>
                          <a:rPr lang="en-US" altLang="zh-CN" b="0" i="1" dirty="0">
                            <a:solidFill>
                              <a:srgbClr val="FF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浓度差形成的势能</a:t>
                </a:r>
                <a:endParaRPr lang="en-US" altLang="zh-CN" dirty="0"/>
              </a:p>
            </p:txBody>
          </p:sp>
        </mc:Choice>
        <mc:Fallback>
          <p:sp>
            <p:nvSpPr>
              <p:cNvPr id="6" name="QB_5_AN.5_1#6cfc2d87c.blank?vop=1&amp;pid=88a7fd4f7&amp;color=0,0,0&amp;vpa=2&amp;vtp=1&amp;bbb=1&amp;hb=1"/>
              <p:cNvSpPr>
                <a:spLocks noRot="1" noChangeAspect="1" noMove="1" noResize="1" noEditPoints="1" noAdjustHandles="1" noChangeArrowheads="1" noChangeShapeType="1" noTextEdit="1"/>
              </p:cNvSpPr>
              <p:nvPr/>
            </p:nvSpPr>
            <p:spPr>
              <a:xfrm>
                <a:off x="832104" y="3975910"/>
                <a:ext cx="7333488" cy="838200"/>
              </a:xfrm>
              <a:prstGeom prst="rect">
                <a:avLst/>
              </a:prstGeom>
              <a:blipFill rotWithShape="1">
                <a:blip r:embed="rId4"/>
                <a:stretch>
                  <a:fillRect l="-3" t="-21" r="2" b="21"/>
                </a:stretch>
              </a:blipFill>
            </p:spPr>
            <p:txBody>
              <a:bodyPr/>
              <a:lstStyle/>
              <a:p>
                <a:r>
                  <a:rPr lang="zh-CN" altLang="en-US">
                    <a:noFill/>
                  </a:rPr>
                  <a:t> </a:t>
                </a:r>
              </a:p>
            </p:txBody>
          </p:sp>
        </mc:Fallback>
      </mc:AlternateContent>
      <p:sp>
        <p:nvSpPr>
          <p:cNvPr id="7" name="QB_5_AN.6_1#6cfc2d87c.blank?vop=1&amp;pid=88a7fd4f7&amp;color=0,0,0&amp;vpa=3&amp;vtp=1&amp;bbb=1"/>
          <p:cNvSpPr/>
          <p:nvPr/>
        </p:nvSpPr>
        <p:spPr>
          <a:xfrm>
            <a:off x="837660" y="4814110"/>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协助扩散</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7_1#b6a480346?sp=1&amp;vop=1&amp;pid=88a7fd4f7&amp;color=0,0,0&amp;vtp=1&amp;bt=1&amp;bbb=1&amp;h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（2）最新研究表明，若肠腔葡萄糖浓度较高，小肠上皮细胞在通过载体蛋白</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吸收葡萄糖的同时</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主要通</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过载体蛋白</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X</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的协助吸收葡萄糖，但载体蛋白</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容易饱和，而通过载体蛋白</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吸收葡萄糖的速率比载体蛋白</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的吸收速度快数倍。请你补充实验加以验证（载体蛋白由对应的基因控制合成）。</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①</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实验材料：细胞甲为敲除了载体蛋白</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基因的小肠上皮细胞，细胞乙为敲除了载体蛋白</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基因的小肠上皮</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细胞</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，细胞丙为正常的小肠上皮细胞。</a:t>
                </a:r>
                <a:endParaRPr lang="en-US" altLang="zh-CN" dirty="0">
                  <a:solidFill>
                    <a:srgbClr val="000000"/>
                  </a:solidFill>
                </a:endParaRPr>
              </a:p>
            </p:txBody>
          </p:sp>
        </mc:Choice>
        <mc:Fallback>
          <p:sp>
            <p:nvSpPr>
              <p:cNvPr id="2" name="QO_5_BD.7_1#b6a480346?sp=1&amp;vop=1&amp;pid=88a7fd4f7&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1102" b="24"/>
                </a:stretch>
              </a:blipFill>
            </p:spPr>
            <p:txBody>
              <a:bodyPr/>
              <a:lstStyle/>
              <a:p>
                <a:r>
                  <a:rPr lang="zh-CN" altLang="en-US">
                    <a:noFill/>
                  </a:rPr>
                  <a:t> </a:t>
                </a:r>
              </a:p>
            </p:txBody>
          </p:sp>
        </mc:Fallback>
      </mc:AlternateContent>
      <p:sp>
        <p:nvSpPr>
          <p:cNvPr id="3" name="QB_6_BD.8_1#ac827ae9c?vop=1&amp;pid=b6a480346&amp;color=0,0,0&amp;vtp=1&amp;bbb=1"/>
          <p:cNvSpPr/>
          <p:nvPr/>
        </p:nvSpPr>
        <p:spPr>
          <a:xfrm>
            <a:off x="832104" y="31808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②实验步骤：</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第</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一步</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，取甲、乙、丙三组细胞，除相关基因外，这三组细胞其他的生理状况均相同。</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第</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二步</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，将甲、乙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丙三组细胞分别置于</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1800" i="0" spc="-5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z="1800" b="0" i="0" spc="-50" smtClean="0">
                <a:solidFill>
                  <a:srgbClr val="000000"/>
                </a:solidFill>
                <a:latin typeface="微软雅黑" panose="020B0503020204020204" charset="-122"/>
                <a:ea typeface="微软雅黑" panose="020B0503020204020204" charset="-122"/>
                <a:cs typeface="微软雅黑" panose="020B0503020204020204" pitchFamily="34" charset="-120"/>
              </a:rPr>
              <a:t>溶液中</a:t>
            </a:r>
            <a:r>
              <a:rPr lang="en-US" altLang="zh-CN" sz="1800" b="0" i="0" spc="-50" dirty="0">
                <a:solidFill>
                  <a:srgbClr val="000000"/>
                </a:solidFill>
                <a:latin typeface="微软雅黑" panose="020B0503020204020204" charset="-122"/>
                <a:ea typeface="微软雅黑" panose="020B0503020204020204" charset="-122"/>
                <a:cs typeface="微软雅黑" panose="020B0503020204020204" pitchFamily="34" charset="-120"/>
              </a:rPr>
              <a:t>，其他条件相同，培养适宜时间。</a:t>
            </a:r>
            <a:endParaRPr lang="en-US" altLang="zh-CN" sz="1800" spc="-50" dirty="0">
              <a:solidFill>
                <a:srgbClr val="000000"/>
              </a:solidFill>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第</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三步</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，检测三组培养液的葡萄糖浓度。</a:t>
            </a:r>
            <a:endParaRPr lang="en-US" altLang="zh-CN" sz="1800" dirty="0">
              <a:solidFill>
                <a:srgbClr val="000000"/>
              </a:solidFill>
            </a:endParaRPr>
          </a:p>
        </p:txBody>
      </p:sp>
      <p:sp>
        <p:nvSpPr>
          <p:cNvPr id="4" name="QB_6_AN.9_1#ac827ae9c.blank?vop=1&amp;pid=b6a480346&amp;color=0,0,0&amp;vpa=4&amp;vtp=1&amp;bbb=1"/>
          <p:cNvSpPr/>
          <p:nvPr/>
        </p:nvSpPr>
        <p:spPr>
          <a:xfrm>
            <a:off x="4930235" y="3988610"/>
            <a:ext cx="2605088" cy="419100"/>
          </a:xfrm>
          <a:prstGeom prst="rect">
            <a:avLst/>
          </a:prstGeom>
          <a:noFill/>
        </p:spPr>
        <p:txBody>
          <a:bodyPr wrap="none" lIns="0" tIns="0" rIns="0" bIns="0" rtlCol="0" anchor="t"/>
          <a:lstStyle/>
          <a:p>
            <a:pPr algn="ctr" latinLnBrk="1">
              <a:lnSpc>
                <a:spcPts val="3300"/>
              </a:lnSpc>
            </a:pPr>
            <a:r>
              <a:rPr lang="en-US" altLang="zh-CN" b="0" i="0" spc="-50" dirty="0">
                <a:solidFill>
                  <a:srgbClr val="FF0000"/>
                </a:solidFill>
                <a:latin typeface="微软雅黑" panose="020B0503020204020204" charset="-122"/>
                <a:ea typeface="微软雅黑" panose="020B0503020204020204" charset="-122"/>
                <a:cs typeface="微软雅黑" panose="020B0503020204020204" pitchFamily="34" charset="-120"/>
              </a:rPr>
              <a:t>相同且较高浓度的葡萄糖</a:t>
            </a:r>
            <a:endParaRPr lang="en-US" altLang="zh-CN" spc="-50" dirty="0">
              <a:solidFill>
                <a:srgbClr val="FF0000"/>
              </a:solidFill>
            </a:endParaRPr>
          </a:p>
        </p:txBody>
      </p:sp>
      <mc:AlternateContent xmlns:mc="http://schemas.openxmlformats.org/markup-compatibility/2006">
        <mc:Choice xmlns:a14="http://schemas.microsoft.com/office/drawing/2010/main" Requires="a14">
          <p:sp>
            <p:nvSpPr>
              <p:cNvPr id="5" name="QB_6_BD.10_1#ac319513f?vop=1&amp;pid=b6a480346&amp;color=0,0,0&amp;vtp=1&amp;bbb=1&amp;hb=1"/>
              <p:cNvSpPr/>
              <p:nvPr/>
            </p:nvSpPr>
            <p:spPr>
              <a:xfrm>
                <a:off x="832104" y="486999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③实验结果：若甲、乙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丙培养液中的葡萄糖浓度表现为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&gt;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表示</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关系</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），则可验证上面的最新研究结果。</a:t>
                </a:r>
                <a:endParaRPr lang="en-US" altLang="zh-CN" dirty="0">
                  <a:solidFill>
                    <a:srgbClr val="000000"/>
                  </a:solidFill>
                </a:endParaRPr>
              </a:p>
            </p:txBody>
          </p:sp>
        </mc:Choice>
        <mc:Fallback>
          <p:sp>
            <p:nvSpPr>
              <p:cNvPr id="5" name="QB_6_BD.10_1#ac319513f?vop=1&amp;pid=b6a480346&amp;color=0,0,0&amp;vtp=1&amp;bbb=1&amp;hb=1"/>
              <p:cNvSpPr>
                <a:spLocks noRot="1" noChangeAspect="1" noMove="1" noResize="1" noEditPoints="1" noAdjustHandles="1" noChangeArrowheads="1" noChangeShapeType="1" noTextEdit="1"/>
              </p:cNvSpPr>
              <p:nvPr/>
            </p:nvSpPr>
            <p:spPr>
              <a:xfrm>
                <a:off x="832104" y="4869990"/>
                <a:ext cx="10533888" cy="838200"/>
              </a:xfrm>
              <a:prstGeom prst="rect">
                <a:avLst/>
              </a:prstGeom>
              <a:blipFill rotWithShape="1">
                <a:blip r:embed="rId2"/>
                <a:stretch>
                  <a:fillRect l="-2" t="-21" r="-373"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N.11_1#ac319513f.blank?vop=1&amp;pid=b6a480346&amp;color=0,0,0&amp;vpa=5&amp;vtp=1&amp;bbb=1"/>
              <p:cNvSpPr/>
              <p:nvPr/>
            </p:nvSpPr>
            <p:spPr>
              <a:xfrm>
                <a:off x="6552660" y="4910320"/>
                <a:ext cx="1423988"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丙</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&lt;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甲</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&lt;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乙</a:t>
                </a:r>
                <a:endParaRPr lang="en-US" altLang="zh-CN" dirty="0">
                  <a:solidFill>
                    <a:srgbClr val="FF0000"/>
                  </a:solidFill>
                </a:endParaRPr>
              </a:p>
            </p:txBody>
          </p:sp>
        </mc:Choice>
        <mc:Fallback>
          <p:sp>
            <p:nvSpPr>
              <p:cNvPr id="6" name="QB_6_AN.11_1#ac319513f.blank?vop=1&amp;pid=b6a480346&amp;color=0,0,0&amp;vpa=5&amp;vtp=1&amp;bbb=1"/>
              <p:cNvSpPr>
                <a:spLocks noRot="1" noChangeAspect="1" noMove="1" noResize="1" noEditPoints="1" noAdjustHandles="1" noChangeArrowheads="1" noChangeShapeType="1" noTextEdit="1"/>
              </p:cNvSpPr>
              <p:nvPr/>
            </p:nvSpPr>
            <p:spPr>
              <a:xfrm>
                <a:off x="6552660" y="4910320"/>
                <a:ext cx="1423988" cy="279400"/>
              </a:xfrm>
              <a:prstGeom prst="rect">
                <a:avLst/>
              </a:prstGeom>
              <a:blipFill rotWithShape="1">
                <a:blip r:embed="rId3"/>
                <a:stretch>
                  <a:fillRect l="-7" t="-5634" r="29" b="17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2_1#06a2c1f4f?sp=1&amp;vop=1&amp;pid=7c3d4e1df&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胆固醇在人体血液中会与磷脂和蛋白质结合形成低密度脂蛋白颗粒</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LDL</m:t>
                        </m:r>
                      </m:e>
                    </m:d>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与靶细胞膜上的低密度脂蛋</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白受体</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LDLR</m:t>
                        </m:r>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识别并结合后</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，通过囊泡运输至靶细胞中被利用，从而降低血液中胆固醇的含量</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如图甲</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所示</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。若血液中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含量过高会诱发高胆固醇血症</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科研人员发现某类高胆固醇血症患者体内靶细胞摄入</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异常，其过程如图乙所示。回答下列问题：</a:t>
                </a:r>
                <a:endParaRPr lang="en-US" altLang="zh-CN" dirty="0"/>
              </a:p>
            </p:txBody>
          </p:sp>
        </mc:Choice>
        <mc:Fallback>
          <p:sp>
            <p:nvSpPr>
              <p:cNvPr id="2" name="QO_4_BD.12_1#06a2c1f4f?sp=1&amp;vop=1&amp;pid=7c3d4e1df&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342" b="30"/>
                </a:stretch>
              </a:blipFill>
            </p:spPr>
            <p:txBody>
              <a:bodyPr/>
              <a:lstStyle/>
              <a:p>
                <a:r>
                  <a:rPr lang="zh-CN" altLang="en-US">
                    <a:noFill/>
                  </a:rPr>
                  <a:t> </a:t>
                </a:r>
              </a:p>
            </p:txBody>
          </p:sp>
        </mc:Fallback>
      </mc:AlternateContent>
      <p:pic>
        <p:nvPicPr>
          <p:cNvPr id="3" name="QO_4_BD.12_3#06a2c1f4f?htil=1&amp;vop=1&amp;pid=7c3d4e1d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157984" y="2854444"/>
            <a:ext cx="2596896" cy="214884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12_4#06a2c1f4f?htil=1&amp;vop=1&amp;pid=7c3d4e1d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80960" y="3028180"/>
            <a:ext cx="2103120" cy="197510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c130069b0?sp=1&amp;vop=1&amp;pid=3805fbb38&amp;color=0,0,0&amp;vtp=1&amp;bt=1&amp;bbb=1&amp;hb=1"/>
          <p:cNvSpPr/>
          <p:nvPr/>
        </p:nvSpPr>
        <p:spPr>
          <a:xfrm>
            <a:off x="832104" y="1080000"/>
            <a:ext cx="10533888" cy="952500"/>
          </a:xfrm>
          <a:prstGeom prst="rect">
            <a:avLst/>
          </a:prstGeom>
          <a:noFill/>
        </p:spPr>
        <p:txBody>
          <a:bodyPr wrap="none" lIns="0" tIns="0" rIns="0" bIns="0" rtlCol="0" anchor="t"/>
          <a:lstStyle/>
          <a:p>
            <a:pPr algn="l" latinLnBrk="1">
              <a:lnSpc>
                <a:spcPts val="2500"/>
              </a:lnSpc>
            </a:pP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某同学设计了如图甲所示的渗透作用实验装置，烧杯中盛有蒸馏水</a:t>
            </a:r>
            <a:r>
              <a:rPr lang="en-US" altLang="zh-CN" sz="175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长颈漏斗用膀胱膜封住并加入一定浓度</a:t>
            </a:r>
            <a:endPar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2500"/>
              </a:lnSpc>
            </a:pP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的蔗糖溶液</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。已知水和单糖分子可通过膀胱膜，蔗糖分子不可通过。实验开始时</a:t>
            </a:r>
            <a:r>
              <a:rPr lang="en-US" altLang="zh-CN" sz="175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长颈漏斗内外液面平齐</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2500"/>
              </a:lnSpc>
            </a:pP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记为零液面；实验开始后，长颈漏斗内部液面高度的变化如图乙所示</a:t>
            </a:r>
            <a:r>
              <a:rPr lang="en-US" altLang="zh-CN" sz="175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下列叙述正确的是 (</a:t>
            </a:r>
            <a:r>
              <a:rPr lang="en-US" altLang="zh-CN" sz="175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75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750" dirty="0"/>
          </a:p>
        </p:txBody>
      </p:sp>
      <p:sp>
        <p:nvSpPr>
          <p:cNvPr id="3" name="QC_4_AN.2_1#c130069b0.bracket?vop=1&amp;pid=3805fbb38&amp;color=0,0,0&amp;vpa=1&amp;vtp=1"/>
          <p:cNvSpPr/>
          <p:nvPr/>
        </p:nvSpPr>
        <p:spPr>
          <a:xfrm>
            <a:off x="9697339" y="1715127"/>
            <a:ext cx="303213" cy="317500"/>
          </a:xfrm>
          <a:prstGeom prst="rect">
            <a:avLst/>
          </a:prstGeom>
          <a:noFill/>
        </p:spPr>
        <p:txBody>
          <a:bodyPr wrap="none" lIns="0" tIns="0" rIns="0" bIns="0" rtlCol="0" anchor="t"/>
          <a:lstStyle/>
          <a:p>
            <a:pPr algn="ctr" latinLnBrk="1">
              <a:lnSpc>
                <a:spcPts val="2500"/>
              </a:lnSpc>
            </a:pPr>
            <a:r>
              <a:rPr lang="en-US" altLang="zh-CN" sz="1750" b="1" i="0" dirty="0">
                <a:solidFill>
                  <a:srgbClr val="FF0000"/>
                </a:solidFill>
                <a:latin typeface="Arial (正文)" pitchFamily="34" charset="0"/>
                <a:ea typeface="微软雅黑" panose="020B0503020204020204" charset="-122"/>
                <a:cs typeface="Arial (正文)" pitchFamily="34" charset="-120"/>
              </a:rPr>
              <a:t>C</a:t>
            </a:r>
            <a:endParaRPr lang="en-US" altLang="zh-CN" sz="1750" dirty="0"/>
          </a:p>
        </p:txBody>
      </p:sp>
      <p:pic>
        <p:nvPicPr>
          <p:cNvPr id="4" name="QC_4_BD.1_3#c130069b0?htil=1&amp;vop=1&amp;pid=3805fbb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276856" y="2168644"/>
            <a:ext cx="2359152" cy="21031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1_4#c130069b0?htil=1&amp;vop=1&amp;pid=3805fbb3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397496" y="2314948"/>
            <a:ext cx="2670048" cy="19568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BD.1_5#c130069b0.choices?vop=1&amp;pid=3805fbb38&amp;color=0,0,0&amp;vtp=1&amp;bbb=1"/>
              <p:cNvSpPr/>
              <p:nvPr/>
            </p:nvSpPr>
            <p:spPr>
              <a:xfrm>
                <a:off x="832104" y="4403844"/>
                <a:ext cx="10533888" cy="1270000"/>
              </a:xfrm>
              <a:prstGeom prst="rect">
                <a:avLst/>
              </a:prstGeom>
              <a:noFill/>
            </p:spPr>
            <p:txBody>
              <a:bodyPr wrap="none" lIns="0" tIns="0" rIns="0" bIns="0" rtlCol="0" anchor="t"/>
              <a:lstStyle/>
              <a:p>
                <a:pPr algn="l" latinLnBrk="1">
                  <a:lnSpc>
                    <a:spcPts val="2500"/>
                  </a:lnSpc>
                </a:pP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75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𝑂</m:t>
                    </m:r>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𝑎</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时段，漏斗内溶液的吸水能力不断升高</a:t>
                </a:r>
                <a:endParaRPr lang="en-US" altLang="zh-CN" sz="1750" dirty="0"/>
              </a:p>
              <a:p>
                <a:pPr latinLnBrk="1">
                  <a:lnSpc>
                    <a:spcPts val="2500"/>
                  </a:lnSpc>
                </a:pP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75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𝑎</m:t>
                    </m:r>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时段，膀胱膜两侧的溶液浓度相等</a:t>
                </a:r>
                <a:endParaRPr lang="en-US" altLang="zh-CN" sz="1750" dirty="0"/>
              </a:p>
              <a:p>
                <a:pPr latinLnBrk="1">
                  <a:lnSpc>
                    <a:spcPts val="2500"/>
                  </a:lnSpc>
                </a:pP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75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𝑎</m:t>
                    </m:r>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时段，进出漏斗的水分子数相等</a:t>
                </a:r>
                <a:endParaRPr lang="en-US" altLang="zh-CN" sz="1750" dirty="0"/>
              </a:p>
              <a:p>
                <a:pPr latinLnBrk="1">
                  <a:lnSpc>
                    <a:spcPts val="2500"/>
                  </a:lnSpc>
                </a:pPr>
                <a:r>
                  <a:rPr lang="en-US" altLang="zh-CN" sz="1750"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75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若</a:t>
                </a:r>
                <a14:m>
                  <m:oMath xmlns:m="http://schemas.openxmlformats.org/officeDocument/2006/math">
                    <m:r>
                      <a:rPr lang="en-US" altLang="zh-CN" sz="175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750" b="0" i="0" dirty="0">
                    <a:solidFill>
                      <a:srgbClr val="000000"/>
                    </a:solidFill>
                    <a:latin typeface="微软雅黑" panose="020B0503020204020204" charset="-122"/>
                    <a:ea typeface="微软雅黑" panose="020B0503020204020204" charset="-122"/>
                    <a:cs typeface="微软雅黑" panose="020B0503020204020204" pitchFamily="34" charset="-120"/>
                  </a:rPr>
                  <a:t>时刻向漏斗中加入少量蔗糖酶使蔗糖分解，则液面高度不会发生变化</a:t>
                </a:r>
                <a:endParaRPr lang="en-US" altLang="zh-CN" sz="1750" dirty="0"/>
              </a:p>
            </p:txBody>
          </p:sp>
        </mc:Choice>
        <mc:Fallback>
          <p:sp>
            <p:nvSpPr>
              <p:cNvPr id="6" name="QC_4_BD.1_5#c130069b0.choices?vop=1&amp;pid=3805fbb38&amp;color=0,0,0&amp;vtp=1&amp;bbb=1"/>
              <p:cNvSpPr>
                <a:spLocks noRot="1" noChangeAspect="1" noMove="1" noResize="1" noEditPoints="1" noAdjustHandles="1" noChangeArrowheads="1" noChangeShapeType="1" noTextEdit="1"/>
              </p:cNvSpPr>
              <p:nvPr/>
            </p:nvSpPr>
            <p:spPr>
              <a:xfrm>
                <a:off x="832104" y="4403844"/>
                <a:ext cx="10533888" cy="1270000"/>
              </a:xfrm>
              <a:prstGeom prst="rect">
                <a:avLst/>
              </a:prstGeom>
              <a:blipFill rotWithShape="1">
                <a:blip r:embed="rId3"/>
                <a:stretch>
                  <a:fillRect l="-2" t="-9" r="1" b="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13_1#3f89861c7?vop=1&amp;pid=06a2c1f4f&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的化学本质是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其合成后由囊泡运输至细胞膜。据此推测，与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合成、加工</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修</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饰</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运输有关的细胞器有</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答出两种即可）。</a:t>
                </a:r>
                <a:endParaRPr lang="en-US" altLang="zh-CN" dirty="0">
                  <a:solidFill>
                    <a:srgbClr val="000000"/>
                  </a:solidFill>
                </a:endParaRPr>
              </a:p>
            </p:txBody>
          </p:sp>
        </mc:Choice>
        <mc:Fallback>
          <p:sp>
            <p:nvSpPr>
              <p:cNvPr id="2" name="QB_5_BD.13_1#3f89861c7?vop=1&amp;pid=06a2c1f4f&amp;color=0,0,0&amp;vtp=1&amp;bt=1&amp;bbb=1&amp;hb=1"/>
              <p:cNvSpPr>
                <a:spLocks noRot="1" noChangeAspect="1" noMove="1" noResize="1" noEditPoints="1" noAdjustHandles="1" noChangeArrowheads="1" noChangeShapeType="1" noTextEdit="1"/>
              </p:cNvSpPr>
              <p:nvPr/>
            </p:nvSpPr>
            <p:spPr>
              <a:xfrm>
                <a:off x="832104" y="1078992"/>
                <a:ext cx="10533888" cy="838200"/>
              </a:xfrm>
              <a:prstGeom prst="rect">
                <a:avLst/>
              </a:prstGeom>
              <a:blipFill rotWithShape="1">
                <a:blip r:embed="rId1"/>
                <a:stretch>
                  <a:fillRect l="-2" t="-15" r="1" b="15"/>
                </a:stretch>
              </a:blipFill>
            </p:spPr>
            <p:txBody>
              <a:bodyPr/>
              <a:lstStyle/>
              <a:p>
                <a:r>
                  <a:rPr lang="zh-CN" altLang="en-US">
                    <a:noFill/>
                  </a:rPr>
                  <a:t> </a:t>
                </a:r>
              </a:p>
            </p:txBody>
          </p:sp>
        </mc:Fallback>
      </mc:AlternateContent>
      <p:sp>
        <p:nvSpPr>
          <p:cNvPr id="3" name="QB_5_AN.14_1#3f89861c7.blank?vop=1&amp;pid=06a2c1f4f&amp;color=0,0,0&amp;vpa=6&amp;vtp=1&amp;bbb=1"/>
          <p:cNvSpPr/>
          <p:nvPr/>
        </p:nvSpPr>
        <p:spPr>
          <a:xfrm>
            <a:off x="3336385" y="1048512"/>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蛋白质</a:t>
            </a:r>
            <a:endParaRPr lang="en-US" altLang="zh-CN" dirty="0">
              <a:solidFill>
                <a:srgbClr val="FF0000"/>
              </a:solidFill>
            </a:endParaRPr>
          </a:p>
        </p:txBody>
      </p:sp>
      <p:sp>
        <p:nvSpPr>
          <p:cNvPr id="4" name="QB_5_AN.15_1#3f89861c7.blank?vop=1&amp;pid=06a2c1f4f&amp;color=0,0,0&amp;vpa=7&amp;vtp=1&amp;bbb=1"/>
          <p:cNvSpPr/>
          <p:nvPr/>
        </p:nvSpPr>
        <p:spPr>
          <a:xfrm>
            <a:off x="3352260" y="1467612"/>
            <a:ext cx="5653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核糖体、内质网、高尔基体、线粒体（答出两种即可）</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5" name="QB_5_BD.16_1#2c35c7577?vop=1&amp;pid=06a2c1f4f&amp;color=0,0,0&amp;vtp=1&amp;bbb=1&amp;hb=1"/>
              <p:cNvSpPr/>
              <p:nvPr/>
            </p:nvSpPr>
            <p:spPr>
              <a:xfrm>
                <a:off x="832104" y="1939346"/>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（2）据图甲分析，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进入靶细胞的方式是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研究表明，内体膜上有</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驱动的质子泵</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将</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泵</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进内体腔中</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，使腔内</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降低，从而引起</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分离</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此过程中</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的运输方式是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与</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分离后，形成含有</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的内体和含有</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的小囊泡，含</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小囊泡的去路是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5" name="QB_5_BD.16_1#2c35c7577?vop=1&amp;pid=06a2c1f4f&amp;color=0,0,0&amp;vtp=1&amp;bbb=1&amp;hb=1"/>
              <p:cNvSpPr>
                <a:spLocks noRot="1" noChangeAspect="1" noMove="1" noResize="1" noEditPoints="1" noAdjustHandles="1" noChangeArrowheads="1" noChangeShapeType="1" noTextEdit="1"/>
              </p:cNvSpPr>
              <p:nvPr/>
            </p:nvSpPr>
            <p:spPr>
              <a:xfrm>
                <a:off x="832104" y="1939346"/>
                <a:ext cx="10533888" cy="1676400"/>
              </a:xfrm>
              <a:prstGeom prst="rect">
                <a:avLst/>
              </a:prstGeom>
              <a:blipFill rotWithShape="1">
                <a:blip r:embed="rId2"/>
                <a:stretch>
                  <a:fillRect l="-2" t="-3" r="-475" b="3"/>
                </a:stretch>
              </a:blipFill>
            </p:spPr>
            <p:txBody>
              <a:bodyPr/>
              <a:lstStyle/>
              <a:p>
                <a:r>
                  <a:rPr lang="zh-CN" altLang="en-US">
                    <a:noFill/>
                  </a:rPr>
                  <a:t> </a:t>
                </a:r>
              </a:p>
            </p:txBody>
          </p:sp>
        </mc:Fallback>
      </mc:AlternateContent>
      <p:sp>
        <p:nvSpPr>
          <p:cNvPr id="6" name="QB_5_AN.17_1#2c35c7577.blank?vop=1&amp;pid=06a2c1f4f&amp;color=0,0,0&amp;vpa=8&amp;vtp=1&amp;bbb=1"/>
          <p:cNvSpPr/>
          <p:nvPr/>
        </p:nvSpPr>
        <p:spPr>
          <a:xfrm>
            <a:off x="5252498" y="1908866"/>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胞吞</a:t>
            </a:r>
            <a:endParaRPr lang="en-US" altLang="zh-CN" dirty="0">
              <a:solidFill>
                <a:srgbClr val="FF0000"/>
              </a:solidFill>
            </a:endParaRPr>
          </a:p>
        </p:txBody>
      </p:sp>
      <p:sp>
        <p:nvSpPr>
          <p:cNvPr id="7" name="QB_5_AN.18_1#2c35c7577.blank?vop=1&amp;pid=06a2c1f4f&amp;color=0,0,0&amp;vpa=9&amp;vtp=1&amp;bbb=1"/>
          <p:cNvSpPr/>
          <p:nvPr/>
        </p:nvSpPr>
        <p:spPr>
          <a:xfrm>
            <a:off x="9206199" y="2327966"/>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主动运输</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5_AN.19_1#2c35c7577.blank?vop=1&amp;pid=06a2c1f4f&amp;color=0,0,0&amp;vpa=10&amp;vtp=1&amp;bbb=1&amp;hb=1"/>
              <p:cNvSpPr/>
              <p:nvPr/>
            </p:nvSpPr>
            <p:spPr>
              <a:xfrm>
                <a:off x="832104" y="2747066"/>
                <a:ext cx="10531904"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通过</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循环回到细</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胞膜被重新利用</a:t>
                </a:r>
                <a:endParaRPr lang="en-US" altLang="zh-CN" dirty="0">
                  <a:solidFill>
                    <a:srgbClr val="FF0000"/>
                  </a:solidFill>
                </a:endParaRPr>
              </a:p>
            </p:txBody>
          </p:sp>
        </mc:Choice>
        <mc:Fallback>
          <p:sp>
            <p:nvSpPr>
              <p:cNvPr id="8" name="QB_5_AN.19_1#2c35c7577.blank?vop=1&amp;pid=06a2c1f4f&amp;color=0,0,0&amp;vpa=10&amp;vtp=1&amp;bbb=1&amp;hb=1"/>
              <p:cNvSpPr>
                <a:spLocks noRot="1" noChangeAspect="1" noMove="1" noResize="1" noEditPoints="1" noAdjustHandles="1" noChangeArrowheads="1" noChangeShapeType="1" noTextEdit="1"/>
              </p:cNvSpPr>
              <p:nvPr/>
            </p:nvSpPr>
            <p:spPr>
              <a:xfrm>
                <a:off x="832104" y="2747066"/>
                <a:ext cx="10531904" cy="838200"/>
              </a:xfrm>
              <a:prstGeom prst="rect">
                <a:avLst/>
              </a:prstGeom>
              <a:blipFill rotWithShape="1">
                <a:blip r:embed="rId3"/>
                <a:stretch>
                  <a:fillRect l="-2" t="-7"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BD.20_1#b250499eb?vop=1&amp;pid=06a2c1f4f&amp;color=0,0,0&amp;vtp=1&amp;bbb=1&amp;hb=1"/>
              <p:cNvSpPr/>
              <p:nvPr/>
            </p:nvSpPr>
            <p:spPr>
              <a:xfrm>
                <a:off x="832104" y="3628446"/>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（3）据图乙分析，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PCSK</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9</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蛋白结合后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可能可能会被运输到</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填细胞结构</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中被水解酶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降解</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，导致</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循环过程受阻，从而不能有效降低血液中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含量，引发高胆固醇血症。</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根据上述研究</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可研制能阻断</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填“</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PCSK</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9</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蛋白”或“</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LDLR</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”）合成的靶向药物，来治疗此类疾病。</a:t>
                </a:r>
                <a:endParaRPr lang="en-US" altLang="zh-CN" dirty="0">
                  <a:solidFill>
                    <a:srgbClr val="000000"/>
                  </a:solidFill>
                </a:endParaRPr>
              </a:p>
            </p:txBody>
          </p:sp>
        </mc:Choice>
        <mc:Fallback>
          <p:sp>
            <p:nvSpPr>
              <p:cNvPr id="9" name="QB_5_BD.20_1#b250499eb?vop=1&amp;pid=06a2c1f4f&amp;color=0,0,0&amp;vtp=1&amp;bbb=1&amp;hb=1"/>
              <p:cNvSpPr>
                <a:spLocks noRot="1" noChangeAspect="1" noMove="1" noResize="1" noEditPoints="1" noAdjustHandles="1" noChangeArrowheads="1" noChangeShapeType="1" noTextEdit="1"/>
              </p:cNvSpPr>
              <p:nvPr/>
            </p:nvSpPr>
            <p:spPr>
              <a:xfrm>
                <a:off x="832104" y="3628446"/>
                <a:ext cx="10533888" cy="1257300"/>
              </a:xfrm>
              <a:prstGeom prst="rect">
                <a:avLst/>
              </a:prstGeom>
              <a:blipFill rotWithShape="1">
                <a:blip r:embed="rId4"/>
                <a:stretch>
                  <a:fillRect l="-2" t="-4" r="-1114" b="4"/>
                </a:stretch>
              </a:blipFill>
            </p:spPr>
            <p:txBody>
              <a:bodyPr/>
              <a:lstStyle/>
              <a:p>
                <a:r>
                  <a:rPr lang="zh-CN" altLang="en-US">
                    <a:noFill/>
                  </a:rPr>
                  <a:t> </a:t>
                </a:r>
              </a:p>
            </p:txBody>
          </p:sp>
        </mc:Fallback>
      </mc:AlternateContent>
      <p:sp>
        <p:nvSpPr>
          <p:cNvPr id="10" name="QB_5_AN.21_1#b250499eb.blank?vop=1&amp;pid=06a2c1f4f&amp;color=0,0,0&amp;vpa=11&amp;vtp=1&amp;bbb=1"/>
          <p:cNvSpPr/>
          <p:nvPr/>
        </p:nvSpPr>
        <p:spPr>
          <a:xfrm>
            <a:off x="7636922" y="3597966"/>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溶酶体</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1" name="QB_5_AN.22_1#b250499eb.blank?vop=1&amp;pid=06a2c1f4f&amp;color=0,0,0&amp;vpa=12&amp;vtp=1&amp;bbb=1"/>
              <p:cNvSpPr/>
              <p:nvPr/>
            </p:nvSpPr>
            <p:spPr>
              <a:xfrm>
                <a:off x="2183861" y="4509008"/>
                <a:ext cx="1266825"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PCSK</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9</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蛋白</a:t>
                </a:r>
                <a:endParaRPr lang="en-US" altLang="zh-CN" sz="100" dirty="0">
                  <a:solidFill>
                    <a:srgbClr val="FF0000"/>
                  </a:solidFill>
                </a:endParaRPr>
              </a:p>
            </p:txBody>
          </p:sp>
        </mc:Choice>
        <mc:Fallback>
          <p:sp>
            <p:nvSpPr>
              <p:cNvPr id="11" name="QB_5_AN.22_1#b250499eb.blank?vop=1&amp;pid=06a2c1f4f&amp;color=0,0,0&amp;vpa=12&amp;vtp=1&amp;bbb=1"/>
              <p:cNvSpPr>
                <a:spLocks noRot="1" noChangeAspect="1" noMove="1" noResize="1" noEditPoints="1" noAdjustHandles="1" noChangeArrowheads="1" noChangeShapeType="1" noTextEdit="1"/>
              </p:cNvSpPr>
              <p:nvPr/>
            </p:nvSpPr>
            <p:spPr>
              <a:xfrm>
                <a:off x="2183861" y="4509008"/>
                <a:ext cx="1266825" cy="279400"/>
              </a:xfrm>
              <a:prstGeom prst="rect">
                <a:avLst/>
              </a:prstGeom>
              <a:blipFill rotWithShape="1">
                <a:blip r:embed="rId5"/>
                <a:stretch>
                  <a:fillRect l="-8" t="-5636" r="8" b="182"/>
                </a:stretch>
              </a:blipFill>
            </p:spPr>
            <p:txBody>
              <a:bodyPr/>
              <a:lstStyle/>
              <a:p>
                <a:r>
                  <a:rPr lang="zh-CN" altLang="en-US">
                    <a:noFill/>
                  </a:rPr>
                  <a:t> </a:t>
                </a:r>
              </a:p>
            </p:txBody>
          </p:sp>
        </mc:Fallback>
      </mc:AlternateContent>
      <p:pic>
        <p:nvPicPr>
          <p:cNvPr id="12" name="QO_4_BD.12_3#06a2c1f4f?htil=1&amp;vop=1&amp;pid=7c3d4e1df&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3119755" y="4928870"/>
            <a:ext cx="2016125" cy="1668145"/>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3" name="QO_4_BD.12_4#06a2c1f4f?htil=1&amp;vop=1&amp;pid=7c3d4e1df&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902450" y="4864735"/>
            <a:ext cx="1839595" cy="1727835"/>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 calcmode="lin" valueType="num">
                                      <p:cBhvr additive="base">
                                        <p:cTn id="3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 calcmode="lin" valueType="num">
                                      <p:cBhvr additive="base">
                                        <p:cTn id="4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P spid="10" grpId="0" animBg="1" build="p"/>
      <p:bldP spid="11"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23_1#d70c13488?vop=1&amp;pid=06a2c1f4f&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（4）研究人员利用治疗高胆固醇血症的药物</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设计了如下实验方案</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将患高胆固醇血症的大鼠随机分为</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三组</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，分别给予低剂量、中剂量、高剂量的药物</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，给药间隔均为4周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一段时间后检测每组大鼠血液中</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的降低幅度。据此分析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该实验的目的是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B_5_BD.23_1#d70c13488?vop=1&amp;pid=06a2c1f4f&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330" b="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24_1#d70c13488.blank?vop=1&amp;pid=06a2c1f4f&amp;color=0,0,0&amp;vpa=13&amp;vtp=1&amp;bbb=1&amp;hb=1"/>
              <p:cNvSpPr/>
              <p:nvPr/>
            </p:nvSpPr>
            <p:spPr>
              <a:xfrm>
                <a:off x="831850" y="1880235"/>
                <a:ext cx="10752455" cy="838200"/>
              </a:xfrm>
              <a:prstGeom prst="rect">
                <a:avLst/>
              </a:prstGeom>
              <a:noFill/>
            </p:spPr>
            <p:txBody>
              <a:bodyPr wrap="square" lIns="0" tIns="0" rIns="0" bIns="0" rtlCol="0" anchor="t"/>
              <a:lstStyle/>
              <a:p>
                <a:pPr latinLnBrk="1">
                  <a:lnSpc>
                    <a:spcPts val="3265"/>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探究药物</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X</m:t>
                    </m:r>
                  </m:oMath>
                </a14:m>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治疗高胆固醇血症适宜的给药剂量或比较不同浓</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度的药物</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X</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对高胆固醇血症的治疗效果</a:t>
                </a:r>
                <a:endParaRPr lang="en-US" altLang="zh-CN" dirty="0"/>
              </a:p>
            </p:txBody>
          </p:sp>
        </mc:Choice>
        <mc:Fallback>
          <p:sp>
            <p:nvSpPr>
              <p:cNvPr id="3" name="QB_5_AN.24_1#d70c13488.blank?vop=1&amp;pid=06a2c1f4f&amp;color=0,0,0&amp;vpa=13&amp;vtp=1&amp;bbb=1&amp;hb=1"/>
              <p:cNvSpPr>
                <a:spLocks noRot="1" noChangeAspect="1" noMove="1" noResize="1" noEditPoints="1" noAdjustHandles="1" noChangeArrowheads="1" noChangeShapeType="1" noTextEdit="1"/>
              </p:cNvSpPr>
              <p:nvPr/>
            </p:nvSpPr>
            <p:spPr>
              <a:xfrm>
                <a:off x="831850" y="1880235"/>
                <a:ext cx="10752455" cy="838200"/>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3_BD.1_1#3eff8465e?htil=1&amp;vop=1&amp;pid=fe1fbd0c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677656" y="1171440"/>
            <a:ext cx="2670048" cy="16642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3_BD.1_2#3eff8465e?htil=1&amp;sp=1&amp;vop=1&amp;pid=fe1fbd0c6&amp;color=0,0,0&amp;vtp=1&amp;bt=1&amp;bbb=1&amp;hb=1"/>
              <p:cNvSpPr/>
              <p:nvPr/>
            </p:nvSpPr>
            <p:spPr>
              <a:xfrm>
                <a:off x="832104" y="1080000"/>
                <a:ext cx="773582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楷体" panose="02010609060101010101" pitchFamily="34" charset="-122"/>
                    <a:cs typeface="微软雅黑" panose="020B0503020204020204" pitchFamily="34" charset="-120"/>
                  </a:rPr>
                  <a:t>多选</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）协助扩散和主动运输均需借助膜上的转运蛋白进行跨膜运输</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同时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主动运输还需要消耗能量</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，该能量可能来自</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（水解为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ADP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Pi</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时释放能量</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或离子电化学梯度等</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如图为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、葡萄糖进出小肠上皮细胞的示意图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叙述正确的是(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3" name="QC_3_BD.1_2#3eff8465e?htil=1&amp;sp=1&amp;vop=1&amp;pid=fe1fbd0c6&amp;color=0,0,0&amp;vtp=1&amp;bt=1&amp;bbb=1&amp;hb=1"/>
              <p:cNvSpPr>
                <a:spLocks noRot="1" noChangeAspect="1" noMove="1" noResize="1" noEditPoints="1" noAdjustHandles="1" noChangeArrowheads="1" noChangeShapeType="1" noTextEdit="1"/>
              </p:cNvSpPr>
              <p:nvPr/>
            </p:nvSpPr>
            <p:spPr>
              <a:xfrm>
                <a:off x="832104" y="1080000"/>
                <a:ext cx="7735824" cy="1676400"/>
              </a:xfrm>
              <a:prstGeom prst="rect">
                <a:avLst/>
              </a:prstGeom>
              <a:blipFill rotWithShape="1">
                <a:blip r:embed="rId2"/>
                <a:stretch>
                  <a:fillRect l="-3" t="-30" r="-3187" b="30"/>
                </a:stretch>
              </a:blipFill>
            </p:spPr>
            <p:txBody>
              <a:bodyPr/>
              <a:lstStyle/>
              <a:p>
                <a:r>
                  <a:rPr lang="zh-CN" altLang="en-US">
                    <a:noFill/>
                  </a:rPr>
                  <a:t> </a:t>
                </a:r>
              </a:p>
            </p:txBody>
          </p:sp>
        </mc:Fallback>
      </mc:AlternateContent>
      <p:sp>
        <p:nvSpPr>
          <p:cNvPr id="4" name="QC_3_AN.2_1#3eff8465e.bracket?vop=1&amp;pid=fe1fbd0c6&amp;color=0,0,0&amp;vpa=1&amp;vtp=1&amp;bbb=1"/>
          <p:cNvSpPr/>
          <p:nvPr/>
        </p:nvSpPr>
        <p:spPr>
          <a:xfrm>
            <a:off x="2387060" y="2344920"/>
            <a:ext cx="442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BC</a:t>
            </a:r>
            <a:endParaRPr lang="en-US" altLang="zh-CN" dirty="0"/>
          </a:p>
        </p:txBody>
      </p:sp>
      <mc:AlternateContent xmlns:mc="http://schemas.openxmlformats.org/markup-compatibility/2006">
        <mc:Choice xmlns:a14="http://schemas.microsoft.com/office/drawing/2010/main" Requires="a14">
          <p:sp>
            <p:nvSpPr>
              <p:cNvPr id="5" name="QC_3_BD.1_3#3eff8465e.choices?htil=1&amp;vop=1&amp;pid=fe1fbd0c6&amp;color=0,0,0&amp;vtp=1&amp;bbb=1"/>
              <p:cNvSpPr/>
              <p:nvPr/>
            </p:nvSpPr>
            <p:spPr>
              <a:xfrm>
                <a:off x="832104" y="2761790"/>
                <a:ext cx="773582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从肠腔进入小肠上皮细胞的能量直接来自</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的水解</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葡萄糖从肠腔进入小肠上皮细胞的能量来自</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电化学梯度</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从小肠上皮细胞进入组织液的能量直接来自</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的水解</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和葡萄糖从小肠上皮细胞进入组织液的方式均为主动运输</a:t>
                </a:r>
                <a:endParaRPr lang="en-US" altLang="zh-CN" sz="1800" dirty="0"/>
              </a:p>
            </p:txBody>
          </p:sp>
        </mc:Choice>
        <mc:Fallback>
          <p:sp>
            <p:nvSpPr>
              <p:cNvPr id="5" name="QC_3_BD.1_3#3eff8465e.choices?htil=1&amp;vop=1&amp;pid=fe1fbd0c6&amp;color=0,0,0&amp;vtp=1&amp;bbb=1"/>
              <p:cNvSpPr>
                <a:spLocks noRot="1" noChangeAspect="1" noMove="1" noResize="1" noEditPoints="1" noAdjustHandles="1" noChangeArrowheads="1" noChangeShapeType="1" noTextEdit="1"/>
              </p:cNvSpPr>
              <p:nvPr/>
            </p:nvSpPr>
            <p:spPr>
              <a:xfrm>
                <a:off x="832104" y="2761790"/>
                <a:ext cx="7735824" cy="1676400"/>
              </a:xfrm>
              <a:prstGeom prst="rect">
                <a:avLst/>
              </a:prstGeom>
              <a:blipFill rotWithShape="1">
                <a:blip r:embed="rId3"/>
                <a:stretch>
                  <a:fillRect l="-3" t="-10" r="7"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3_BD.3_1#df893d679?htil=2&amp;vop=1&amp;pid=fe1fbd0c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15770" y="1171440"/>
            <a:ext cx="4187952" cy="37216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3_BD.3_2#df893d679?htil=2&amp;sp=1&amp;vop=1&amp;pid=fe1fbd0c6&amp;color=0,0,0&amp;vtp=1&amp;bt=1&amp;bbb=1&amp;hb=1"/>
              <p:cNvSpPr/>
              <p:nvPr/>
            </p:nvSpPr>
            <p:spPr>
              <a:xfrm>
                <a:off x="832104" y="1080000"/>
                <a:ext cx="6208776" cy="12573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易错题</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某种金属离子能够跨膜运输进入细胞</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将细胞置于含</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不同浓度该金属离子的培养液中</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后测量细胞内该金属离</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子浓度</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，结果如图。</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下列叙述正确的是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3" name="QC_3_BD.3_2#df893d679?htil=2&amp;sp=1&amp;vop=1&amp;pid=fe1fbd0c6&amp;color=0,0,0&amp;vtp=1&amp;bt=1&amp;bbb=1&amp;hb=1"/>
              <p:cNvSpPr>
                <a:spLocks noRot="1" noChangeAspect="1" noMove="1" noResize="1" noEditPoints="1" noAdjustHandles="1" noChangeArrowheads="1" noChangeShapeType="1" noTextEdit="1"/>
              </p:cNvSpPr>
              <p:nvPr/>
            </p:nvSpPr>
            <p:spPr>
              <a:xfrm>
                <a:off x="832104" y="1080000"/>
                <a:ext cx="6208776" cy="1257300"/>
              </a:xfrm>
              <a:prstGeom prst="rect">
                <a:avLst/>
              </a:prstGeom>
              <a:blipFill rotWithShape="1">
                <a:blip r:embed="rId2"/>
                <a:stretch>
                  <a:fillRect l="-4" t="-40" b="40"/>
                </a:stretch>
              </a:blipFill>
            </p:spPr>
            <p:txBody>
              <a:bodyPr/>
              <a:lstStyle/>
              <a:p>
                <a:r>
                  <a:rPr lang="zh-CN" altLang="en-US">
                    <a:noFill/>
                  </a:rPr>
                  <a:t> </a:t>
                </a:r>
              </a:p>
            </p:txBody>
          </p:sp>
        </mc:Fallback>
      </mc:AlternateContent>
      <p:sp>
        <p:nvSpPr>
          <p:cNvPr id="4" name="QC_3_AN.4_1#df893d679.bracket?vop=1&amp;pid=fe1fbd0c6&amp;color=0,0,0&amp;vpa=2&amp;vtp=1"/>
          <p:cNvSpPr/>
          <p:nvPr/>
        </p:nvSpPr>
        <p:spPr>
          <a:xfrm>
            <a:off x="4901660" y="19258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3_BD.3_3#df893d679.choices?htil=2&amp;vop=1&amp;pid=fe1fbd0c6&amp;color=0,0,0&amp;vtp=1&amp;bbb=1&amp;hb=1"/>
              <p:cNvSpPr/>
              <p:nvPr/>
            </p:nvSpPr>
            <p:spPr>
              <a:xfrm>
                <a:off x="832104" y="2355390"/>
                <a:ext cx="6208776"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该离子通过主动运输或协助扩散方式被细胞吸收</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培养液的温度不会影响该离子的吸收</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细胞吸收该离子的过程与乙醇进入细胞的过程不同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点</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培养液离子浓度大小是限制该离子吸收速率的唯一</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     因素</a:t>
                </a:r>
                <a:endParaRPr lang="en-US" altLang="zh-CN" dirty="0"/>
              </a:p>
            </p:txBody>
          </p:sp>
        </mc:Choice>
        <mc:Fallback>
          <p:sp>
            <p:nvSpPr>
              <p:cNvPr id="5" name="QC_3_BD.3_3#df893d679.choices?htil=2&amp;vop=1&amp;pid=fe1fbd0c6&amp;color=0,0,0&amp;vtp=1&amp;bbb=1&amp;hb=1"/>
              <p:cNvSpPr>
                <a:spLocks noRot="1" noChangeAspect="1" noMove="1" noResize="1" noEditPoints="1" noAdjustHandles="1" noChangeArrowheads="1" noChangeShapeType="1" noTextEdit="1"/>
              </p:cNvSpPr>
              <p:nvPr/>
            </p:nvSpPr>
            <p:spPr>
              <a:xfrm>
                <a:off x="832104" y="2355390"/>
                <a:ext cx="6208776" cy="2095500"/>
              </a:xfrm>
              <a:prstGeom prst="rect">
                <a:avLst/>
              </a:prstGeom>
              <a:blipFill rotWithShape="1">
                <a:blip r:embed="rId3"/>
                <a:stretch>
                  <a:fillRect l="-4" t="-8" r="-1238" b="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_1#469cdff18?sp=1&amp;vop=1&amp;pid=fe1fbd0c6&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研究人员利用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的放射性类似物铷</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16</m:t>
                            </m:r>
                          </m:sup>
                        </m:sSup>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Rb</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e>
                    </m:d>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替换</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研究</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的吸收与转运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选取高盐环境中生长的玉米</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根</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NEM</m:t>
                    </m:r>
                  </m:oMath>
                </a14:m>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可选择性抑制参与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主动运输的转运蛋白）溶液中分别处理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然后洗去未反应的</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NEM</m:t>
                    </m:r>
                  </m:oMath>
                </a14:m>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最后浸入到</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16</m:t>
                        </m:r>
                      </m:sup>
                    </m:sSup>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Rb</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溶液中</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检测</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16</m:t>
                        </m:r>
                      </m:sup>
                    </m:sSup>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Rb</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进入根细胞的净流量，实验结果如图。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依据实验结果分析</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下列叙述不合理的是(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3_BD.5_1#469cdff18?sp=1&amp;vop=1&amp;pid=fe1fbd0c6&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439" b="30"/>
                </a:stretch>
              </a:blipFill>
            </p:spPr>
            <p:txBody>
              <a:bodyPr/>
              <a:lstStyle/>
              <a:p>
                <a:r>
                  <a:rPr lang="zh-CN" altLang="en-US">
                    <a:noFill/>
                  </a:rPr>
                  <a:t> </a:t>
                </a:r>
              </a:p>
            </p:txBody>
          </p:sp>
        </mc:Fallback>
      </mc:AlternateContent>
      <p:sp>
        <p:nvSpPr>
          <p:cNvPr id="3" name="QC_3_AN.6_1#469cdff18.bracket?vop=1&amp;pid=fe1fbd0c6&amp;color=0,0,0&amp;vpa=3&amp;vtp=1"/>
          <p:cNvSpPr/>
          <p:nvPr/>
        </p:nvSpPr>
        <p:spPr>
          <a:xfrm>
            <a:off x="3072860" y="23449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pic>
        <p:nvPicPr>
          <p:cNvPr id="4" name="QC_3_BD.5_2#469cdff18?vop=1&amp;pid=fe1fbd0c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71416" y="2854444"/>
            <a:ext cx="3246120" cy="19659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5_3#469cdff18.choices?vop=1&amp;pid=fe1fbd0c6&amp;color=0,0,0&amp;vtp=1&amp;bbb=1"/>
              <p:cNvSpPr/>
              <p:nvPr/>
            </p:nvSpPr>
            <p:spPr>
              <a:xfrm>
                <a:off x="832104" y="49499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可通过主动运输进入玉米根细胞</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可通过协助扩散进入玉米根细胞</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根细胞膜上只存在一种</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转运蛋白</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处理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运输</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的蛋白没被完全抑制</a:t>
                </a:r>
                <a:endParaRPr lang="en-US" altLang="zh-CN" sz="1800" dirty="0"/>
              </a:p>
            </p:txBody>
          </p:sp>
        </mc:Choice>
        <mc:Fallback>
          <p:sp>
            <p:nvSpPr>
              <p:cNvPr id="5" name="QC_3_BD.5_3#469cdff18.choices?vop=1&amp;pid=fe1fbd0c6&amp;color=0,0,0&amp;vtp=1&amp;bbb=1"/>
              <p:cNvSpPr>
                <a:spLocks noRot="1" noChangeAspect="1" noMove="1" noResize="1" noEditPoints="1" noAdjustHandles="1" noChangeArrowheads="1" noChangeShapeType="1" noTextEdit="1"/>
              </p:cNvSpPr>
              <p:nvPr/>
            </p:nvSpPr>
            <p:spPr>
              <a:xfrm>
                <a:off x="832104" y="4949944"/>
                <a:ext cx="10533888" cy="838200"/>
              </a:xfrm>
              <a:prstGeom prst="rect">
                <a:avLst/>
              </a:prstGeom>
              <a:blipFill rotWithShape="1">
                <a:blip r:embed="rId3"/>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_1#1763a09ca?sp=1&amp;vop=1&amp;pid=3805fbb38&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某同学将洋葱鳞片叶外表皮细胞置于一定浓度的甘油中，在显微镜下观察依次发生了①②两个过程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说法正确的是(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4_1#1763a09ca.bracket?vop=1&amp;pid=3805fbb38&amp;color=0,0,0&amp;vpa=2&amp;vtp=1"/>
          <p:cNvSpPr/>
          <p:nvPr/>
        </p:nvSpPr>
        <p:spPr>
          <a:xfrm>
            <a:off x="23870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4_BD.3_2#1763a09ca?htil=2&amp;vop=1&amp;pid=3805fbb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66610" y="2041644"/>
            <a:ext cx="4123944" cy="1837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3_3#1763a09ca.choices?htil=2&amp;vop=1&amp;pid=3805fbb38&amp;color=0,0,0&amp;vtp=1&amp;bbb=1"/>
          <p:cNvSpPr/>
          <p:nvPr/>
        </p:nvSpPr>
        <p:spPr>
          <a:xfrm>
            <a:off x="832104" y="1948990"/>
            <a:ext cx="627278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质壁分离是指细胞质基质和细胞壁的分离</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图示过程中，甘油分子通过协助扩散进入细胞液</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过程②中细胞持续吸水，细胞液浓度不可能高于初始时</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将甘油换成乙二醇，也会发生图示过程</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5_1#42527c25a?sp=1&amp;vop=1&amp;pid=3805fbb38&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图甲、乙分别表示载体蛋白介导和通道蛋白介导的两种协助扩散方式，</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下列叙述正确的是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p:sp>
        <p:nvSpPr>
          <p:cNvPr id="3" name="QC_4_AN.6_1#42527c25a.bracket?vop=1&amp;pid=3805fbb38&amp;color=0,0,0&amp;vpa=3&amp;vtp=1"/>
          <p:cNvSpPr/>
          <p:nvPr/>
        </p:nvSpPr>
        <p:spPr>
          <a:xfrm>
            <a:off x="9930860" y="1075817"/>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charset="-122"/>
                <a:cs typeface="Arial (正文)" pitchFamily="34" charset="-120"/>
              </a:rPr>
              <a:t>A</a:t>
            </a:r>
            <a:endParaRPr lang="en-US" altLang="zh-CN" dirty="0"/>
          </a:p>
        </p:txBody>
      </p:sp>
      <p:pic>
        <p:nvPicPr>
          <p:cNvPr id="4" name="QC_4_BD.5_3#42527c25a?htil=1&amp;vop=1&amp;pid=3805fbb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450592" y="1622425"/>
            <a:ext cx="2029968" cy="19110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5_4#42527c25a?htil=1&amp;vop=1&amp;pid=3805fbb3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28432" y="1704721"/>
            <a:ext cx="1399032" cy="18288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4_BD.5_5#42527c25a.choices?vop=1&amp;pid=3805fbb38&amp;color=0,0,0&amp;vtp=1&amp;bbb=1"/>
          <p:cNvSpPr/>
          <p:nvPr/>
        </p:nvSpPr>
        <p:spPr>
          <a:xfrm>
            <a:off x="832104" y="366712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两种协助扩散方式均需要依赖蛋白质的特异性完成</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氨基酸等有机小分子能通过自由扩散或图甲所示的形式进出细胞</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葡萄糖通过图乙所示的方式进入哺乳动物成熟的红细胞</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影响协助扩散的因素只有细胞内外的浓度差</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839937e8f?sp=1&amp;vop=1&amp;pid=e18112155&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水势</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𝜓</m:t>
                            </m:r>
                          </m:e>
                          <m:sub>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w</m:t>
                            </m:r>
                          </m:sub>
                        </m:sSub>
                      </m:e>
                    </m:d>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可用于表示单位体积溶液中水的能量状态，与溶液的吸水能力呈负相关，主要受溶液浓度</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、压</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力等影响。</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𝑡</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时刻将成熟植物细胞</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（细胞液</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𝜓</m:t>
                        </m:r>
                      </m:e>
                      <m:sub>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w</m:t>
                        </m:r>
                      </m:sub>
                    </m:s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7</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Mpa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）转移至一定浓度的蔗糖溶液中</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，细胞液水势</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的变化趋势如图所示</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下列分析正确的是(</a:t>
                </a:r>
                <a:r>
                  <a:rPr lang="en-US" altLang="zh-CN"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839937e8f?sp=1&amp;vop=1&amp;pid=e18112155&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71" b="40"/>
                </a:stretch>
              </a:blipFill>
            </p:spPr>
            <p:txBody>
              <a:bodyPr/>
              <a:lstStyle/>
              <a:p>
                <a:r>
                  <a:rPr lang="zh-CN" altLang="en-US">
                    <a:noFill/>
                  </a:rPr>
                  <a:t> </a:t>
                </a:r>
              </a:p>
            </p:txBody>
          </p:sp>
        </mc:Fallback>
      </mc:AlternateContent>
      <p:sp>
        <p:nvSpPr>
          <p:cNvPr id="3" name="QC_4_AN.2_1#839937e8f.bracket?vop=1&amp;pid=e18112155&amp;color=0,0,0&amp;vpa=1&amp;vtp=1"/>
          <p:cNvSpPr/>
          <p:nvPr/>
        </p:nvSpPr>
        <p:spPr>
          <a:xfrm>
            <a:off x="5130260" y="19258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pic>
        <p:nvPicPr>
          <p:cNvPr id="4" name="QC_4_BD.1_2#839937e8f?vop=1&amp;pid=e1811215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285232" y="2448044"/>
            <a:ext cx="1627632" cy="14356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839937e8f.choices?vop=1&amp;pid=e18112155&amp;color=0,0,0&amp;vtp=1&amp;bbb=1"/>
              <p:cNvSpPr/>
              <p:nvPr/>
            </p:nvSpPr>
            <p:spPr>
              <a:xfrm>
                <a:off x="832104" y="40228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𝑡</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时刻前</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，该细胞内外不发生水分子的交换</a:t>
                </a:r>
                <a:r>
                  <a:rPr lang="en-US" altLang="zh-CN" sz="1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𝑡</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sub>
                    </m:sSub>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时刻后，该细胞质壁分离的程度逐渐增大</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随水势增加</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，细胞内外溶液的浓度差在减小</a:t>
                </a:r>
                <a:r>
                  <a:rPr lang="en-US" altLang="zh-CN" sz="1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水势不再增加时，细胞液的渗透压降低到0</a:t>
                </a:r>
                <a:endParaRPr lang="en-US" altLang="zh-CN" sz="1800" dirty="0"/>
              </a:p>
            </p:txBody>
          </p:sp>
        </mc:Choice>
        <mc:Fallback>
          <p:sp>
            <p:nvSpPr>
              <p:cNvPr id="5" name="QC_4_BD.1_3#839937e8f.choices?vop=1&amp;pid=e18112155&amp;color=0,0,0&amp;vtp=1&amp;bbb=1"/>
              <p:cNvSpPr>
                <a:spLocks noRot="1" noChangeAspect="1" noMove="1" noResize="1" noEditPoints="1" noAdjustHandles="1" noChangeArrowheads="1" noChangeShapeType="1" noTextEdit="1"/>
              </p:cNvSpPr>
              <p:nvPr/>
            </p:nvSpPr>
            <p:spPr>
              <a:xfrm>
                <a:off x="832104" y="4022844"/>
                <a:ext cx="10533888" cy="838200"/>
              </a:xfrm>
              <a:prstGeom prst="rect">
                <a:avLst/>
              </a:prstGeom>
              <a:blipFill rotWithShape="1">
                <a:blip r:embed="rId3"/>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3_1#5ac56961c?vop=1&amp;pid=e18112155&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“探究植物细胞的吸水和失水”是高中学生常做的实验。回答下列问题。</a:t>
            </a:r>
            <a:endParaRPr lang="en-US" altLang="zh-CN" sz="1800" dirty="0"/>
          </a:p>
        </p:txBody>
      </p:sp>
      <mc:AlternateContent xmlns:mc="http://schemas.openxmlformats.org/markup-compatibility/2006">
        <mc:Choice xmlns:a14="http://schemas.microsoft.com/office/drawing/2010/main" Requires="a14">
          <p:sp>
            <p:nvSpPr>
              <p:cNvPr id="3" name="QO_5_BD.4_1#d8071a4e6?vop=1&amp;pid=5ac56961c&amp;color=0,0,0&amp;vtp=1&amp;bbb=1&amp;hb=1"/>
              <p:cNvSpPr/>
              <p:nvPr/>
            </p:nvSpPr>
            <p:spPr>
              <a:xfrm>
                <a:off x="832104" y="152989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（1）某同学用紫色洋葱鳞片叶外表皮为材料进行实验，探究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蔗糖溶液、清水处理外表皮后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，外</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表皮细胞液泡的体积变化</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3" name="QO_5_BD.4_1#d8071a4e6?vop=1&amp;pid=5ac56961c&amp;color=0,0,0&amp;vtp=1&amp;bbb=1&amp;hb=1"/>
              <p:cNvSpPr>
                <a:spLocks noRot="1" noChangeAspect="1" noMove="1" noResize="1" noEditPoints="1" noAdjustHandles="1" noChangeArrowheads="1" noChangeShapeType="1" noTextEdit="1"/>
              </p:cNvSpPr>
              <p:nvPr/>
            </p:nvSpPr>
            <p:spPr>
              <a:xfrm>
                <a:off x="832104" y="1529890"/>
                <a:ext cx="10533888" cy="838200"/>
              </a:xfrm>
              <a:prstGeom prst="rect">
                <a:avLst/>
              </a:prstGeom>
              <a:blipFill rotWithShape="1">
                <a:blip r:embed="rId1"/>
                <a:stretch>
                  <a:fillRect l="-2" t="-21" r="1" b="21"/>
                </a:stretch>
              </a:blipFill>
            </p:spPr>
            <p:txBody>
              <a:bodyPr/>
              <a:lstStyle/>
              <a:p>
                <a:r>
                  <a:rPr lang="zh-CN" altLang="en-US">
                    <a:noFill/>
                  </a:rPr>
                  <a:t> </a:t>
                </a:r>
              </a:p>
            </p:txBody>
          </p:sp>
        </mc:Fallback>
      </mc:AlternateContent>
      <p:sp>
        <p:nvSpPr>
          <p:cNvPr id="4" name="QB_6_BD.5_1#5cde3a88f?vop=1&amp;pid=d8071a4e6&amp;color=0,0,0&amp;vtp=1&amp;bbb=1&amp;hb=1"/>
          <p:cNvSpPr/>
          <p:nvPr/>
        </p:nvSpPr>
        <p:spPr>
          <a:xfrm>
            <a:off x="832104" y="239349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①水进出细胞，主要是指水经过原生质层进出液泡</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，其中原生质层是指</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endPar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原生质层和细胞壁都具有一定的伸缩性</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，其中伸缩性较大的是</a:t>
            </a: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5" name="QB_6_AN.6_1#5cde3a88f.blank?vop=1&amp;pid=d8071a4e6&amp;color=0,0,0&amp;vpa=2&amp;vtp=1&amp;bbb=1&amp;hb=1"/>
          <p:cNvSpPr/>
          <p:nvPr/>
        </p:nvSpPr>
        <p:spPr>
          <a:xfrm>
            <a:off x="832104" y="2363010"/>
            <a:ext cx="10531904" cy="838200"/>
          </a:xfrm>
          <a:prstGeom prst="rect">
            <a:avLst/>
          </a:prstGeom>
          <a:noFill/>
        </p:spPr>
        <p:txBody>
          <a:bodyPr wrap="square" lIns="0" tIns="0" rIns="0" bIns="0" rtlCol="0" anchor="t"/>
          <a:lstStyle/>
          <a:p>
            <a:pPr latinLnBrk="1">
              <a:lnSpc>
                <a:spcPts val="3300"/>
              </a:lnSpc>
            </a:pPr>
            <a:r>
              <a:rPr lang="en-US" altLang="zh-CN" b="0" i="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细胞膜和液泡膜以及两层膜之间</a:t>
            </a:r>
            <a:endPar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的细胞质</a:t>
            </a:r>
            <a:endParaRPr lang="en-US" altLang="zh-CN" dirty="0"/>
          </a:p>
        </p:txBody>
      </p:sp>
      <p:sp>
        <p:nvSpPr>
          <p:cNvPr id="6" name="QB_6_AN.7_1#5cde3a88f.blank?vop=1&amp;pid=d8071a4e6&amp;color=0,0,0&amp;vpa=3&amp;vtp=1&amp;bbb=1"/>
          <p:cNvSpPr/>
          <p:nvPr/>
        </p:nvSpPr>
        <p:spPr>
          <a:xfrm>
            <a:off x="8267160" y="2782110"/>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原生质层</a:t>
            </a:r>
            <a:endParaRPr lang="en-US" altLang="zh-CN" dirty="0"/>
          </a:p>
        </p:txBody>
      </p:sp>
      <mc:AlternateContent xmlns:mc="http://schemas.openxmlformats.org/markup-compatibility/2006">
        <mc:Choice xmlns:a14="http://schemas.microsoft.com/office/drawing/2010/main" Requires="a14">
          <p:sp>
            <p:nvSpPr>
              <p:cNvPr id="7" name="QO_6_BD.8_1#570c46b50?vop=1&amp;pid=d8071a4e6&amp;color=0,0,0&amp;vtp=1&amp;bbb=1&amp;hb=1"/>
              <p:cNvSpPr/>
              <p:nvPr/>
            </p:nvSpPr>
            <p:spPr>
              <a:xfrm>
                <a:off x="832104" y="325709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②该同学先探究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蔗糖溶液处理，一段时间后，再探究清水处理达到平衡状态</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，并在显微镜下连续</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观察同一视野中细胞的变化</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。根据上述实验流程画出外表皮细胞液泡体积的变化示意图（实线表示）。</a:t>
                </a:r>
                <a:endParaRPr lang="en-US" altLang="zh-CN" dirty="0"/>
              </a:p>
            </p:txBody>
          </p:sp>
        </mc:Choice>
        <mc:Fallback>
          <p:sp>
            <p:nvSpPr>
              <p:cNvPr id="7" name="QO_6_BD.8_1#570c46b50?vop=1&amp;pid=d8071a4e6&amp;color=0,0,0&amp;vtp=1&amp;bbb=1&amp;hb=1"/>
              <p:cNvSpPr>
                <a:spLocks noRot="1" noChangeAspect="1" noMove="1" noResize="1" noEditPoints="1" noAdjustHandles="1" noChangeArrowheads="1" noChangeShapeType="1" noTextEdit="1"/>
              </p:cNvSpPr>
              <p:nvPr/>
            </p:nvSpPr>
            <p:spPr>
              <a:xfrm>
                <a:off x="832104" y="3257090"/>
                <a:ext cx="10533888" cy="838200"/>
              </a:xfrm>
              <a:prstGeom prst="rect">
                <a:avLst/>
              </a:prstGeom>
              <a:blipFill rotWithShape="1">
                <a:blip r:embed="rId2"/>
                <a:stretch>
                  <a:fillRect l="-2" t="-21" r="-668" b="21"/>
                </a:stretch>
              </a:blipFill>
            </p:spPr>
            <p:txBody>
              <a:bodyPr/>
              <a:lstStyle/>
              <a:p>
                <a:r>
                  <a:rPr lang="zh-CN" altLang="en-US">
                    <a:noFill/>
                  </a:rPr>
                  <a:t> </a:t>
                </a:r>
              </a:p>
            </p:txBody>
          </p:sp>
        </mc:Fallback>
      </mc:AlternateContent>
      <p:pic>
        <p:nvPicPr>
          <p:cNvPr id="8" name="QO_6_BD.8_2#570c46b50?htil=1&amp;vop=1&amp;pid=d8071a4e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40530" y="4240649"/>
            <a:ext cx="2523744" cy="17830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QO_6_AN.9_1#570c46b50?htil=1&amp;vop=1&amp;pid=d8071a4e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06640" y="4240776"/>
            <a:ext cx="2633472" cy="175564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10_1#78a6abe98?vop=1&amp;pid=5ac56961c&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（2）将</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三种细胞液浓度不同的某种植物成熟叶肉细胞分别放入三个装有相同浓度蔗糖溶液的试管</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中</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，水分交换期间细胞与蔗糖溶液没有溶质的交换，当水分交换达到平衡时观察到：细胞</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未发生变化，</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细胞</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体积适度增大，细胞</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发生了质壁分离。根据实验现象，回答下列推测。</a:t>
                </a:r>
                <a:endParaRPr lang="en-US" altLang="zh-CN" dirty="0">
                  <a:solidFill>
                    <a:srgbClr val="000000"/>
                  </a:solidFill>
                </a:endParaRPr>
              </a:p>
            </p:txBody>
          </p:sp>
        </mc:Choice>
        <mc:Fallback>
          <p:sp>
            <p:nvSpPr>
              <p:cNvPr id="2" name="QO_5_BD.10_1#78a6abe98?vop=1&amp;pid=5ac56961c&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060"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BD.11_1#6f0a51457?vop=1&amp;pid=78a6abe98&amp;color=0,0,0&amp;vtp=1&amp;bbb=1&amp;hb=1"/>
              <p:cNvSpPr/>
              <p:nvPr/>
            </p:nvSpPr>
            <p:spPr>
              <a:xfrm>
                <a:off x="832104" y="23553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①水分交换前，细胞</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的细胞液浓度</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填“大于”“小于”或“等于”）外界蔗糖溶液的浓度，</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三种细胞液浓度大小关系为</a:t>
                </a: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②水分交换平衡时，细胞</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未发生变化，细胞</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中细胞液的水分子与外界蔗糖溶液的水分子</a:t>
                </a: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填“</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有”</a:t>
                </a:r>
                <a:endParaRPr lang="en-US" altLang="zh-CN">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或</a:t>
                </a:r>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“没有”）交换。细胞</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发生质壁分离的外因是</a:t>
                </a: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3" name="QB_6_BD.11_1#6f0a51457?vop=1&amp;pid=78a6abe98&amp;color=0,0,0&amp;vtp=1&amp;bbb=1&amp;hb=1"/>
              <p:cNvSpPr>
                <a:spLocks noRot="1" noChangeAspect="1" noMove="1" noResize="1" noEditPoints="1" noAdjustHandles="1" noChangeArrowheads="1" noChangeShapeType="1" noTextEdit="1"/>
              </p:cNvSpPr>
              <p:nvPr/>
            </p:nvSpPr>
            <p:spPr>
              <a:xfrm>
                <a:off x="832104" y="2355390"/>
                <a:ext cx="10533888" cy="1676400"/>
              </a:xfrm>
              <a:prstGeom prst="rect">
                <a:avLst/>
              </a:prstGeom>
              <a:blipFill rotWithShape="1">
                <a:blip r:embed="rId2"/>
                <a:stretch>
                  <a:fillRect l="-2" t="-10" r="-999" b="10"/>
                </a:stretch>
              </a:blipFill>
            </p:spPr>
            <p:txBody>
              <a:bodyPr/>
              <a:lstStyle/>
              <a:p>
                <a:r>
                  <a:rPr lang="zh-CN" altLang="en-US">
                    <a:noFill/>
                  </a:rPr>
                  <a:t> </a:t>
                </a:r>
              </a:p>
            </p:txBody>
          </p:sp>
        </mc:Fallback>
      </mc:AlternateContent>
      <p:sp>
        <p:nvSpPr>
          <p:cNvPr id="4" name="QB_6_AN.12_1#6f0a51457.blank?vop=1&amp;pid=78a6abe98&amp;color=0,0,0&amp;vpa=4&amp;vtp=1&amp;bbb=1"/>
          <p:cNvSpPr/>
          <p:nvPr/>
        </p:nvSpPr>
        <p:spPr>
          <a:xfrm>
            <a:off x="4392073" y="23249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大于</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5" name="QB_6_AN.13_1#6f0a51457.blank?vop=1&amp;pid=78a6abe98&amp;color=0,0,0&amp;vpa=5&amp;vtp=1&amp;bbb=1"/>
              <p:cNvSpPr/>
              <p:nvPr/>
            </p:nvSpPr>
            <p:spPr>
              <a:xfrm>
                <a:off x="4084891" y="2828472"/>
                <a:ext cx="1050925"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b</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a</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5" name="QB_6_AN.13_1#6f0a51457.blank?vop=1&amp;pid=78a6abe98&amp;color=0,0,0&amp;vpa=5&amp;vtp=1&amp;bbb=1"/>
              <p:cNvSpPr>
                <a:spLocks noRot="1" noChangeAspect="1" noMove="1" noResize="1" noEditPoints="1" noAdjustHandles="1" noChangeArrowheads="1" noChangeShapeType="1" noTextEdit="1"/>
              </p:cNvSpPr>
              <p:nvPr/>
            </p:nvSpPr>
            <p:spPr>
              <a:xfrm>
                <a:off x="4084891" y="2828472"/>
                <a:ext cx="1050925" cy="279400"/>
              </a:xfrm>
              <a:prstGeom prst="rect">
                <a:avLst/>
              </a:prstGeom>
              <a:blipFill rotWithShape="1">
                <a:blip r:embed="rId3"/>
                <a:stretch>
                  <a:fillRect l="-54" t="-65" r="54" b="65"/>
                </a:stretch>
              </a:blipFill>
            </p:spPr>
            <p:txBody>
              <a:bodyPr/>
              <a:lstStyle/>
              <a:p>
                <a:r>
                  <a:rPr lang="zh-CN" altLang="en-US">
                    <a:noFill/>
                  </a:rPr>
                  <a:t> </a:t>
                </a:r>
              </a:p>
            </p:txBody>
          </p:sp>
        </mc:Fallback>
      </mc:AlternateContent>
      <p:sp>
        <p:nvSpPr>
          <p:cNvPr id="7" name="QB_6_AN.15_1#6f0a51457.blank?vop=1&amp;pid=78a6abe98&amp;color=0,0,0&amp;vpa=6&amp;vtp=1"/>
          <p:cNvSpPr/>
          <p:nvPr/>
        </p:nvSpPr>
        <p:spPr>
          <a:xfrm>
            <a:off x="9746710" y="3163110"/>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有</a:t>
            </a:r>
            <a:endParaRPr lang="en-US" altLang="zh-CN" dirty="0">
              <a:solidFill>
                <a:srgbClr val="FF0000"/>
              </a:solidFill>
            </a:endParaRPr>
          </a:p>
        </p:txBody>
      </p:sp>
      <p:sp>
        <p:nvSpPr>
          <p:cNvPr id="8" name="QB_6_AN.16_1#6f0a51457.blank?vop=1&amp;pid=78a6abe98&amp;color=0,0,0&amp;vpa=7&amp;vtp=1&amp;bbb=1"/>
          <p:cNvSpPr/>
          <p:nvPr/>
        </p:nvSpPr>
        <p:spPr>
          <a:xfrm>
            <a:off x="5738273" y="3582210"/>
            <a:ext cx="3138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外界溶液浓度大于细胞液浓度</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7" grpId="0" animBg="1" build="p"/>
      <p:bldP spid="8"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7_1#2e95c1c43?sp=1&amp;vop=1&amp;pid=e18112155&amp;color=0,0,0&amp;vtp=1&amp;bt=1&amp;bbb=1&amp;hb=1"/>
              <p:cNvSpPr/>
              <p:nvPr/>
            </p:nvSpPr>
            <p:spPr>
              <a:xfrm>
                <a:off x="832104" y="1080000"/>
                <a:ext cx="10533888" cy="11811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土壤盐渍化是现代农业生产所面临的主要问题之一。为了进行植物耐盐机理的研究</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，科研人员将耐盐植物</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1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滨藜和不耐盐植物柑橘分别置于不同浓度</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NaCl</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溶液中培养，一段时间后测定并计算生长率，结果如图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1。</a:t>
                </a:r>
                <a:endParaRPr lang="zh-CN" altLang="en-US"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100"/>
                  </a:lnSpc>
                </a:pPr>
                <a:r>
                  <a:rPr lang="zh-CN" altLang="en-US" b="0" i="0">
                    <a:solidFill>
                      <a:srgbClr val="000000"/>
                    </a:solidFill>
                    <a:latin typeface="微软雅黑" panose="020B0503020204020204" charset="-122"/>
                    <a:ea typeface="微软雅黑" panose="020B0503020204020204" charset="-122"/>
                    <a:cs typeface="微软雅黑" panose="020B0503020204020204" pitchFamily="34" charset="-120"/>
                  </a:rPr>
                  <a:t>请回答下列问题：</a:t>
                </a:r>
                <a:endParaRPr lang="en-US" altLang="zh-CN" dirty="0">
                  <a:solidFill>
                    <a:srgbClr val="000000"/>
                  </a:solidFill>
                </a:endParaRPr>
              </a:p>
            </p:txBody>
          </p:sp>
        </mc:Choice>
        <mc:Fallback>
          <p:sp>
            <p:nvSpPr>
              <p:cNvPr id="2" name="QO_4_BD.17_1#2e95c1c43?sp=1&amp;vop=1&amp;pid=e18112155&amp;color=0,0,0&amp;vtp=1&amp;bt=1&amp;bbb=1&amp;hb=1"/>
              <p:cNvSpPr>
                <a:spLocks noRot="1" noChangeAspect="1" noMove="1" noResize="1" noEditPoints="1" noAdjustHandles="1" noChangeArrowheads="1" noChangeShapeType="1" noTextEdit="1"/>
              </p:cNvSpPr>
              <p:nvPr/>
            </p:nvSpPr>
            <p:spPr>
              <a:xfrm>
                <a:off x="832104" y="1080000"/>
                <a:ext cx="10533888" cy="1181100"/>
              </a:xfrm>
              <a:prstGeom prst="rect">
                <a:avLst/>
              </a:prstGeom>
              <a:blipFill rotWithShape="1">
                <a:blip r:embed="rId1"/>
                <a:stretch>
                  <a:fillRect l="-2" t="-42" r="-921" b="42"/>
                </a:stretch>
              </a:blipFill>
            </p:spPr>
            <p:txBody>
              <a:bodyPr/>
              <a:lstStyle/>
              <a:p>
                <a:r>
                  <a:rPr lang="zh-CN" altLang="en-US">
                    <a:noFill/>
                  </a:rPr>
                  <a:t> </a:t>
                </a:r>
              </a:p>
            </p:txBody>
          </p:sp>
        </mc:Fallback>
      </mc:AlternateContent>
      <p:pic>
        <p:nvPicPr>
          <p:cNvPr id="3" name="QO_4_BD.17_2#2e95c1c43?vop=1&amp;pid=e1811215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98848" y="2359144"/>
            <a:ext cx="3191256" cy="160934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5_BD.18_1#f0eb523af?vop=1&amp;pid=2e95c1c43&amp;color=0,0,0&amp;vtp=1&amp;bbb=1"/>
              <p:cNvSpPr/>
              <p:nvPr/>
            </p:nvSpPr>
            <p:spPr>
              <a:xfrm>
                <a:off x="832104" y="4099044"/>
                <a:ext cx="10533888" cy="7874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（1）研究植物耐盐机理的实验中，自变量为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NaCl</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溶液浓度和</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1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（2）据图1可推知植物A是</a:t>
                </a: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，判断依据是植物A</a:t>
                </a: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p:txBody>
          </p:sp>
        </mc:Choice>
        <mc:Fallback>
          <p:sp>
            <p:nvSpPr>
              <p:cNvPr id="5" name="QB_5_BD.18_1#f0eb523af?vop=1&amp;pid=2e95c1c43&amp;color=0,0,0&amp;vtp=1&amp;bbb=1"/>
              <p:cNvSpPr>
                <a:spLocks noRot="1" noChangeAspect="1" noMove="1" noResize="1" noEditPoints="1" noAdjustHandles="1" noChangeArrowheads="1" noChangeShapeType="1" noTextEdit="1"/>
              </p:cNvSpPr>
              <p:nvPr/>
            </p:nvSpPr>
            <p:spPr>
              <a:xfrm>
                <a:off x="832104" y="4099044"/>
                <a:ext cx="10533888" cy="787400"/>
              </a:xfrm>
              <a:prstGeom prst="rect">
                <a:avLst/>
              </a:prstGeom>
              <a:blipFill rotWithShape="1">
                <a:blip r:embed="rId3"/>
                <a:stretch>
                  <a:fillRect l="-2" t="-15" r="1" b="15"/>
                </a:stretch>
              </a:blipFill>
            </p:spPr>
            <p:txBody>
              <a:bodyPr/>
              <a:lstStyle/>
              <a:p>
                <a:r>
                  <a:rPr lang="zh-CN" altLang="en-US">
                    <a:noFill/>
                  </a:rPr>
                  <a:t> </a:t>
                </a:r>
              </a:p>
            </p:txBody>
          </p:sp>
        </mc:Fallback>
      </mc:AlternateContent>
      <p:sp>
        <p:nvSpPr>
          <p:cNvPr id="6" name="QB_5_AN.19_1#f0eb523af.blank?vop=1&amp;pid=2e95c1c43&amp;color=0,0,0&amp;vpa=8&amp;vtp=1&amp;bbb=1"/>
          <p:cNvSpPr/>
          <p:nvPr/>
        </p:nvSpPr>
        <p:spPr>
          <a:xfrm>
            <a:off x="6914610" y="4070596"/>
            <a:ext cx="1081088" cy="393700"/>
          </a:xfrm>
          <a:prstGeom prst="rect">
            <a:avLst/>
          </a:prstGeom>
          <a:noFill/>
        </p:spPr>
        <p:txBody>
          <a:bodyPr wrap="none" lIns="0" tIns="0" rIns="0" bIns="0" rtlCol="0" anchor="t"/>
          <a:lstStyle/>
          <a:p>
            <a:pPr algn="ctr" latinLnBrk="1">
              <a:lnSpc>
                <a:spcPts val="31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植物种类</a:t>
            </a:r>
            <a:endParaRPr lang="en-US" altLang="zh-CN" dirty="0">
              <a:solidFill>
                <a:srgbClr val="FF0000"/>
              </a:solidFill>
            </a:endParaRPr>
          </a:p>
        </p:txBody>
      </p:sp>
      <p:sp>
        <p:nvSpPr>
          <p:cNvPr id="8" name="QB_5_AN.21_1#f0eb523af.blank?vop=1&amp;pid=2e95c1c43&amp;color=0,0,0&amp;vpa=9&amp;vtp=1&amp;bbb=1"/>
          <p:cNvSpPr/>
          <p:nvPr/>
        </p:nvSpPr>
        <p:spPr>
          <a:xfrm>
            <a:off x="3550698" y="4464296"/>
            <a:ext cx="623888" cy="393700"/>
          </a:xfrm>
          <a:prstGeom prst="rect">
            <a:avLst/>
          </a:prstGeom>
          <a:noFill/>
        </p:spPr>
        <p:txBody>
          <a:bodyPr wrap="none" lIns="0" tIns="0" rIns="0" bIns="0" rtlCol="0" anchor="t"/>
          <a:lstStyle/>
          <a:p>
            <a:pPr algn="ctr" latinLnBrk="1">
              <a:lnSpc>
                <a:spcPts val="31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柑橘</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5_AN.22_1#f0eb523af.blank?vop=1&amp;pid=2e95c1c43&amp;color=0,0,0&amp;vpa=10&amp;vtp=1&amp;bbb=1"/>
              <p:cNvSpPr/>
              <p:nvPr/>
            </p:nvSpPr>
            <p:spPr>
              <a:xfrm>
                <a:off x="6225635" y="4520176"/>
                <a:ext cx="4510088"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在较低浓度</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NaCl</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溶液中其生长率就开始下降</a:t>
                </a:r>
                <a:endParaRPr lang="en-US" altLang="zh-CN" dirty="0">
                  <a:solidFill>
                    <a:srgbClr val="FF0000"/>
                  </a:solidFill>
                </a:endParaRPr>
              </a:p>
            </p:txBody>
          </p:sp>
        </mc:Choice>
        <mc:Fallback>
          <p:sp>
            <p:nvSpPr>
              <p:cNvPr id="9" name="QB_5_AN.22_1#f0eb523af.blank?vop=1&amp;pid=2e95c1c43&amp;color=0,0,0&amp;vpa=10&amp;vtp=1&amp;bbb=1"/>
              <p:cNvSpPr>
                <a:spLocks noRot="1" noChangeAspect="1" noMove="1" noResize="1" noEditPoints="1" noAdjustHandles="1" noChangeArrowheads="1" noChangeShapeType="1" noTextEdit="1"/>
              </p:cNvSpPr>
              <p:nvPr/>
            </p:nvSpPr>
            <p:spPr>
              <a:xfrm>
                <a:off x="6225635" y="4520176"/>
                <a:ext cx="4510088" cy="279400"/>
              </a:xfrm>
              <a:prstGeom prst="rect">
                <a:avLst/>
              </a:prstGeom>
              <a:blipFill rotWithShape="1">
                <a:blip r:embed="rId4"/>
                <a:stretch>
                  <a:fillRect l="-2" t="-5543" r="9" b="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5_BD.23_1#e5deb0cc3?vop=1&amp;pid=2e95c1c43&amp;color=0,0,0&amp;vtp=1&amp;bbb=1&amp;hb=1"/>
              <p:cNvSpPr/>
              <p:nvPr/>
            </p:nvSpPr>
            <p:spPr>
              <a:xfrm>
                <a:off x="832104" y="4920790"/>
                <a:ext cx="10533888" cy="11811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（3）随着外界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NaCl</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浓度的升高，植物</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A逐渐出现萎蔫现象的原因是</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endPar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100"/>
                  </a:lnSpc>
                </a:pP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植物</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A的细胞中</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浓度进一步升高</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，蛋白质的</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将发生改变，活性</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1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降低</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，细胞代谢减弱。</a:t>
                </a:r>
                <a:endParaRPr lang="en-US" altLang="zh-CN" dirty="0">
                  <a:solidFill>
                    <a:srgbClr val="000000"/>
                  </a:solidFill>
                </a:endParaRPr>
              </a:p>
            </p:txBody>
          </p:sp>
        </mc:Choice>
        <mc:Fallback>
          <p:sp>
            <p:nvSpPr>
              <p:cNvPr id="10" name="QB_5_BD.23_1#e5deb0cc3?vop=1&amp;pid=2e95c1c43&amp;color=0,0,0&amp;vtp=1&amp;bbb=1&amp;hb=1"/>
              <p:cNvSpPr>
                <a:spLocks noRot="1" noChangeAspect="1" noMove="1" noResize="1" noEditPoints="1" noAdjustHandles="1" noChangeArrowheads="1" noChangeShapeType="1" noTextEdit="1"/>
              </p:cNvSpPr>
              <p:nvPr/>
            </p:nvSpPr>
            <p:spPr>
              <a:xfrm>
                <a:off x="832104" y="4920790"/>
                <a:ext cx="10533888" cy="1181100"/>
              </a:xfrm>
              <a:prstGeom prst="rect">
                <a:avLst/>
              </a:prstGeom>
              <a:blipFill rotWithShape="1">
                <a:blip r:embed="rId5"/>
                <a:stretch>
                  <a:fillRect l="-2" t="-15" r="-463" b="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AN.24_1#e5deb0cc3.blank?vop=1&amp;pid=2e95c1c43&amp;color=0,0,0&amp;vpa=11&amp;vtp=1&amp;bbb=1&amp;hb=1"/>
              <p:cNvSpPr/>
              <p:nvPr/>
            </p:nvSpPr>
            <p:spPr>
              <a:xfrm>
                <a:off x="832104" y="4892342"/>
                <a:ext cx="10531904" cy="787400"/>
              </a:xfrm>
              <a:prstGeom prst="rect">
                <a:avLst/>
              </a:prstGeom>
              <a:noFill/>
            </p:spPr>
            <p:txBody>
              <a:bodyPr wrap="square" lIns="0" tIns="0" rIns="0" bIns="0" rtlCol="0" anchor="t"/>
              <a:lstStyle/>
              <a:p>
                <a:pPr latinLnBrk="1">
                  <a:lnSpc>
                    <a:spcPts val="3100"/>
                  </a:lnSpc>
                </a:pPr>
                <a:r>
                  <a:rPr lang="en-US" altLang="zh-CN" b="0" i="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外界</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NaCl</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浓度大于细胞液浓度</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，细胞</a:t>
                </a:r>
                <a:endPar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100"/>
                  </a:lnSpc>
                </a:pP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失水</a:t>
                </a:r>
                <a:endParaRPr lang="en-US" altLang="zh-CN" dirty="0">
                  <a:solidFill>
                    <a:srgbClr val="FF0000"/>
                  </a:solidFill>
                </a:endParaRPr>
              </a:p>
            </p:txBody>
          </p:sp>
        </mc:Choice>
        <mc:Fallback>
          <p:sp>
            <p:nvSpPr>
              <p:cNvPr id="11" name="QB_5_AN.24_1#e5deb0cc3.blank?vop=1&amp;pid=2e95c1c43&amp;color=0,0,0&amp;vpa=11&amp;vtp=1&amp;bbb=1&amp;hb=1"/>
              <p:cNvSpPr>
                <a:spLocks noRot="1" noChangeAspect="1" noMove="1" noResize="1" noEditPoints="1" noAdjustHandles="1" noChangeArrowheads="1" noChangeShapeType="1" noTextEdit="1"/>
              </p:cNvSpPr>
              <p:nvPr/>
            </p:nvSpPr>
            <p:spPr>
              <a:xfrm>
                <a:off x="832104" y="4892342"/>
                <a:ext cx="10531904" cy="787400"/>
              </a:xfrm>
              <a:prstGeom prst="rect">
                <a:avLst/>
              </a:prstGeom>
              <a:blipFill rotWithShape="1">
                <a:blip r:embed="rId6"/>
                <a:stretch>
                  <a:fillRect l="-2" t="-38" b="38"/>
                </a:stretch>
              </a:blipFill>
            </p:spPr>
            <p:txBody>
              <a:bodyPr/>
              <a:lstStyle/>
              <a:p>
                <a:r>
                  <a:rPr lang="zh-CN" altLang="en-US">
                    <a:noFill/>
                  </a:rPr>
                  <a:t> </a:t>
                </a:r>
              </a:p>
            </p:txBody>
          </p:sp>
        </mc:Fallback>
      </mc:AlternateContent>
      <p:sp>
        <p:nvSpPr>
          <p:cNvPr id="12" name="QB_5_AN.25_1#e5deb0cc3.blank?vop=1&amp;pid=2e95c1c43&amp;color=0,0,0&amp;vpa=12&amp;vtp=1&amp;bbb=1"/>
          <p:cNvSpPr/>
          <p:nvPr/>
        </p:nvSpPr>
        <p:spPr>
          <a:xfrm>
            <a:off x="6858920" y="5286042"/>
            <a:ext cx="2452688" cy="393700"/>
          </a:xfrm>
          <a:prstGeom prst="rect">
            <a:avLst/>
          </a:prstGeom>
          <a:noFill/>
        </p:spPr>
        <p:txBody>
          <a:bodyPr wrap="none" lIns="0" tIns="0" rIns="0" bIns="0" rtlCol="0" anchor="t"/>
          <a:lstStyle/>
          <a:p>
            <a:pPr algn="ctr" latinLnBrk="1">
              <a:lnSpc>
                <a:spcPts val="31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空间构象（空间结构）</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anim calcmode="lin" valueType="num">
                                      <p:cBhvr additive="base">
                                        <p:cTn id="29"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 calcmode="lin" valueType="num">
                                      <p:cBhvr additive="base">
                                        <p:cTn id="3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P spid="11" grpId="0" animBg="1" build="p"/>
      <p:bldP spid="1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26_1#9e3154d5b?htil=2&amp;vop=1&amp;pid=2e95c1c43&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667618" y="2009515"/>
            <a:ext cx="2856763" cy="1606929"/>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5_BD.26_2#9e3154d5b?htil=2&amp;sp=1&amp;vop=1&amp;pid=2e95c1c43&amp;color=0,0,0&amp;vtp=1&amp;bt=1&amp;bbb=1&amp;hb=1&amp;hs=1"/>
              <p:cNvSpPr/>
              <p:nvPr/>
            </p:nvSpPr>
            <p:spPr>
              <a:xfrm>
                <a:off x="832104" y="1080000"/>
                <a:ext cx="7040880"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（4）图2为植物B根细胞部分生理过程示意图（图中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a:t>
                </a: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已知植物B处于高盐环境，细胞</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质基质中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浓度升高时，细</a:t>
                </a:r>
                <a:r>
                  <a:rPr lang="en-US" altLang="zh-CN" b="0" i="0" dirty="0" err="1">
                    <a:solidFill>
                      <a:srgbClr val="000000"/>
                    </a:solidFill>
                    <a:latin typeface="微软雅黑" panose="020B0503020204020204" charset="-122"/>
                    <a:ea typeface="微软雅黑" panose="020B0503020204020204" charset="-122"/>
                    <a:cs typeface="微软雅黑" panose="020B0503020204020204" pitchFamily="34" charset="-120"/>
                  </a:rPr>
                  <a:t>胞中</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t>
                        </m:r>
                      </m:e>
                      <m:sup>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浓度将升高。</a:t>
                </a:r>
                <a:endParaRPr lang="en-US" altLang="zh-CN" dirty="0"/>
              </a:p>
            </p:txBody>
          </p:sp>
        </mc:Choice>
        <mc:Fallback>
          <p:sp>
            <p:nvSpPr>
              <p:cNvPr id="3" name="QO_5_BD.26_2#9e3154d5b?htil=2&amp;sp=1&amp;vop=1&amp;pid=2e95c1c43&amp;color=0,0,0&amp;vtp=1&amp;bt=1&amp;bbb=1&amp;hb=1&amp;hs=1"/>
              <p:cNvSpPr>
                <a:spLocks noRot="1" noChangeAspect="1" noMove="1" noResize="1" noEditPoints="1" noAdjustHandles="1" noChangeArrowheads="1" noChangeShapeType="1" noTextEdit="1"/>
              </p:cNvSpPr>
              <p:nvPr/>
            </p:nvSpPr>
            <p:spPr>
              <a:xfrm>
                <a:off x="832104" y="1080000"/>
                <a:ext cx="7040880" cy="1257300"/>
              </a:xfrm>
              <a:prstGeom prst="rect">
                <a:avLst/>
              </a:prstGeom>
              <a:blipFill rotWithShape="1">
                <a:blip r:embed="rId2"/>
                <a:stretch>
                  <a:fillRect l="-4" t="-40" r="-56778"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O_5_BD.26_3#9e3154d5b?vop=1&amp;pid=2e95c1c43&amp;color=0,0,0&amp;vtp=1&amp;bbb=1&amp;hb=1&amp;hs=1"/>
              <p:cNvSpPr/>
              <p:nvPr/>
            </p:nvSpPr>
            <p:spPr>
              <a:xfrm>
                <a:off x="832104" y="3768844"/>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据图2分析后，在下列方框中用文字和箭头补充完善植物B在高盐环境中，维持细胞质基质中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正常浓度</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dirty="0" err="1">
                    <a:solidFill>
                      <a:srgbClr val="000000"/>
                    </a:solidFill>
                    <a:latin typeface="微软雅黑" panose="020B0503020204020204" charset="-122"/>
                    <a:ea typeface="微软雅黑" panose="020B0503020204020204" charset="-122"/>
                    <a:cs typeface="微软雅黑" panose="020B0503020204020204" pitchFamily="34" charset="-120"/>
                  </a:rPr>
                  <a:t>的机制模型</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4" name="QO_5_BD.26_3#9e3154d5b?vop=1&amp;pid=2e95c1c43&amp;color=0,0,0&amp;vtp=1&amp;bbb=1&amp;hb=1&amp;hs=1"/>
              <p:cNvSpPr>
                <a:spLocks noRot="1" noChangeAspect="1" noMove="1" noResize="1" noEditPoints="1" noAdjustHandles="1" noChangeArrowheads="1" noChangeShapeType="1" noTextEdit="1"/>
              </p:cNvSpPr>
              <p:nvPr/>
            </p:nvSpPr>
            <p:spPr>
              <a:xfrm>
                <a:off x="832104" y="3768844"/>
                <a:ext cx="10533888" cy="838200"/>
              </a:xfrm>
              <a:prstGeom prst="rect">
                <a:avLst/>
              </a:prstGeom>
              <a:blipFill rotWithShape="1">
                <a:blip r:embed="rId3"/>
                <a:stretch>
                  <a:fillRect l="-2" t="-14" r="-807" b="14"/>
                </a:stretch>
              </a:blipFill>
            </p:spPr>
            <p:txBody>
              <a:bodyPr/>
              <a:lstStyle/>
              <a:p>
                <a:r>
                  <a:rPr lang="zh-CN" altLang="en-US">
                    <a:noFill/>
                  </a:rPr>
                  <a:t> </a:t>
                </a:r>
              </a:p>
            </p:txBody>
          </p:sp>
        </mc:Fallback>
      </mc:AlternateContent>
      <p:pic>
        <p:nvPicPr>
          <p:cNvPr id="5" name="QO_5_BD.26_4#9e3154d5b?vop=1&amp;pid=2e95c1c4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202690" y="4906645"/>
            <a:ext cx="5263515" cy="84074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O_5_AN.27_2#9e3154d5b?vop=1&amp;pid=2e95c1c43&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944995" y="4759325"/>
            <a:ext cx="4492625" cy="98806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6708</Words>
  <Application>WPS 演示</Application>
  <PresentationFormat>宽屏</PresentationFormat>
  <Paragraphs>349</Paragraphs>
  <Slides>24</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Wingdings</vt:lpstr>
      <vt:lpstr>微软雅黑</vt:lpstr>
      <vt:lpstr>Arial Unicode MS</vt:lpstr>
      <vt:lpstr>Calibri</vt:lpstr>
      <vt:lpstr>黑体</vt:lpstr>
      <vt:lpstr>黑体</vt:lpstr>
      <vt:lpstr>微软雅黑</vt:lpstr>
      <vt:lpstr>宋体</vt:lpstr>
      <vt:lpstr>Arial (正文)</vt:lpstr>
      <vt:lpstr>Arial (正文)</vt:lpstr>
      <vt:lpstr>Cambria Math</vt:lpstr>
      <vt:lpstr>楷体</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157</cp:revision>
  <dcterms:created xsi:type="dcterms:W3CDTF">2019-06-19T02:08:00Z</dcterms:created>
  <dcterms:modified xsi:type="dcterms:W3CDTF">2025-06-04T02:49:20Z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5A231348A8EA45549A4C428F2A037D1B_11</vt:lpwstr>
  </property>
</Properties>
</file>