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sldIdLst>
    <p:sldId id="256" r:id="rId3"/>
    <p:sldId id="257" r:id="rId5"/>
    <p:sldId id="258" r:id="rId6"/>
    <p:sldId id="259" r:id="rId7"/>
    <p:sldId id="260" r:id="rId8"/>
    <p:sldId id="261" r:id="rId9"/>
    <p:sldId id="262" r:id="rId10"/>
    <p:sldId id="263" r:id="rId11"/>
    <p:sldId id="264" r:id="rId12"/>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65" d="100"/>
          <a:sy n="65" d="100"/>
        </p:scale>
        <p:origin x="72" y="3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5" Type="http://schemas.openxmlformats.org/officeDocument/2006/relationships/tableStyles" Target="tableStyles.xml"/><Relationship Id="rId14" Type="http://schemas.openxmlformats.org/officeDocument/2006/relationships/viewProps" Target="viewProps.xml"/><Relationship Id="rId13" Type="http://schemas.openxmlformats.org/officeDocument/2006/relationships/presProps" Target="presProps.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1#df=4b129220e">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p:spPr>
        <p:txBody>
          <a:bodyPr wrap="square" lIns="0" tIns="0" rIns="0" bIns="0" rtlCol="0" anchor="ctr"/>
          <a:lstStyle/>
          <a:p>
            <a:pPr algn="ctr"/>
            <a:r>
              <a:rPr lang="en-US"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攻略应用</a:t>
            </a:r>
            <a:endParaRPr lang="en-US" sz="20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biology#pid=6819e1173e41e8d6aeec5a8b#tid=6822db93af2a340009383bcb#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3575304" y="5541264"/>
            <a:ext cx="5038344" cy="539496"/>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黑体" panose="02010609060101010101" pitchFamily="34" charset="-122"/>
                <a:ea typeface="黑体" panose="02010609060101010101" pitchFamily="34" charset="-122"/>
                <a:cs typeface="黑体" panose="02010609060101010101" pitchFamily="34" charset="-120"/>
              </a:rPr>
              <a:t>高中生物学 必修1 分子与细胞</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719072" cy="548640"/>
          </a:xfrm>
          <a:prstGeom prst="rect">
            <a:avLst/>
          </a:prstGeom>
        </p:spPr>
      </p:pic>
      <p:sp>
        <p:nvSpPr>
          <p:cNvPr id="4" name="MasterShapeName"/>
          <p:cNvSpPr/>
          <p:nvPr/>
        </p:nvSpPr>
        <p:spPr>
          <a:xfrm>
            <a:off x="548640" y="338328"/>
            <a:ext cx="1719072" cy="548640"/>
          </a:xfrm>
          <a:prstGeom prst="rect">
            <a:avLst/>
          </a:prstGeom>
          <a:noFill/>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内容1#df=2b1a1ed2d">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p:spPr>
        <p:txBody>
          <a:bodyPr wrap="square" lIns="0" tIns="0" rIns="0" bIns="0" rtlCol="0" anchor="ctr"/>
          <a:lstStyle/>
          <a:p>
            <a:pPr algn="ctr"/>
            <a:r>
              <a:rPr lang="en-US"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攻略识别</a:t>
            </a:r>
            <a:endParaRPr lang="en-US" sz="200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内容1#df=809e33e7c">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p:spPr>
        <p:txBody>
          <a:bodyPr wrap="square" lIns="0" tIns="0" rIns="0" bIns="0" rtlCol="0" anchor="ctr"/>
          <a:lstStyle/>
          <a:p>
            <a:pPr algn="ctr"/>
            <a:r>
              <a:rPr lang="en-US"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攻略解读</a:t>
            </a:r>
            <a:endParaRPr lang="en-US" sz="2000"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9.xml"/><Relationship Id="rId2" Type="http://schemas.openxmlformats.org/officeDocument/2006/relationships/image" Target="../media/image7.jpeg"/><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9.xml"/><Relationship Id="rId2" Type="http://schemas.openxmlformats.org/officeDocument/2006/relationships/image" Target="../media/image8.jpeg"/><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9.xm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9.xml"/><Relationship Id="rId2" Type="http://schemas.openxmlformats.org/officeDocument/2006/relationships/image" Target="../media/image9.jpeg"/><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9.xml"/><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0.xml"/><Relationship Id="rId2" Type="http://schemas.openxmlformats.org/officeDocument/2006/relationships/image" Target="../media/image11.png"/><Relationship Id="rId1"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2_BD#4bd1f153a.fixed?pid=cad623192&amp;color=252,200,20&amp;vtp=1&amp;bbb=1"/>
          <p:cNvSpPr/>
          <p:nvPr/>
        </p:nvSpPr>
        <p:spPr>
          <a:xfrm>
            <a:off x="2414016" y="1545336"/>
            <a:ext cx="7196328" cy="969264"/>
          </a:xfrm>
          <a:prstGeom prst="rect">
            <a:avLst/>
          </a:prstGeom>
          <a:noFill/>
        </p:spPr>
        <p:txBody>
          <a:bodyPr wrap="none" lIns="0" tIns="0" rIns="0" bIns="0" rtlCol="0" anchor="ctr"/>
          <a:lstStyle/>
          <a:p>
            <a:pPr algn="ctr" latinLnBrk="1">
              <a:lnSpc>
                <a:spcPts val="6600"/>
              </a:lnSpc>
            </a:pPr>
            <a:r>
              <a:rPr lang="en-US" altLang="zh-CN" sz="5400" b="1" i="0" dirty="0">
                <a:solidFill>
                  <a:srgbClr val="FCC814"/>
                </a:solidFill>
                <a:latin typeface="微软雅黑" panose="020B0503020204020204" pitchFamily="34" charset="-122"/>
                <a:ea typeface="微软雅黑" panose="020B0503020204020204" pitchFamily="34" charset="-122"/>
                <a:cs typeface="微软雅黑" panose="020B0503020204020204" pitchFamily="34" charset="-120"/>
              </a:rPr>
              <a:t>通法攻略</a:t>
            </a:r>
            <a:endParaRPr lang="en-US" altLang="zh-CN" sz="5400" dirty="0"/>
          </a:p>
        </p:txBody>
      </p:sp>
      <p:sp>
        <p:nvSpPr>
          <p:cNvPr id="3" name="C_2_BD#4bd1f153a.fixed?pid=cad623192&amp;color=255,255,255&amp;vtp=1&amp;bbb=1"/>
          <p:cNvSpPr/>
          <p:nvPr/>
        </p:nvSpPr>
        <p:spPr>
          <a:xfrm>
            <a:off x="640080" y="2880360"/>
            <a:ext cx="10908792" cy="1354328"/>
          </a:xfrm>
          <a:prstGeom prst="rect">
            <a:avLst/>
          </a:prstGeom>
          <a:noFill/>
        </p:spPr>
        <p:txBody>
          <a:bodyPr wrap="none" lIns="0" tIns="0" rIns="0" bIns="0" rtlCol="0" anchor="t"/>
          <a:lstStyle/>
          <a:p>
            <a:pPr algn="ctr" latinLnBrk="1">
              <a:lnSpc>
                <a:spcPts val="5400"/>
              </a:lnSpc>
            </a:pPr>
            <a:r>
              <a:rPr lang="en-US" altLang="zh-CN" sz="44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运载药物的脂质体</a:t>
            </a:r>
            <a:endParaRPr lang="en-US" altLang="zh-CN" sz="4400" dirty="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4_BD#68149dd39?pid=2b1a1ed2d&amp;color=0,0,0&amp;vtp=1&amp;bt=1&amp;bbb=1&amp;hb=1"/>
          <p:cNvSpPr/>
          <p:nvPr/>
        </p:nvSpPr>
        <p:spPr>
          <a:xfrm>
            <a:off x="832104" y="1078992"/>
            <a:ext cx="10533888" cy="33528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脂质体是理解细胞膜结构（如磷脂双分子层）的重要模型，常出现在选择题或填空题中</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可直接考查</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其组成和结构特点</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，也可作为背景材料，与物质运输方式（如胞吞、胞吐）、生物膜系统功能相关联</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选修模块</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（如生物技术与工程）中，可能涉及脂质体作为药物载体的应用，体现生物技术的实践价值</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脂</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质体考查的核心在于理解磷脂双分子层的疏水性</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、亲水性与流动性特点。</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本攻略主要介绍脂质体的结构</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药物在脂质体中位置的判断和设计</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（利用脂质体包裹药物可避免药物被分解或减少副作用）等</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脂质体在</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考试中既是细胞结构知识的延伸</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，又是生物技术应用的典型案例。学生需从结构—功能</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应用三个维度</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构建知识网络</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，并注意与跨章节内容的整合（如生物工程）。在备考时，建议结合真题训练</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提升材料分</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析能力和逻辑思维能力</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_4#a013d4664?pid=809e33e7c&amp;color=0,0,0&amp;tib=255,255,255&amp;vtp=1" descr="preencoded.png"/>
          <p:cNvPicPr>
            <a:picLocks noChangeAspect="1"/>
          </p:cNvPicPr>
          <p:nvPr/>
        </p:nvPicPr>
        <p:blipFill>
          <a:blip r:embed="rId1"/>
          <a:stretch>
            <a:fillRect/>
          </a:stretch>
        </p:blipFill>
        <p:spPr>
          <a:xfrm>
            <a:off x="832104" y="1078992"/>
            <a:ext cx="411480" cy="411480"/>
          </a:xfrm>
          <a:prstGeom prst="rect">
            <a:avLst/>
          </a:prstGeom>
        </p:spPr>
      </p:pic>
      <p:sp>
        <p:nvSpPr>
          <p:cNvPr id="3" name="C_4_BD#a013d4664?pid=809e33e7c&amp;color=255,255,255&amp;vtp=1&amp;bt=1"/>
          <p:cNvSpPr/>
          <p:nvPr/>
        </p:nvSpPr>
        <p:spPr>
          <a:xfrm>
            <a:off x="822960" y="914400"/>
            <a:ext cx="429768" cy="731520"/>
          </a:xfrm>
          <a:prstGeom prst="rect">
            <a:avLst/>
          </a:prstGeom>
          <a:noFill/>
        </p:spPr>
        <p:txBody>
          <a:bodyPr wrap="square" lIns="0" tIns="0" rIns="0" bIns="0" rtlCol="0" anchor="ctr"/>
          <a:lstStyle/>
          <a:p>
            <a:pPr algn="ctr" latinLnBrk="1">
              <a:lnSpc>
                <a:spcPct val="100000"/>
              </a:lnSpc>
            </a:pPr>
            <a:r>
              <a:rPr lang="en-US" altLang="zh-CN" sz="22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一</a:t>
            </a:r>
            <a:endParaRPr lang="en-US" altLang="zh-CN" sz="2200" dirty="0"/>
          </a:p>
        </p:txBody>
      </p:sp>
      <p:sp>
        <p:nvSpPr>
          <p:cNvPr id="4" name="C_4_BD#a013d4664?pid=809e33e7c&amp;color=0,0,0&amp;vtp=1&amp;bbb=1"/>
          <p:cNvSpPr/>
          <p:nvPr/>
        </p:nvSpPr>
        <p:spPr>
          <a:xfrm>
            <a:off x="1280160" y="1069594"/>
            <a:ext cx="10515600" cy="393700"/>
          </a:xfrm>
          <a:prstGeom prst="rect">
            <a:avLst/>
          </a:prstGeom>
          <a:noFill/>
        </p:spPr>
        <p:txBody>
          <a:bodyPr wrap="none" lIns="0" tIns="0" rIns="0" bIns="0" rtlCol="0" anchor="ctr"/>
          <a:lstStyle/>
          <a:p>
            <a:pPr algn="l" latinLnBrk="1">
              <a:lnSpc>
                <a:spcPts val="3100"/>
              </a:lnSpc>
            </a:pPr>
            <a:r>
              <a:rPr lang="en-US" altLang="zh-CN" sz="22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脂质体的由来</a:t>
            </a:r>
            <a:endParaRPr lang="en-US" altLang="zh-CN" sz="2200" dirty="0"/>
          </a:p>
        </p:txBody>
      </p:sp>
      <p:sp>
        <p:nvSpPr>
          <p:cNvPr id="5" name="P_5_BD#a617d0b0b?pid=a013d4664&amp;color=0,0,0&amp;vtp=1&amp;bbb=1"/>
          <p:cNvSpPr/>
          <p:nvPr/>
        </p:nvSpPr>
        <p:spPr>
          <a:xfrm>
            <a:off x="832104" y="1460500"/>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英国学者通过电子显微镜发现磷脂在水中可以自发地形成双分子层的囊泡，并将其命名为脂质体。</a:t>
            </a:r>
            <a:endParaRPr lang="en-US" altLang="zh-CN" sz="1800" dirty="0"/>
          </a:p>
        </p:txBody>
      </p:sp>
      <p:pic>
        <p:nvPicPr>
          <p:cNvPr id="6" name="P_5_BD#a617d0b0b?pid=a013d4664&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4123944" y="2003425"/>
            <a:ext cx="3941064" cy="1581912"/>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_4#10e909d7f?pid=809e33e7c&amp;color=0,0,0&amp;tib=255,255,255&amp;vtp=1" descr="preencoded.png"/>
          <p:cNvPicPr>
            <a:picLocks noChangeAspect="1"/>
          </p:cNvPicPr>
          <p:nvPr/>
        </p:nvPicPr>
        <p:blipFill>
          <a:blip r:embed="rId1"/>
          <a:stretch>
            <a:fillRect/>
          </a:stretch>
        </p:blipFill>
        <p:spPr>
          <a:xfrm>
            <a:off x="832104" y="1078992"/>
            <a:ext cx="411480" cy="411480"/>
          </a:xfrm>
          <a:prstGeom prst="rect">
            <a:avLst/>
          </a:prstGeom>
        </p:spPr>
      </p:pic>
      <p:sp>
        <p:nvSpPr>
          <p:cNvPr id="3" name="C_4_BD#10e909d7f?pid=809e33e7c&amp;color=255,255,255&amp;vtp=1&amp;bt=1"/>
          <p:cNvSpPr/>
          <p:nvPr/>
        </p:nvSpPr>
        <p:spPr>
          <a:xfrm>
            <a:off x="822960" y="914400"/>
            <a:ext cx="429768" cy="731520"/>
          </a:xfrm>
          <a:prstGeom prst="rect">
            <a:avLst/>
          </a:prstGeom>
          <a:noFill/>
        </p:spPr>
        <p:txBody>
          <a:bodyPr wrap="square" lIns="0" tIns="0" rIns="0" bIns="0" rtlCol="0" anchor="ctr"/>
          <a:lstStyle/>
          <a:p>
            <a:pPr algn="ctr" latinLnBrk="1">
              <a:lnSpc>
                <a:spcPct val="100000"/>
              </a:lnSpc>
            </a:pPr>
            <a:r>
              <a:rPr lang="en-US" altLang="zh-CN" sz="22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二</a:t>
            </a:r>
            <a:endParaRPr lang="en-US" altLang="zh-CN" sz="2200" dirty="0"/>
          </a:p>
        </p:txBody>
      </p:sp>
      <p:sp>
        <p:nvSpPr>
          <p:cNvPr id="4" name="C_4_BD#10e909d7f?pid=809e33e7c&amp;color=0,0,0&amp;vtp=1&amp;bbb=1"/>
          <p:cNvSpPr/>
          <p:nvPr/>
        </p:nvSpPr>
        <p:spPr>
          <a:xfrm>
            <a:off x="1280160" y="1069594"/>
            <a:ext cx="10515600" cy="393700"/>
          </a:xfrm>
          <a:prstGeom prst="rect">
            <a:avLst/>
          </a:prstGeom>
          <a:noFill/>
        </p:spPr>
        <p:txBody>
          <a:bodyPr wrap="none" lIns="0" tIns="0" rIns="0" bIns="0" rtlCol="0" anchor="ctr"/>
          <a:lstStyle/>
          <a:p>
            <a:pPr algn="l" latinLnBrk="1">
              <a:lnSpc>
                <a:spcPts val="3100"/>
              </a:lnSpc>
            </a:pPr>
            <a:r>
              <a:rPr lang="en-US" altLang="zh-CN" sz="22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磷脂分子形成脂质体的机理</a:t>
            </a:r>
            <a:endParaRPr lang="en-US" altLang="zh-CN" sz="2200" dirty="0"/>
          </a:p>
        </p:txBody>
      </p:sp>
      <p:sp>
        <p:nvSpPr>
          <p:cNvPr id="5" name="P_5_BD#5c592ed66?pid=10e909d7f&amp;color=0,0,0&amp;vtp=1&amp;bbb=1&amp;hb=1"/>
          <p:cNvSpPr/>
          <p:nvPr/>
        </p:nvSpPr>
        <p:spPr>
          <a:xfrm>
            <a:off x="832104" y="1460500"/>
            <a:ext cx="1053388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磷脂分子之所以能形成脂质体，主要是其同时具有亲水和疏水的特性。当磷脂分子分散于水相时</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亲水的头部会暴露在水相中</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，而疏水的尾部则聚集在一起，形成具有双分子层结构的封闭囊泡</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这种结构</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被称为脂质体</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p:pic>
        <p:nvPicPr>
          <p:cNvPr id="6" name="P_5_BD#5c592ed66?pid=10e909d7f&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4837176" y="2832100"/>
            <a:ext cx="2523744" cy="1700784"/>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_4#2452bb33a?pid=809e33e7c&amp;color=0,0,0&amp;tib=255,255,255&amp;vtp=1" descr="preencoded.png"/>
          <p:cNvPicPr>
            <a:picLocks noChangeAspect="1"/>
          </p:cNvPicPr>
          <p:nvPr/>
        </p:nvPicPr>
        <p:blipFill>
          <a:blip r:embed="rId1"/>
          <a:stretch>
            <a:fillRect/>
          </a:stretch>
        </p:blipFill>
        <p:spPr>
          <a:xfrm>
            <a:off x="832104" y="1078992"/>
            <a:ext cx="411480" cy="411480"/>
          </a:xfrm>
          <a:prstGeom prst="rect">
            <a:avLst/>
          </a:prstGeom>
        </p:spPr>
      </p:pic>
      <p:sp>
        <p:nvSpPr>
          <p:cNvPr id="3" name="C_4_BD#2452bb33a?pid=809e33e7c&amp;color=255,255,255&amp;vtp=1&amp;bt=1"/>
          <p:cNvSpPr/>
          <p:nvPr/>
        </p:nvSpPr>
        <p:spPr>
          <a:xfrm>
            <a:off x="822960" y="914400"/>
            <a:ext cx="429768" cy="731520"/>
          </a:xfrm>
          <a:prstGeom prst="rect">
            <a:avLst/>
          </a:prstGeom>
          <a:noFill/>
        </p:spPr>
        <p:txBody>
          <a:bodyPr wrap="square" lIns="0" tIns="0" rIns="0" bIns="0" rtlCol="0" anchor="ctr"/>
          <a:lstStyle/>
          <a:p>
            <a:pPr algn="ctr" latinLnBrk="1">
              <a:lnSpc>
                <a:spcPct val="100000"/>
              </a:lnSpc>
            </a:pPr>
            <a:r>
              <a:rPr lang="en-US" altLang="zh-CN" sz="22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三</a:t>
            </a:r>
            <a:endParaRPr lang="en-US" altLang="zh-CN" sz="2200" dirty="0"/>
          </a:p>
        </p:txBody>
      </p:sp>
      <p:sp>
        <p:nvSpPr>
          <p:cNvPr id="4" name="C_4_BD#2452bb33a?pid=809e33e7c&amp;color=0,0,0&amp;vtp=1&amp;bbb=1"/>
          <p:cNvSpPr/>
          <p:nvPr/>
        </p:nvSpPr>
        <p:spPr>
          <a:xfrm>
            <a:off x="1280160" y="1069594"/>
            <a:ext cx="10515600" cy="393700"/>
          </a:xfrm>
          <a:prstGeom prst="rect">
            <a:avLst/>
          </a:prstGeom>
          <a:noFill/>
        </p:spPr>
        <p:txBody>
          <a:bodyPr wrap="none" lIns="0" tIns="0" rIns="0" bIns="0" rtlCol="0" anchor="ctr"/>
          <a:lstStyle/>
          <a:p>
            <a:pPr algn="l" latinLnBrk="1">
              <a:lnSpc>
                <a:spcPts val="3100"/>
              </a:lnSpc>
            </a:pPr>
            <a:r>
              <a:rPr lang="en-US" altLang="zh-CN" sz="22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脂质体的特性</a:t>
            </a:r>
            <a:endParaRPr lang="en-US" altLang="zh-CN" sz="2200" dirty="0"/>
          </a:p>
        </p:txBody>
      </p:sp>
      <p:sp>
        <p:nvSpPr>
          <p:cNvPr id="5" name="P_5_BD#16f2ab2e7?pid=2452bb33a&amp;color=0,0,0&amp;vtp=1&amp;bbb=1&amp;hb=1"/>
          <p:cNvSpPr/>
          <p:nvPr/>
        </p:nvSpPr>
        <p:spPr>
          <a:xfrm>
            <a:off x="832104" y="1460500"/>
            <a:ext cx="1053388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由于生物体细胞膜的基本结构也是磷脂双分子层，脂质体具有与生物体细胞相类似的结构</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因此有很</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好的生物相容性</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，故被称为“人工生物膜”。脂质体正是运用了这种相容性，实现了药物的靶向递送</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理</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想的脂质体应当具备较好的组织相容性</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、低毒性、合适的药物封装能力及释放能力等特性。</a:t>
            </a:r>
            <a:endParaRPr lang="en-US" altLang="zh-CN" dirty="0"/>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_4#2cd459dcb?pid=809e33e7c&amp;color=0,0,0&amp;tib=255,255,255&amp;vtp=1" descr="preencoded.png"/>
          <p:cNvPicPr>
            <a:picLocks noChangeAspect="1"/>
          </p:cNvPicPr>
          <p:nvPr/>
        </p:nvPicPr>
        <p:blipFill>
          <a:blip r:embed="rId1"/>
          <a:stretch>
            <a:fillRect/>
          </a:stretch>
        </p:blipFill>
        <p:spPr>
          <a:xfrm>
            <a:off x="832104" y="1078992"/>
            <a:ext cx="411480" cy="411480"/>
          </a:xfrm>
          <a:prstGeom prst="rect">
            <a:avLst/>
          </a:prstGeom>
        </p:spPr>
      </p:pic>
      <p:sp>
        <p:nvSpPr>
          <p:cNvPr id="3" name="C_4_BD#2cd459dcb?pid=809e33e7c&amp;color=255,255,255&amp;vtp=1&amp;bt=1"/>
          <p:cNvSpPr/>
          <p:nvPr/>
        </p:nvSpPr>
        <p:spPr>
          <a:xfrm>
            <a:off x="822960" y="914400"/>
            <a:ext cx="429768" cy="731520"/>
          </a:xfrm>
          <a:prstGeom prst="rect">
            <a:avLst/>
          </a:prstGeom>
          <a:noFill/>
        </p:spPr>
        <p:txBody>
          <a:bodyPr wrap="square" lIns="0" tIns="0" rIns="0" bIns="0" rtlCol="0" anchor="ctr"/>
          <a:lstStyle/>
          <a:p>
            <a:pPr algn="ctr" latinLnBrk="1">
              <a:lnSpc>
                <a:spcPct val="100000"/>
              </a:lnSpc>
            </a:pPr>
            <a:r>
              <a:rPr lang="en-US" altLang="zh-CN" sz="22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四</a:t>
            </a:r>
            <a:endParaRPr lang="en-US" altLang="zh-CN" sz="2200" dirty="0"/>
          </a:p>
        </p:txBody>
      </p:sp>
      <p:sp>
        <p:nvSpPr>
          <p:cNvPr id="4" name="C_4_BD#2cd459dcb?pid=809e33e7c&amp;color=0,0,0&amp;vtp=1&amp;bbb=1"/>
          <p:cNvSpPr/>
          <p:nvPr/>
        </p:nvSpPr>
        <p:spPr>
          <a:xfrm>
            <a:off x="1280160" y="1069594"/>
            <a:ext cx="10515600" cy="393700"/>
          </a:xfrm>
          <a:prstGeom prst="rect">
            <a:avLst/>
          </a:prstGeom>
          <a:noFill/>
        </p:spPr>
        <p:txBody>
          <a:bodyPr wrap="none" lIns="0" tIns="0" rIns="0" bIns="0" rtlCol="0" anchor="ctr"/>
          <a:lstStyle/>
          <a:p>
            <a:pPr algn="l" latinLnBrk="1">
              <a:lnSpc>
                <a:spcPts val="3100"/>
              </a:lnSpc>
            </a:pPr>
            <a:r>
              <a:rPr lang="en-US" altLang="zh-CN" sz="22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运载药物的脂质体结构</a:t>
            </a:r>
            <a:endParaRPr lang="en-US" altLang="zh-CN" sz="2200" dirty="0"/>
          </a:p>
        </p:txBody>
      </p:sp>
      <p:sp>
        <p:nvSpPr>
          <p:cNvPr id="5" name="P_5_BD#a6765a589?pid=2cd459dcb&amp;color=0,0,0&amp;vtp=1&amp;bbb=1&amp;hb=1"/>
          <p:cNvSpPr/>
          <p:nvPr/>
        </p:nvSpPr>
        <p:spPr>
          <a:xfrm>
            <a:off x="832104" y="146050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脂质体的内部是一个亲水的环境，适宜包裹能在水中结晶的药物等；在磷脂双分子层的中间</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即磷脂</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分子尾部所在的位置</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，是存储脂溶性药物的适宜部位。</a:t>
            </a:r>
            <a:endParaRPr lang="en-US" altLang="zh-CN" dirty="0"/>
          </a:p>
        </p:txBody>
      </p:sp>
      <p:pic>
        <p:nvPicPr>
          <p:cNvPr id="6" name="P_5_BD#a6765a589?pid=2cd459dcb&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4087368" y="2413000"/>
            <a:ext cx="4014216" cy="2276856"/>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_4#893a02fe4?pid=809e33e7c&amp;color=0,0,0&amp;tib=255,255,255&amp;vtp=1" descr="preencoded.png"/>
          <p:cNvPicPr>
            <a:picLocks noChangeAspect="1"/>
          </p:cNvPicPr>
          <p:nvPr/>
        </p:nvPicPr>
        <p:blipFill>
          <a:blip r:embed="rId1"/>
          <a:stretch>
            <a:fillRect/>
          </a:stretch>
        </p:blipFill>
        <p:spPr>
          <a:xfrm>
            <a:off x="832104" y="1078992"/>
            <a:ext cx="411480" cy="411480"/>
          </a:xfrm>
          <a:prstGeom prst="rect">
            <a:avLst/>
          </a:prstGeom>
        </p:spPr>
      </p:pic>
      <p:sp>
        <p:nvSpPr>
          <p:cNvPr id="3" name="C_4_BD#893a02fe4?pid=809e33e7c&amp;color=255,255,255&amp;vtp=1&amp;bt=1"/>
          <p:cNvSpPr/>
          <p:nvPr/>
        </p:nvSpPr>
        <p:spPr>
          <a:xfrm>
            <a:off x="822960" y="914400"/>
            <a:ext cx="429768" cy="731520"/>
          </a:xfrm>
          <a:prstGeom prst="rect">
            <a:avLst/>
          </a:prstGeom>
          <a:noFill/>
        </p:spPr>
        <p:txBody>
          <a:bodyPr wrap="square" lIns="0" tIns="0" rIns="0" bIns="0" rtlCol="0" anchor="ctr"/>
          <a:lstStyle/>
          <a:p>
            <a:pPr algn="ctr" latinLnBrk="1">
              <a:lnSpc>
                <a:spcPct val="100000"/>
              </a:lnSpc>
            </a:pPr>
            <a:r>
              <a:rPr lang="en-US" altLang="zh-CN" sz="22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五</a:t>
            </a:r>
            <a:endParaRPr lang="en-US" altLang="zh-CN" sz="2200" dirty="0"/>
          </a:p>
        </p:txBody>
      </p:sp>
      <p:sp>
        <p:nvSpPr>
          <p:cNvPr id="4" name="C_4_BD#893a02fe4?pid=809e33e7c&amp;color=0,0,0&amp;vtp=1&amp;bbb=1"/>
          <p:cNvSpPr/>
          <p:nvPr/>
        </p:nvSpPr>
        <p:spPr>
          <a:xfrm>
            <a:off x="1280160" y="1069594"/>
            <a:ext cx="10515600" cy="393700"/>
          </a:xfrm>
          <a:prstGeom prst="rect">
            <a:avLst/>
          </a:prstGeom>
          <a:noFill/>
        </p:spPr>
        <p:txBody>
          <a:bodyPr wrap="none" lIns="0" tIns="0" rIns="0" bIns="0" rtlCol="0" anchor="ctr"/>
          <a:lstStyle/>
          <a:p>
            <a:pPr algn="l" latinLnBrk="1">
              <a:lnSpc>
                <a:spcPts val="3100"/>
              </a:lnSpc>
            </a:pPr>
            <a:r>
              <a:rPr lang="en-US" altLang="zh-CN" sz="22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脂质体的优化</a:t>
            </a:r>
            <a:endParaRPr lang="en-US" altLang="zh-CN" sz="2200" dirty="0"/>
          </a:p>
        </p:txBody>
      </p:sp>
      <p:sp>
        <p:nvSpPr>
          <p:cNvPr id="5" name="P_5_BD#7f0645e32?pid=893a02fe4&amp;color=0,0,0&amp;vtp=1&amp;bbb=1&amp;hb=1"/>
          <p:cNvSpPr/>
          <p:nvPr/>
        </p:nvSpPr>
        <p:spPr>
          <a:xfrm>
            <a:off x="832104" y="1460500"/>
            <a:ext cx="10533888" cy="41910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脂质的选择与优化：选择适当的磷脂、胆固醇等组成材料，来确保脂质体的稳定性</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载药能力和生物</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相容性</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。例如，通过选用天然来源的脂质（如来自红细胞或肿瘤细胞的膜）来模拟特定细胞膜的特性。</a:t>
            </a:r>
            <a:endParaRPr lang="en-US" altLang="zh-CN" sz="1800" dirty="0"/>
          </a:p>
          <a:p>
            <a:pPr latinLnBrk="1">
              <a:lnSpc>
                <a:spcPts val="3300"/>
              </a:lnSpc>
            </a:pPr>
            <a:r>
              <a:rPr lang="en-US" altLang="zh-CN" b="0" i="0" smtClean="0">
                <a:solidFill>
                  <a:srgbClr val="00000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功能性修饰</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：通过将膜蛋白、糖类分子等嵌入脂质体的双层膜中，</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使脂质体具有特定的生物学功能</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例如</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，将抗体或糖链修饰在脂质体表面，使其具有靶向性；此外，</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还可以进行膜蛋白修饰和糖基化修饰</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以增强脂质体的靶向性和稳定性</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a:p>
            <a:pPr latinLnBrk="1">
              <a:lnSpc>
                <a:spcPts val="3300"/>
              </a:lnSpc>
            </a:pPr>
            <a:r>
              <a:rPr lang="en-US" altLang="zh-CN" b="1" i="0" smtClean="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1"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拓展】</a:t>
            </a:r>
            <a:endParaRPr lang="en-US" altLang="zh-CN" sz="1800" dirty="0"/>
          </a:p>
          <a:p>
            <a:pPr algn="ctr" latinLnBrk="1">
              <a:lnSpc>
                <a:spcPts val="3300"/>
              </a:lnSpc>
            </a:pPr>
            <a:r>
              <a:rPr lang="en-US" altLang="zh-CN" b="1" i="0" smtClean="0">
                <a:solidFill>
                  <a:srgbClr val="00000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1800" b="1" i="0" smtClean="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脂质体中的胆固醇</a:t>
            </a:r>
            <a:endParaRPr lang="en-US" altLang="zh-CN" sz="1800" dirty="0"/>
          </a:p>
          <a:p>
            <a:pPr latinLnBrk="1">
              <a:lnSpc>
                <a:spcPts val="3300"/>
              </a:lnSpc>
            </a:pPr>
            <a:r>
              <a:rPr lang="en-US" altLang="zh-CN" b="0" i="0" smtClean="0">
                <a:solidFill>
                  <a:srgbClr val="000000"/>
                </a:solidFill>
                <a:latin typeface="宋体" panose="02010600030101010101" pitchFamily="2" charset="-122"/>
                <a:ea typeface="楷体" panose="02010609060101010101" pitchFamily="34" charset="-122"/>
                <a:cs typeface="微软雅黑" panose="020B0503020204020204" pitchFamily="34" charset="-120"/>
              </a:rPr>
              <a:t>    </a:t>
            </a:r>
            <a:r>
              <a:rPr lang="en-US" altLang="zh-CN" sz="1800" b="0" i="0"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rPr>
              <a:t>胆固醇也是脂质体中的一个重要成分</a:t>
            </a:r>
            <a:r>
              <a:rPr lang="en-US" altLang="zh-CN" sz="1800"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它本身并不形成膜结构</a:t>
            </a:r>
            <a:r>
              <a:rPr lang="en-US" altLang="zh-CN" sz="1800"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A0AF"/>
                </a:solidFill>
                <a:latin typeface="微软雅黑" panose="020B0503020204020204" pitchFamily="34" charset="-122"/>
                <a:ea typeface="楷体" panose="02010609060101010101" pitchFamily="34" charset="-122"/>
                <a:cs typeface="微软雅黑" panose="020B0503020204020204" pitchFamily="34" charset="-120"/>
              </a:rPr>
              <a:t>但是可以影响膜的通透性和流动性</a:t>
            </a:r>
            <a:r>
              <a:rPr lang="en-US" altLang="zh-CN" sz="1800" b="0" i="0" smtClean="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A0A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rPr>
              <a:t>在体内</a:t>
            </a:r>
            <a:r>
              <a:rPr lang="en-US" altLang="zh-CN" sz="1800"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没有胆固醇成分的脂质体容易与血浆中的蛋白质</a:t>
            </a:r>
            <a:r>
              <a:rPr lang="en-US" altLang="zh-CN" sz="1800"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白蛋白</a:t>
            </a:r>
            <a:r>
              <a:rPr lang="en-US" altLang="zh-CN" sz="1800"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转铁蛋白等</a:t>
            </a:r>
            <a:r>
              <a:rPr lang="en-US" altLang="zh-CN" sz="1800"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作用导致不稳定</a:t>
            </a:r>
            <a:r>
              <a:rPr lang="en-US" altLang="zh-CN" sz="1800" b="0" i="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rPr>
              <a:t>故胆</a:t>
            </a:r>
            <a:endParaRPr lang="en-US" altLang="zh-CN" sz="1800" b="0" i="0"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300"/>
              </a:lnSpc>
            </a:pPr>
            <a:r>
              <a:rPr lang="en-US" altLang="zh-CN" b="0" i="0"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rPr>
              <a:t>固醇也是维持脂质体结构稳定的重要成分</a:t>
            </a:r>
            <a:r>
              <a:rPr lang="en-US" altLang="zh-CN"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1_1#c1651685a?vop=1&amp;pid=4b129220e&amp;color=0,0,0&amp;vtp=1&amp;bt=1&amp;bbb=1&amp;hb=1"/>
          <p:cNvSpPr/>
          <p:nvPr/>
        </p:nvSpPr>
        <p:spPr>
          <a:xfrm>
            <a:off x="832104" y="1080000"/>
            <a:ext cx="10533888" cy="1676400"/>
          </a:xfrm>
          <a:prstGeom prst="rect">
            <a:avLst/>
          </a:prstGeom>
          <a:noFill/>
        </p:spPr>
        <p:txBody>
          <a:bodyPr wrap="none" lIns="0" tIns="0" rIns="0" bIns="0" rtlCol="0" anchor="t"/>
          <a:lstStyle/>
          <a:p>
            <a:pPr algn="l" latinLnBrk="1">
              <a:lnSpc>
                <a:spcPts val="3300"/>
              </a:lnSpc>
            </a:pPr>
            <a:r>
              <a:rPr lang="en-US" altLang="zh-CN" sz="1800" b="1"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示例题</a:t>
            </a:r>
            <a:r>
              <a:rPr lang="en-US" altLang="zh-CN" sz="1800" b="1" i="0" dirty="0">
                <a:solidFill>
                  <a:srgbClr val="00A0AF"/>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紫杉醇具有抗肿瘤活性，能有效抑制肿瘤细胞的增殖</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脂质体是一种类似于细胞膜结构的微型囊</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泡体</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，将紫杉醇药物包裹在脂质体内部，能减少药物的使用剂量和降低药物的毒副作用</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研究人员在脂质</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体外包裹上聚乙二醇保护层</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，并镶嵌上相应的抗体，制造出一种能定向运送药物的“</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隐形脂质体</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如图）。目前这种“隐形脂质体”已在癌症治疗中得到应用。</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下列说法错误的是</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p:pic>
        <p:nvPicPr>
          <p:cNvPr id="3" name="QC_4_BD.1_2#c1651685a?vop=1&amp;pid=4b129220e&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4928616" y="2854444"/>
            <a:ext cx="2322576" cy="84124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4_AN.2_1#c1651685a.bracket?vop=1&amp;pid=4b129220e&amp;color=0,0,0&amp;vpa=1&amp;vtp=1"/>
          <p:cNvSpPr/>
          <p:nvPr/>
        </p:nvSpPr>
        <p:spPr>
          <a:xfrm>
            <a:off x="9245060" y="2344920"/>
            <a:ext cx="33178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p>
        </p:txBody>
      </p:sp>
      <mc:AlternateContent xmlns:mc="http://schemas.openxmlformats.org/markup-compatibility/2006">
        <mc:Choice xmlns:a14="http://schemas.microsoft.com/office/drawing/2010/main" Requires="a14">
          <p:sp>
            <p:nvSpPr>
              <p:cNvPr id="5" name="QC_4_BD.1_3#c1651685a.choices?vop=1&amp;pid=4b129220e&amp;color=0,0,0&amp;vtp=1&amp;bbb=1"/>
              <p:cNvSpPr/>
              <p:nvPr/>
            </p:nvSpPr>
            <p:spPr>
              <a:xfrm>
                <a:off x="832104" y="3832344"/>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脂质体的主要成分为磷脂，含有C、</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脂质体中药物A是脂溶性药物，药物B是能在水中结晶的药物</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脂质体与细胞膜的融合体现了细胞膜具有一定的流动性</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脂质体膜上镶嵌的抗体能够特异性识别癌细胞，可减少对正常细胞的伤害</a:t>
                </a:r>
                <a:endParaRPr lang="en-US" altLang="zh-CN" sz="1800" dirty="0"/>
              </a:p>
            </p:txBody>
          </p:sp>
        </mc:Choice>
        <mc:Fallback>
          <p:sp>
            <p:nvSpPr>
              <p:cNvPr id="5" name="QC_4_BD.1_3#c1651685a.choices?vop=1&amp;pid=4b129220e&amp;color=0,0,0&amp;vtp=1&amp;bbb=1"/>
              <p:cNvSpPr>
                <a:spLocks noRot="1" noChangeAspect="1" noMove="1" noResize="1" noEditPoints="1" noAdjustHandles="1" noChangeArrowheads="1" noChangeShapeType="1" noTextEdit="1"/>
              </p:cNvSpPr>
              <p:nvPr/>
            </p:nvSpPr>
            <p:spPr>
              <a:xfrm>
                <a:off x="832104" y="3832344"/>
                <a:ext cx="10533888" cy="1676400"/>
              </a:xfrm>
              <a:prstGeom prst="rect">
                <a:avLst/>
              </a:prstGeom>
              <a:blipFill rotWithShape="1">
                <a:blip r:embed="rId2"/>
                <a:stretch>
                  <a:fillRect l="-2" t="-7" r="1" b="7"/>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1374</Words>
  <Application>WPS 演示</Application>
  <PresentationFormat>宽屏</PresentationFormat>
  <Paragraphs>69</Paragraphs>
  <Slides>9</Slides>
  <Notes>9</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9</vt:i4>
      </vt:variant>
    </vt:vector>
  </HeadingPairs>
  <TitlesOfParts>
    <vt:vector size="25" baseType="lpstr">
      <vt:lpstr>Arial</vt:lpstr>
      <vt:lpstr>宋体</vt:lpstr>
      <vt:lpstr>Wingdings</vt:lpstr>
      <vt:lpstr>黑体</vt:lpstr>
      <vt:lpstr>黑体</vt:lpstr>
      <vt:lpstr>微软雅黑</vt:lpstr>
      <vt:lpstr>微软雅黑</vt:lpstr>
      <vt:lpstr>宋体</vt:lpstr>
      <vt:lpstr>楷体</vt:lpstr>
      <vt:lpstr>Arial (正文)</vt:lpstr>
      <vt:lpstr>Arial (正文)</vt:lpstr>
      <vt:lpstr>Cambria Math</vt:lpstr>
      <vt:lpstr>Calibri</vt:lpstr>
      <vt:lpstr>Arial Unicode MS</vt:lpstr>
      <vt:lpstr>等线</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予恩</cp:lastModifiedBy>
  <cp:revision>3</cp:revision>
  <dcterms:created xsi:type="dcterms:W3CDTF">2025-05-13T06:37:00Z</dcterms:created>
  <dcterms:modified xsi:type="dcterms:W3CDTF">2025-05-14T05:43:08Z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70253309EA62468781BD61F6BE21977A_12</vt:lpwstr>
  </property>
  <property fmtid="{D5CDD505-2E9C-101B-9397-08002B2CF9AE}" pid="3" name="KSOProductBuildVer">
    <vt:lpwstr>2052-12.1.0.20784</vt:lpwstr>
  </property>
</Properties>
</file>