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285b8c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819e1173e41e8d6aeec5a8b#tid=6822db93af2a340009383bc7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高中生物学 必修1 分子与细胞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644f259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4ebbca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04c3d1a14.fixed?pid=a8179c8e5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04c3d1a14.fixed?pid=a8179c8e5&amp;color=255,255,255&amp;vtp=1&amp;bbb=1"/>
          <p:cNvSpPr/>
          <p:nvPr/>
        </p:nvSpPr>
        <p:spPr>
          <a:xfrm>
            <a:off x="640080" y="2880360"/>
            <a:ext cx="10908792" cy="135432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生物体内有机物的变身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fd4114b37?pid=c644f2591&amp;color=0,0,0&amp;vtp=1&amp;bt=1&amp;bbb=1&amp;hb=1"/>
          <p:cNvSpPr/>
          <p:nvPr/>
        </p:nvSpPr>
        <p:spPr>
          <a:xfrm>
            <a:off x="832104" y="1078992"/>
            <a:ext cx="10533888" cy="2095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生物体内的有机物之间可以进行转化，例如种子发育过程中，糖类与脂肪之间会发生转化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以便细胞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完成相应的代谢过程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；在家禽养殖业中，常会给鸭、鹅等家禽喂食大量的糖类物质，以便育肥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在光合作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用和细胞呼吸过程中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，也会发生相应的有机物转化过程。对于这些过程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本攻略将对高中阶段必须掌握的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一些实例进行简单的介绍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，帮助大家认识到有机物对于生物体的重要性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以及物质的变化对于细胞生命活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动的重要性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，从而更好地理解生命活动需要物质作为基础，形成生命观念。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480e8d5a4?pid=d4ebbca1a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2104" y="1078992"/>
            <a:ext cx="411480" cy="411480"/>
          </a:xfrm>
          <a:prstGeom prst="rect">
            <a:avLst/>
          </a:prstGeom>
        </p:spPr>
      </p:pic>
      <p:sp>
        <p:nvSpPr>
          <p:cNvPr id="3" name="C_4_BD#480e8d5a4?pid=d4ebbca1a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一</a:t>
            </a:r>
            <a:endParaRPr lang="en-US" altLang="zh-CN" sz="2200" dirty="0"/>
          </a:p>
        </p:txBody>
      </p:sp>
      <p:sp>
        <p:nvSpPr>
          <p:cNvPr id="4" name="C_4_BD#480e8d5a4?pid=d4ebbca1a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种子发育过程中糖类与脂肪的转化</a:t>
            </a:r>
            <a:endParaRPr lang="en-US" altLang="zh-CN" sz="2200" dirty="0"/>
          </a:p>
        </p:txBody>
      </p:sp>
      <p:sp>
        <p:nvSpPr>
          <p:cNvPr id="5" name="P_5_BD#5a8584364?pid=480e8d5a4&amp;color=0,0,0&amp;vtp=1&amp;bbb=1&amp;hb=1"/>
          <p:cNvSpPr/>
          <p:nvPr/>
        </p:nvSpPr>
        <p:spPr>
          <a:xfrm>
            <a:off x="832104" y="1460500"/>
            <a:ext cx="10533888" cy="762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0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种子发育过程中，会伴随着糖类与脂肪的相互转化，对于不同种子而言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其发育过程中有机物含量的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0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变化有所不同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，可将种子分为油料作物种子和非油料作物种子，如表所示：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P_5_BD#5a8584364?colgroup=14,22,18&amp;pid=480e8d5a4&amp;color=0,0,0&amp;vtp=1&amp;bbb=1"/>
              <p:cNvGraphicFramePr>
                <a:graphicFrameLocks noGrp="1"/>
              </p:cNvGraphicFramePr>
              <p:nvPr/>
            </p:nvGraphicFramePr>
            <p:xfrm>
              <a:off x="832104" y="2336800"/>
              <a:ext cx="10524744" cy="972694"/>
            </p:xfrm>
            <a:graphic>
              <a:graphicData uri="http://schemas.openxmlformats.org/drawingml/2006/table">
                <a:tbl>
                  <a:tblPr/>
                  <a:tblGrid>
                    <a:gridCol w="2843784"/>
                    <a:gridCol w="4206240"/>
                    <a:gridCol w="3474720"/>
                  </a:tblGrid>
                  <a:tr h="32181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阶段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油料作物种子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（</a:t>
                          </a: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如大豆</a:t>
                          </a: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非油料作物种子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（</a:t>
                          </a: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如小麦</a:t>
                          </a: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</a:tr>
                  <a:tr h="32543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种子形成时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糖类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→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脂肪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可溶性糖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→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淀粉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2543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种子萌发时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脂肪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→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甘油和脂肪酸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→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糖类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淀粉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→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可溶性糖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P_5_BD#5a8584364?colgroup=14,22,18&amp;pid=480e8d5a4&amp;color=0,0,0&amp;vtp=1&amp;bbb=1"/>
              <p:cNvGraphicFramePr>
                <a:graphicFrameLocks noGrp="1"/>
              </p:cNvGraphicFramePr>
              <p:nvPr/>
            </p:nvGraphicFramePr>
            <p:xfrm>
              <a:off x="832104" y="2336800"/>
              <a:ext cx="10524744" cy="972694"/>
            </p:xfrm>
            <a:graphic>
              <a:graphicData uri="http://schemas.openxmlformats.org/drawingml/2006/table">
                <a:tbl>
                  <a:tblPr/>
                  <a:tblGrid>
                    <a:gridCol w="2843784"/>
                    <a:gridCol w="4206240"/>
                    <a:gridCol w="3474720"/>
                  </a:tblGrid>
                  <a:tr h="32181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阶段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油料作物种子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（</a:t>
                          </a: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如大豆</a:t>
                          </a: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非油料作物种子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（</a:t>
                          </a: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如小麦</a:t>
                          </a: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</a:tr>
                  <a:tr h="3251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种子形成时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</a:tr>
                  <a:tr h="32575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种子萌发时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7" name="P_5_BD#5a8584364?pid=480e8d5a4&amp;color=0,0,0&amp;vtp=1&amp;bbb=1"/>
          <p:cNvSpPr/>
          <p:nvPr/>
        </p:nvSpPr>
        <p:spPr>
          <a:xfrm>
            <a:off x="832104" y="3441700"/>
            <a:ext cx="10533888" cy="2667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0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油料作物的种子富含油脂，因此无论是种子形成还是萌发时，都有脂肪参与物质的转化过程。</a:t>
            </a:r>
            <a:endParaRPr lang="en-US" altLang="zh-CN" sz="1800" dirty="0"/>
          </a:p>
          <a:p>
            <a:pPr latinLnBrk="1">
              <a:lnSpc>
                <a:spcPts val="3000"/>
              </a:lnSpc>
            </a:pPr>
            <a:r>
              <a:rPr lang="en-US" altLang="zh-CN" b="1" i="0" smtClean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【</a:t>
            </a:r>
            <a:r>
              <a:rPr lang="en-US" altLang="zh-CN" sz="1800" b="1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拓展】</a:t>
            </a:r>
            <a:endParaRPr lang="en-US" altLang="zh-CN" sz="1800" dirty="0"/>
          </a:p>
          <a:p>
            <a:pPr algn="ctr" latinLnBrk="1">
              <a:lnSpc>
                <a:spcPts val="3000"/>
              </a:lnSpc>
            </a:pPr>
            <a:r>
              <a:rPr lang="en-US" altLang="zh-CN" b="1" i="0" smtClean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种</a:t>
            </a:r>
            <a:r>
              <a:rPr lang="en-US" altLang="zh-CN" sz="1800" b="1" i="0" smtClean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子发育过程中干重的变化</a:t>
            </a:r>
            <a:endParaRPr lang="en-US" altLang="zh-CN" sz="1800" b="1" i="0" smtClean="0">
              <a:solidFill>
                <a:srgbClr val="00A0A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000"/>
              </a:lnSpc>
            </a:pPr>
            <a:r>
              <a:rPr lang="en-US" altLang="zh-CN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（1）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种子形成时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：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光合作用产物的输入导致其干重增加</a:t>
            </a:r>
            <a:r>
              <a:rPr lang="en-US" altLang="zh-CN" smtClean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mtClean="0">
              <a:solidFill>
                <a:srgbClr val="00A0A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vl="0" latinLnBrk="1">
              <a:lnSpc>
                <a:spcPts val="3000"/>
              </a:lnSpc>
            </a:pPr>
            <a:r>
              <a:rPr lang="en-US" altLang="zh-CN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（2）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种子萌发时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：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种子的萌发需要吸收水分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这会导致其鲜重增加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在这一阶段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非油料作物的种</a:t>
            </a:r>
            <a:endParaRPr lang="en-US" altLang="zh-CN">
              <a:solidFill>
                <a:srgbClr val="00A0AF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vl="0" latinLnBrk="1">
              <a:lnSpc>
                <a:spcPts val="3000"/>
              </a:lnSpc>
            </a:pP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子细胞呼吸作用增强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因而干重减少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油料作物种子的干重先增加（这是因为脂肪转化为糖类的过程中增</a:t>
            </a:r>
            <a:endParaRPr lang="en-US" altLang="zh-CN">
              <a:solidFill>
                <a:srgbClr val="00A0AF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vl="0" latinLnBrk="1">
              <a:lnSpc>
                <a:spcPts val="3000"/>
              </a:lnSpc>
            </a:pP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加了氧元素的含量）后减少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c746f891b?pid=d4ebbca1a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2104" y="1078992"/>
            <a:ext cx="411480" cy="411480"/>
          </a:xfrm>
          <a:prstGeom prst="rect">
            <a:avLst/>
          </a:prstGeom>
        </p:spPr>
      </p:pic>
      <p:sp>
        <p:nvSpPr>
          <p:cNvPr id="3" name="C_4_BD#c746f891b?pid=d4ebbca1a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二</a:t>
            </a:r>
            <a:endParaRPr lang="en-US" altLang="zh-CN" sz="2200" dirty="0"/>
          </a:p>
        </p:txBody>
      </p:sp>
      <p:sp>
        <p:nvSpPr>
          <p:cNvPr id="4" name="C_4_BD#c746f891b?pid=d4ebbca1a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家禽、家畜育肥过程中糖类与脂肪的转化</a:t>
            </a:r>
            <a:endParaRPr lang="en-US" altLang="zh-CN" sz="2200" dirty="0"/>
          </a:p>
        </p:txBody>
      </p:sp>
      <p:sp>
        <p:nvSpPr>
          <p:cNvPr id="5" name="P_5_BD#f8d32507d?pid=c746f891b&amp;color=0,0,0&amp;vtp=1&amp;bbb=1&amp;hb=1"/>
          <p:cNvSpPr/>
          <p:nvPr/>
        </p:nvSpPr>
        <p:spPr>
          <a:xfrm>
            <a:off x="832104" y="1460500"/>
            <a:ext cx="10533888" cy="2514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对于动物而言，血液中的葡萄糖除供细胞利用外，多余的部分可以合成糖原储存起来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如果葡萄糖还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有富余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，就可以转变成脂肪和某些氨基酸。食物中的脂肪被消化吸收后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可以在皮下结缔组织等处以脂肪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组织的形式储存起来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1" i="0" smtClean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【</a:t>
            </a:r>
            <a:r>
              <a:rPr lang="en-US" altLang="zh-CN" sz="1800" b="1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注意】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微软雅黑" panose="020B0503020204020204" pitchFamily="34" charset="-120"/>
              </a:rPr>
              <a:t>    </a:t>
            </a:r>
            <a:r>
              <a:rPr lang="en-US" altLang="zh-CN" sz="1800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糖类和脂肪之间的转化程度是有明显差异的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例如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糖类在供应充足的情况下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可以大量转化为脂肪</a:t>
            </a:r>
            <a:r>
              <a:rPr lang="en-US" altLang="zh-CN" sz="1800" b="0" i="0" smtClean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</a:t>
            </a:r>
            <a:endParaRPr lang="en-US" altLang="zh-CN" sz="1800" b="0" i="0" smtClean="0">
              <a:solidFill>
                <a:srgbClr val="00A0A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而脂肪一般只在糖类供能不足时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才会分解供能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而且不能大量转化为糖类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_1#83c55ed62?vop=1&amp;pid=0285b8c67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示例题</a:t>
            </a:r>
            <a:r>
              <a:rPr lang="en-US" altLang="zh-CN" sz="1800" b="1" i="0" dirty="0">
                <a:solidFill>
                  <a:srgbClr val="00A0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如图是油菜种子在发育和萌发过程中，糖类和脂肪的变化曲线。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下列分析正确的是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1800" dirty="0"/>
          </a:p>
        </p:txBody>
      </p:sp>
      <p:pic>
        <p:nvPicPr>
          <p:cNvPr id="3" name="QC_4_BD.1_2#83c55ed62?vop=1&amp;pid=0285b8c67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05656" y="1622425"/>
            <a:ext cx="3977640" cy="141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4_AN.2_1#83c55ed62.bracket?vop=1&amp;pid=0285b8c67&amp;color=0,0,0&amp;vpa=1&amp;vtp=1"/>
          <p:cNvSpPr/>
          <p:nvPr/>
        </p:nvSpPr>
        <p:spPr>
          <a:xfrm>
            <a:off x="10046747" y="1075817"/>
            <a:ext cx="312738" cy="469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anose="020B0503020204020204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1_3#83c55ed62.choices?vop=1&amp;pid=0285b8c67&amp;color=0,0,0&amp;vtp=1&amp;bbb=1"/>
              <p:cNvSpPr/>
              <p:nvPr/>
            </p:nvSpPr>
            <p:spPr>
              <a:xfrm>
                <a:off x="832104" y="3171825"/>
                <a:ext cx="10533888" cy="167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等质量的可溶性糖和脂肪，所储存的能量大致相同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种子发育过程中，由于可溶性糖更多地转变为脂肪，种子需要的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元素增加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种子萌发时，脂肪分解活动旺盛，脂肪减少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种子萌发时，脂肪转变为可溶性糖，会造成种子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元素所占比例下降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4_BD.1_3#83c55ed62.choices?vop=1&amp;pid=0285b8c6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171825"/>
                <a:ext cx="10533888" cy="1676400"/>
              </a:xfrm>
              <a:prstGeom prst="rect">
                <a:avLst/>
              </a:prstGeom>
              <a:blipFill rotWithShape="1">
                <a:blip r:embed="rId2"/>
                <a:stretch>
                  <a:fillRect l="-2" r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979</Words>
  <Application>WPS 演示</Application>
  <PresentationFormat>宽屏</PresentationFormat>
  <Paragraphs>63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</vt:lpstr>
      <vt:lpstr>宋体</vt:lpstr>
      <vt:lpstr>Wingdings</vt:lpstr>
      <vt:lpstr>黑体</vt:lpstr>
      <vt:lpstr>黑体</vt:lpstr>
      <vt:lpstr>微软雅黑</vt:lpstr>
      <vt:lpstr>微软雅黑</vt:lpstr>
      <vt:lpstr>宋体</vt:lpstr>
      <vt:lpstr>Cambria Math</vt:lpstr>
      <vt:lpstr>楷体</vt:lpstr>
      <vt:lpstr>Arial (正文)</vt:lpstr>
      <vt:lpstr>Arial (正文)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予恩</cp:lastModifiedBy>
  <cp:revision>3</cp:revision>
  <dcterms:created xsi:type="dcterms:W3CDTF">2025-05-13T06:37:00Z</dcterms:created>
  <dcterms:modified xsi:type="dcterms:W3CDTF">2025-05-13T10:58:49Z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DF5E696F7F844AB78F495838471F7EF6_12</vt:lpwstr>
  </property>
  <property fmtid="{D5CDD505-2E9C-101B-9397-08002B2CF9AE}" pid="3" name="KSOProductBuildVer">
    <vt:lpwstr>2052-12.1.0.20784</vt:lpwstr>
  </property>
</Properties>
</file>