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3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8e608e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d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97ef79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cc7e29b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9.jpe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4f0f290a0.fixed?pid=bff8e7125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4f0f290a0.fixed?pid=bff8e7125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细胞呼吸过程的要点总结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f5225ab8?pid=c97ef7975&amp;color=0,0,0&amp;vtp=1&amp;bt=1&amp;bbb=1&amp;hb=1"/>
          <p:cNvSpPr/>
          <p:nvPr/>
        </p:nvSpPr>
        <p:spPr>
          <a:xfrm>
            <a:off x="832104" y="1078992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细胞呼吸过程中，物质和能量变化情况是高考的热点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主要围绕有氧呼吸与无氧呼吸各阶段所在的场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所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、两种呼吸过程中的物质变化与能量转换等进行考查。在初学这部分内容时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同学们可能会混淆有氧呼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吸和无氧呼吸的特点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，不擅长正确分析相关图像等内容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本攻略将有氧呼吸与无氧呼吸过程的要点进行了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总结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，帮助大家掌握和辨析细胞呼吸的过程。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9c3a550e8?pid=6cc7e29bd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4_BD#9c3a550e8?pid=6cc7e29bd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/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</a:t>
            </a:r>
            <a:endParaRPr lang="en-US" altLang="zh-CN" sz="2200" dirty="0"/>
          </a:p>
        </p:txBody>
      </p:sp>
      <p:sp>
        <p:nvSpPr>
          <p:cNvPr id="4" name="C_4_BD#9c3a550e8?pid=6cc7e29bd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有氧呼吸过程</a:t>
            </a:r>
            <a:endParaRPr lang="en-US" altLang="zh-CN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P_5_BD#903ced198?sp=1&amp;pid=9c3a550e8&amp;color=0,0,0&amp;vtp=1&amp;bbb=1"/>
              <p:cNvSpPr/>
              <p:nvPr/>
            </p:nvSpPr>
            <p:spPr>
              <a:xfrm>
                <a:off x="823214" y="4495165"/>
                <a:ext cx="10533888" cy="1562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1.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总反应式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6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酶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 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能量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2.能量转化：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mol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葡萄糖彻底氧化分解释放出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870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kJ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的能量，其中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977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28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kJ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左右的能量储存在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ATP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中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其余能量则以热能的形式散失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6" name="P_5_BD#903ced198?sp=1&amp;pid=9c3a550e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214" y="4495165"/>
                <a:ext cx="10533888" cy="1562100"/>
              </a:xfrm>
              <a:prstGeom prst="rect">
                <a:avLst/>
              </a:prstGeom>
              <a:blipFill rotWithShape="1">
                <a:blip r:embed="rId2"/>
                <a:stretch>
                  <a:fillRect l="-2" r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9715" y="1403985"/>
            <a:ext cx="4053205" cy="32321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16e7981f4?pid=6cc7e29bd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4_BD#16e7981f4?pid=6cc7e29bd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endParaRPr lang="en-US" altLang="zh-CN" sz="2200" dirty="0"/>
          </a:p>
        </p:txBody>
      </p:sp>
      <p:sp>
        <p:nvSpPr>
          <p:cNvPr id="4" name="C_4_BD#16e7981f4?pid=6cc7e29bd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无氧呼吸的类型和过程</a:t>
            </a:r>
            <a:endParaRPr lang="en-US" altLang="zh-CN" sz="2200" dirty="0"/>
          </a:p>
        </p:txBody>
      </p:sp>
      <p:sp>
        <p:nvSpPr>
          <p:cNvPr id="5" name="P_5#f2f5925c8?sp=1&amp;pid=16e7981f4&amp;color=0,0,0&amp;vtp=1&amp;bbb=1&amp;hb=1"/>
          <p:cNvSpPr/>
          <p:nvPr/>
        </p:nvSpPr>
        <p:spPr>
          <a:xfrm>
            <a:off x="832104" y="1460500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1.类型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无氧呼吸的类型有两种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，一种是生成酒精的无氧呼吸，一种是生成乳酸的无氧呼吸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不同生物或细胞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的无氧呼吸类型可能存在差异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，一般动物细胞和乳酸菌以及马铃薯块茎、甜菜块根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玉米胚等植物细胞无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氧呼吸产物为乳酸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，大多数植物细胞、酵母菌无氧呼吸产物为酒精和二氧化碳。</a:t>
            </a:r>
            <a:endParaRPr lang="en-US" altLang="zh-CN" dirty="0"/>
          </a:p>
        </p:txBody>
      </p:sp>
      <p:pic>
        <p:nvPicPr>
          <p:cNvPr id="6" name="P_5_BD#f2f5925c8?pid=16e7981f4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4528" y="3238500"/>
            <a:ext cx="3749040" cy="135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f2f5925c8?sp=1&amp;pid=16e7981f4&amp;color=0,0,0&amp;vtp=1&amp;bt=1&amp;bbb=1"/>
              <p:cNvSpPr/>
              <p:nvPr/>
            </p:nvSpPr>
            <p:spPr>
              <a:xfrm>
                <a:off x="832104" y="1080000"/>
                <a:ext cx="10533888" cy="3124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反应式</a:t>
                </a:r>
                <a:endParaRPr lang="en-US" altLang="zh-CN" sz="1800" b="1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（1）产物为酒精：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6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酶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OH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（酒精）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少量能量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（2）产物为乳酸：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6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酶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6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（乳酸）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少量能量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3.能量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（1）第一阶段释放少量能量，生成少量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ATP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第二阶段不产生能量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（2）葡萄糖分子中的大部分能量存留在酒精或乳酸中。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5#f2f5925c8?sp=1&amp;pid=16e7981f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124200"/>
              </a:xfrm>
              <a:prstGeom prst="rect">
                <a:avLst/>
              </a:prstGeom>
              <a:blipFill rotWithShape="1">
                <a:blip r:embed="rId1"/>
                <a:stretch>
                  <a:fillRect l="-2" t="-16" r="1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6_1#460d31064?vop=1&amp;pid=a8e608e00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示例题</a:t>
                </a:r>
                <a:r>
                  <a:rPr lang="en-US" altLang="zh-CN" sz="1800" b="1" i="0" dirty="0">
                    <a:solidFill>
                      <a:srgbClr val="00A0A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是细胞中广泛存在的一种还原剂，对生物细胞内多种化学反应的正常进行具有重要作用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如图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是小麦叶肉细胞中的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在细胞代谢中的产生和传递途径，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表示不同的物质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下列相关叙述不正确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6_1#460d31064?vop=1&amp;pid=a8e608e0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 rotWithShape="1">
                <a:blip r:embed="rId1"/>
                <a:stretch>
                  <a:fillRect l="-2" t="-40" r="-1066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4_BD.6_2#460d31064?vop=1&amp;pid=a8e608e00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1295" y="2392680"/>
            <a:ext cx="2707640" cy="1015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7_1#460d31064.bracket?vop=1&amp;pid=a8e608e00&amp;color=0,0,0&amp;vpa=6&amp;vtp=1"/>
          <p:cNvSpPr/>
          <p:nvPr/>
        </p:nvSpPr>
        <p:spPr>
          <a:xfrm>
            <a:off x="1472660" y="1925820"/>
            <a:ext cx="3317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6_3#460d31064.choices?vop=1&amp;pid=a8e608e00&amp;color=0,0,0&amp;vtp=1&amp;bbb=1"/>
              <p:cNvSpPr/>
              <p:nvPr/>
            </p:nvSpPr>
            <p:spPr>
              <a:xfrm>
                <a:off x="832104" y="3464044"/>
                <a:ext cx="10533888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表示丙酮酸，形成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的同时有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ATP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产生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Z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表示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②过程既有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消耗，又有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产生，同时有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ATP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的产生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表示酒精，③过程有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消耗，无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产生，同时有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ATP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的产生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①②发生的场所不同，①③发生的场所相同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6_3#460d31064.choices?vop=1&amp;pid=a8e608e0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464044"/>
                <a:ext cx="10533888" cy="1676400"/>
              </a:xfrm>
              <a:prstGeom prst="rect">
                <a:avLst/>
              </a:prstGeom>
              <a:blipFill rotWithShape="1">
                <a:blip r:embed="rId3"/>
                <a:stretch>
                  <a:fillRect l="-2" t="-7" r="1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945</Words>
  <Application>WPS 演示</Application>
  <PresentationFormat>宽屏</PresentationFormat>
  <Paragraphs>44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Wingdings</vt:lpstr>
      <vt:lpstr>黑体</vt:lpstr>
      <vt:lpstr>黑体</vt:lpstr>
      <vt:lpstr>微软雅黑</vt:lpstr>
      <vt:lpstr>微软雅黑</vt:lpstr>
      <vt:lpstr>宋体</vt:lpstr>
      <vt:lpstr>Cambria Math</vt:lpstr>
      <vt:lpstr>Arial (正文)</vt:lpstr>
      <vt:lpstr>Arial (正文)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予恩</cp:lastModifiedBy>
  <cp:revision>8</cp:revision>
  <dcterms:created xsi:type="dcterms:W3CDTF">2025-05-13T06:37:00Z</dcterms:created>
  <dcterms:modified xsi:type="dcterms:W3CDTF">2025-05-14T06:52:04Z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85C8BC8BA59143C6BAA5421E3D314791_12</vt:lpwstr>
  </property>
  <property fmtid="{D5CDD505-2E9C-101B-9397-08002B2CF9AE}" pid="3" name="KSOProductBuildVer">
    <vt:lpwstr>2052-12.1.0.20784</vt:lpwstr>
  </property>
</Properties>
</file>