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1" r:id="rId8"/>
    <p:sldId id="262" r:id="rId9"/>
    <p:sldId id="263" r:id="rId10"/>
    <p:sldId id="264" r:id="rId11"/>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a4816d57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73e41e8d6aeec5a8b#tid=6822db93af2a340009383bdf#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81af77c6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253a18e2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0.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0.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_BD#5b4555420.fixed?pid=bff8e7125&amp;color=252,200,20&amp;vtp=1&amp;bbb=1"/>
          <p:cNvSpPr/>
          <p:nvPr/>
        </p:nvSpPr>
        <p:spPr>
          <a:xfrm>
            <a:off x="2414016" y="1545336"/>
            <a:ext cx="7196328" cy="969264"/>
          </a:xfrm>
          <a:prstGeom prst="rect">
            <a:avLst/>
          </a:prstGeom>
          <a:noFill/>
        </p:spPr>
        <p:txBody>
          <a:bodyPr wrap="none" lIns="0" tIns="0" rIns="0" bIns="0" rtlCol="0" anchor="ctr"/>
          <a:lstStyle/>
          <a:p>
            <a:pPr algn="ctr" latinLnBrk="1">
              <a:lnSpc>
                <a:spcPts val="6600"/>
              </a:lnSpc>
            </a:pPr>
            <a:r>
              <a:rPr lang="en-US" altLang="zh-CN" sz="5400" b="1" i="0" dirty="0">
                <a:solidFill>
                  <a:srgbClr val="FCC814"/>
                </a:solidFill>
                <a:latin typeface="微软雅黑" panose="020B0503020204020204" pitchFamily="34" charset="-122"/>
                <a:ea typeface="微软雅黑" panose="020B0503020204020204" pitchFamily="34" charset="-122"/>
                <a:cs typeface="微软雅黑" panose="020B0503020204020204" pitchFamily="34" charset="-120"/>
              </a:rPr>
              <a:t>大招攻略</a:t>
            </a:r>
            <a:endParaRPr lang="en-US" altLang="zh-CN" sz="5400" dirty="0"/>
          </a:p>
        </p:txBody>
      </p:sp>
      <p:sp>
        <p:nvSpPr>
          <p:cNvPr id="3" name="C_2_BD#5b4555420.fixed?pid=bff8e7125&amp;color=255,255,255&amp;vtp=1&amp;bbb=1"/>
          <p:cNvSpPr/>
          <p:nvPr/>
        </p:nvSpPr>
        <p:spPr>
          <a:xfrm>
            <a:off x="640080" y="2880360"/>
            <a:ext cx="10908792" cy="1354328"/>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光合作用相关实验的设计思路与实验步骤</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4c23e817a?pid=81af77c68&amp;color=0,0,0&amp;vtp=1&amp;bt=1&amp;bbb=1&amp;hb=1"/>
          <p:cNvSpPr/>
          <p:nvPr/>
        </p:nvSpPr>
        <p:spPr>
          <a:xfrm>
            <a:off x="832104" y="1078992"/>
            <a:ext cx="10533888"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涉及实验设计的题目通常难度较高，这类题目要求我们既要掌握理论知识</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又要结合特定的需要自主</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设计实验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。设计实验时，首先需要明确实验中的自变量、因变量和无关变量都是什么</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然后需要知道在题</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述实验中要如何控制这些变量</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，再根据对照原则、单一变量原则和平行重复原则等设置分组</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最后选择适</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合的观测指标</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，对于探究环境因素对光合作用的影响的实验来说，最常用的观测指标是气体的变化量</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质的积累或生成量等</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。本攻略将讲解探究环境因素对光合作用的影响的实验设计思路</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帮助大家解决实验</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设计方面的问题</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9db2e5552?pid=253a18e2a&amp;color=0,0,0&amp;vtp=1&amp;bt=1&amp;bbb=1&amp;hb=1"/>
              <p:cNvSpPr/>
              <p:nvPr/>
            </p:nvSpPr>
            <p:spPr>
              <a:xfrm>
                <a:off x="832104" y="1078992"/>
                <a:ext cx="10533888" cy="3771900"/>
              </a:xfrm>
              <a:prstGeom prst="rect">
                <a:avLst/>
              </a:prstGeom>
              <a:noFill/>
            </p:spPr>
            <p:txBody>
              <a:bodyPr wrap="none" lIns="0" tIns="0" rIns="0" bIns="0" rtlCol="0" anchor="t"/>
              <a:lstStyle/>
              <a:p>
                <a:pPr algn="l" latinLnBrk="1">
                  <a:lnSpc>
                    <a:spcPts val="3300"/>
                  </a:lnSpc>
                </a:pPr>
                <a:r>
                  <a:rPr lang="en-US" altLang="zh-CN" sz="1800" b="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光合作用是植物利用光能将二氧化碳和水转换成有机物和氧气的过程</a:t>
                </a:r>
                <a:r>
                  <a:rPr lang="en-US" altLang="zh-CN" sz="18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其强度不仅受植物自身生理特性</a:t>
                </a:r>
                <a:endParaRPr lang="en-US" altLang="zh-CN" sz="1800"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的影响</a:t>
                </a:r>
                <a:r>
                  <a:rPr lang="en-US" altLang="zh-CN" sz="18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，还受多种外界环境因素的制约。这些因素包括但不限于二氧化碳浓度、光照强度、温度</a:t>
                </a:r>
                <a:r>
                  <a:rPr lang="en-US" altLang="zh-CN" sz="18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水分和矿</a:t>
                </a:r>
                <a:endParaRPr lang="en-US" altLang="zh-CN" sz="1800"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物质含量等</a:t>
                </a:r>
                <a:r>
                  <a:rPr lang="en-US" altLang="zh-CN"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。通过改变这些环境因素，可以观察并测量光合作用强度的变化，</a:t>
                </a:r>
                <a:r>
                  <a:rPr lang="en-US" altLang="zh-CN"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从而揭示它们之间的关系</a:t>
                </a:r>
                <a:r>
                  <a:rPr lang="en-US" altLang="zh-CN"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高考实验题常见设问与答题模板</a:t>
                </a:r>
                <a:endParaRPr lang="en-US" altLang="zh-CN">
                  <a:solidFill>
                    <a:prstClr val="black"/>
                  </a:solidFill>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1.实验步骤补充</a:t>
                </a:r>
                <a:endParaRPr lang="en-US" altLang="zh-CN">
                  <a:solidFill>
                    <a:prstClr val="black"/>
                  </a:solidFill>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（1）选取生长状况相同的植物若干，随机分为</a:t>
                </a:r>
                <a14:m>
                  <m:oMath xmlns:m="http://schemas.openxmlformats.org/officeDocument/2006/math">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（2）将各组置于不同自变量条件下（如不同光强等），</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其他条件相同且适宜</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（3）一段时间后，测量并记录因变量</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a:t>
                </a:r>
                <a14:m>
                  <m:oMath xmlns:m="http://schemas.openxmlformats.org/officeDocument/2006/math">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释放量等）。</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（4）重复实验，取平均值。</a:t>
                </a:r>
                <a:endParaRPr lang="en-US" altLang="zh-CN" spc="-50" dirty="0"/>
              </a:p>
            </p:txBody>
          </p:sp>
        </mc:Choice>
        <mc:Fallback>
          <p:sp>
            <p:nvSpPr>
              <p:cNvPr id="2" name="P_4_BD#9db2e5552?pid=253a18e2a&amp;color=0,0,0&amp;vtp=1&amp;bt=1&amp;bbb=1&amp;hb=1"/>
              <p:cNvSpPr>
                <a:spLocks noRot="1" noChangeAspect="1" noMove="1" noResize="1" noEditPoints="1" noAdjustHandles="1" noChangeArrowheads="1" noChangeShapeType="1" noTextEdit="1"/>
              </p:cNvSpPr>
              <p:nvPr/>
            </p:nvSpPr>
            <p:spPr>
              <a:xfrm>
                <a:off x="832104" y="1078992"/>
                <a:ext cx="10533888" cy="3771900"/>
              </a:xfrm>
              <a:prstGeom prst="rect">
                <a:avLst/>
              </a:prstGeom>
              <a:blipFill rotWithShape="1">
                <a:blip r:embed="rId1"/>
                <a:stretch>
                  <a:fillRect l="-2" t="-3" r="-258"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9db2e5552?sp=1&amp;pid=253a18e2a&amp;color=0,0,0&amp;vtp=1&amp;bt=1&amp;bbb=1"/>
              <p:cNvSpPr/>
              <p:nvPr/>
            </p:nvSpPr>
            <p:spPr>
              <a:xfrm>
                <a:off x="832104" y="1080000"/>
                <a:ext cx="10533888" cy="29337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实验结果分析</a:t>
                </a:r>
                <a:endPar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（1）当自变量（如光照强度）较低时，光合速率随自变量增加而升高，</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说明此时自变量是限制因素</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（2）当自变量（如光照强度）达到某一值后，光合速率不再随自变量增加而升高</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说明此时限制因</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素可能为除自变量外的另一环境因素</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浓度或温度等</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3.实验结论表述</a:t>
                </a:r>
                <a:endParaRPr lang="en-US" altLang="zh-CN">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在一定范围内</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，环境因素（如温度）与光合速率呈正相关；超过最适值后，光合速率可能下降</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如高温导致酶失活</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P_4#9db2e5552?sp=1&amp;pid=253a18e2a&amp;color=0,0,0&amp;vtp=1&amp;bt=1&amp;bbb=1"/>
              <p:cNvSpPr>
                <a:spLocks noRot="1" noChangeAspect="1" noMove="1" noResize="1" noEditPoints="1" noAdjustHandles="1" noChangeArrowheads="1" noChangeShapeType="1" noTextEdit="1"/>
              </p:cNvSpPr>
              <p:nvPr/>
            </p:nvSpPr>
            <p:spPr>
              <a:xfrm>
                <a:off x="832104" y="1080000"/>
                <a:ext cx="10533888" cy="2933700"/>
              </a:xfrm>
              <a:prstGeom prst="rect">
                <a:avLst/>
              </a:prstGeom>
              <a:blipFill rotWithShape="1">
                <a:blip r:embed="rId1"/>
                <a:stretch>
                  <a:fillRect l="-2" t="-17" r="-2193" b="1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1_1#4c64d8b8b?vop=1&amp;pid=a4816d57f&amp;color=0,0,0&amp;vtp=1&amp;bt=1&amp;bbb=1&amp;hb=1"/>
              <p:cNvSpPr/>
              <p:nvPr/>
            </p:nvSpPr>
            <p:spPr>
              <a:xfrm>
                <a:off x="832104" y="1080000"/>
                <a:ext cx="10533888" cy="29337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示例题</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为科学施肥提质增产，某大棚生产基地查阅大量文献资料进行了相关实验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部分研究过程及结果</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如下</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实验一</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：黄瓜开花结果期镁胁迫对生长和光合特性的影响机制。</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利用不同浓度的硫酸镁设置适镁</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、多镁、缺镁3个水平</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sub>
                    </m:sSub>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调节</a:t>
                </a:r>
                <a14:m>
                  <m:oMath xmlns:m="http://schemas.openxmlformats.org/officeDocument/2006/math">
                    <m:sSubSup>
                      <m:sSubSupPr>
                        <m:ctrlPr>
                          <a:rPr lang="en-US" altLang="zh-CN" sz="1800" b="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，营养液中其他元素按照黄瓜生长需求配置。幼苗期每</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浇营养液</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株，开花结果期每</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浇营养液</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株，每隔</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浇1次清水洗盐，其他条件相同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在开花结果期</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进行相关数据检测</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，结果如表所示。</a:t>
                </a:r>
                <a:endParaRPr lang="en-US" altLang="zh-CN" dirty="0"/>
              </a:p>
            </p:txBody>
          </p:sp>
        </mc:Choice>
        <mc:Fallback>
          <p:sp>
            <p:nvSpPr>
              <p:cNvPr id="2" name="QO_4_BD.1_1#4c64d8b8b?vop=1&amp;pid=a4816d57f&amp;color=0,0,0&amp;vtp=1&amp;bt=1&amp;bbb=1&amp;hb=1"/>
              <p:cNvSpPr>
                <a:spLocks noRot="1" noChangeAspect="1" noMove="1" noResize="1" noEditPoints="1" noAdjustHandles="1" noChangeArrowheads="1" noChangeShapeType="1" noTextEdit="1"/>
              </p:cNvSpPr>
              <p:nvPr/>
            </p:nvSpPr>
            <p:spPr>
              <a:xfrm>
                <a:off x="832104" y="1080000"/>
                <a:ext cx="10533888" cy="2933700"/>
              </a:xfrm>
              <a:prstGeom prst="rect">
                <a:avLst/>
              </a:prstGeom>
              <a:blipFill rotWithShape="1">
                <a:blip r:embed="rId1"/>
                <a:stretch>
                  <a:fillRect l="-2" t="-17" r="1" b="1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9" name="QO_4_BD.1_2#4c64d8b8b?colgroup=22,10,10,10&amp;vop=1&amp;pid=a4816d57f&amp;color=0,0,0&amp;mp=1&amp;vtp=1&amp;bt=1&amp;bbb=1"/>
              <p:cNvGraphicFramePr>
                <a:graphicFrameLocks noGrp="1"/>
              </p:cNvGraphicFramePr>
              <p:nvPr/>
            </p:nvGraphicFramePr>
            <p:xfrm>
              <a:off x="832104" y="1078992"/>
              <a:ext cx="10488168" cy="2386076"/>
            </p:xfrm>
            <a:graphic>
              <a:graphicData uri="http://schemas.openxmlformats.org/drawingml/2006/table">
                <a:tbl>
                  <a:tblPr/>
                  <a:tblGrid>
                    <a:gridCol w="4206240"/>
                    <a:gridCol w="2093976"/>
                    <a:gridCol w="2093976"/>
                    <a:gridCol w="2093976"/>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d>
                                <m:d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2.159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2.259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1.746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叶绿素</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d>
                                <m:d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0.539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0.406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类胡萝卜素</a:t>
                          </a: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0.363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0.353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羧化效率</a:t>
                          </a: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0.0734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0.0748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0.0678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光饱和点</a:t>
                          </a: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952.5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827.5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光补偿点</a:t>
                          </a: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𝜇</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53.08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58.55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9" name="QO_4_BD.1_2#4c64d8b8b?colgroup=22,10,10,10&amp;vop=1&amp;pid=a4816d57f&amp;color=0,0,0&amp;mp=1&amp;vtp=1&amp;bt=1&amp;bbb=1"/>
              <p:cNvGraphicFramePr>
                <a:graphicFrameLocks noGrp="1"/>
              </p:cNvGraphicFramePr>
              <p:nvPr/>
            </p:nvGraphicFramePr>
            <p:xfrm>
              <a:off x="832104" y="1078992"/>
              <a:ext cx="10488168" cy="2386076"/>
            </p:xfrm>
            <a:graphic>
              <a:graphicData uri="http://schemas.openxmlformats.org/drawingml/2006/table">
                <a:tbl>
                  <a:tblPr/>
                  <a:tblGrid>
                    <a:gridCol w="4206240"/>
                    <a:gridCol w="2093976"/>
                    <a:gridCol w="2093976"/>
                    <a:gridCol w="2093976"/>
                  </a:tblGrid>
                  <a:tr h="340995">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2.159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2.259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1.746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36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0.539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0.406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0.363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0.353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0.0734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0.0748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0.0678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910.0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952.5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827.5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53.08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58.55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mc:AlternateContent xmlns:mc="http://schemas.openxmlformats.org/markup-compatibility/2006">
        <mc:Choice xmlns:a14="http://schemas.microsoft.com/office/drawing/2010/main" Requires="a14">
          <p:sp>
            <p:nvSpPr>
              <p:cNvPr id="3" name="QO_4_BD.1_3#4c64d8b8b?vop=1&amp;pid=a4816d57f&amp;color=0,0,0&amp;mp=1&amp;vtp=1&amp;bbb=1"/>
              <p:cNvSpPr/>
              <p:nvPr/>
            </p:nvSpPr>
            <p:spPr>
              <a:xfrm>
                <a:off x="832104" y="3594100"/>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r>
                  <a:rPr lang="en-US" altLang="zh-CN" sz="18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羧化效率指植物叶片在单位时间单位面积固定的最大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物质的量</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：无机盐缺乏对蔗糖转运的影响。</a:t>
                </a:r>
                <a:endParaRPr lang="en-US" altLang="zh-CN" sz="1800" dirty="0"/>
              </a:p>
            </p:txBody>
          </p:sp>
        </mc:Choice>
        <mc:Fallback>
          <p:sp>
            <p:nvSpPr>
              <p:cNvPr id="3" name="QO_4_BD.1_3#4c64d8b8b?vop=1&amp;pid=a4816d57f&amp;color=0,0,0&amp;mp=1&amp;vtp=1&amp;bbb=1"/>
              <p:cNvSpPr>
                <a:spLocks noRot="1" noChangeAspect="1" noMove="1" noResize="1" noEditPoints="1" noAdjustHandles="1" noChangeArrowheads="1" noChangeShapeType="1" noTextEdit="1"/>
              </p:cNvSpPr>
              <p:nvPr/>
            </p:nvSpPr>
            <p:spPr>
              <a:xfrm>
                <a:off x="832104" y="3594100"/>
                <a:ext cx="10533888" cy="838200"/>
              </a:xfrm>
              <a:prstGeom prst="rect">
                <a:avLst/>
              </a:prstGeom>
              <a:blipFill rotWithShape="1">
                <a:blip r:embed="rId2"/>
                <a:stretch>
                  <a:fillRect l="-2" r="1"/>
                </a:stretch>
              </a:blipFill>
            </p:spPr>
            <p:txBody>
              <a:bodyPr/>
              <a:lstStyle/>
              <a:p>
                <a:r>
                  <a:rPr lang="zh-CN" altLang="en-US">
                    <a:noFill/>
                  </a:rPr>
                  <a:t> </a:t>
                </a:r>
              </a:p>
            </p:txBody>
          </p:sp>
        </mc:Fallback>
      </mc:AlternateContent>
      <p:pic>
        <p:nvPicPr>
          <p:cNvPr id="4" name="QO_4_BD.1_5#4c64d8b8b?htil=1&amp;vop=1&amp;pid=a4816d57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551176" y="4692904"/>
            <a:ext cx="1819656" cy="136245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O_4_BD.1_6#4c64d8b8b?htil=1&amp;vop=1&amp;pid=a4816d57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726680" y="4546600"/>
            <a:ext cx="2002536" cy="150876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1_7#4c64d8b8b?vop=1&amp;pid=a4816d57f&amp;color=0,0,0&amp;mp=1&amp;vtp=1&amp;bt=1&amp;bbb=1"/>
          <p:cNvSpPr/>
          <p:nvPr/>
        </p:nvSpPr>
        <p:spPr>
          <a:xfrm>
            <a:off x="832104" y="1078993"/>
            <a:ext cx="10533888" cy="457200"/>
          </a:xfrm>
          <a:prstGeom prst="rect">
            <a:avLst/>
          </a:prstGeom>
          <a:noFill/>
        </p:spPr>
        <p:txBody>
          <a:bodyPr wrap="none" lIns="0" tIns="0" rIns="0" bIns="0" rtlCol="0" anchor="t"/>
          <a:lstStyle/>
          <a:p>
            <a:pPr algn="l" latinLnBrk="1">
              <a:lnSpc>
                <a:spcPts val="36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回答以下问题：</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3" name="QB_5_BD.2_1#a468e5023?vop=1&amp;pid=4c64d8b8b&amp;color=0,0,0&amp;vtp=1&amp;bbb=1"/>
              <p:cNvSpPr/>
              <p:nvPr/>
            </p:nvSpPr>
            <p:spPr>
              <a:xfrm>
                <a:off x="831850" y="1525905"/>
                <a:ext cx="10877550" cy="2933700"/>
              </a:xfrm>
              <a:prstGeom prst="rect">
                <a:avLst/>
              </a:prstGeom>
              <a:noFill/>
            </p:spPr>
            <p:txBody>
              <a:bodyPr wrap="none" lIns="0" tIns="0" rIns="0" bIns="0" rtlCol="0" anchor="t"/>
              <a:lstStyle/>
              <a:p>
                <a:pPr algn="l" latinLnBrk="1">
                  <a:lnSpc>
                    <a:spcPts val="3300"/>
                  </a:lnSpc>
                </a:pPr>
                <a:r>
                  <a:rPr lang="en-US" altLang="zh-CN" sz="180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 </a:t>
                </a:r>
                <a14:m>
                  <m:oMath xmlns:m="http://schemas.openxmlformats.org/officeDocument/2006/math">
                    <m:sSub>
                      <m:sSubPr>
                        <m:ctrlPr>
                          <a:rPr lang="en-US" alt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m:ctrlPr>
                      </m:sSubPr>
                      <m:e>
                        <m:r>
                          <m:rPr>
                            <m:sty m:val="p"/>
                          </m:rP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m:t>CO</m:t>
                        </m:r>
                      </m:e>
                      <m:sub>
                        <m: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的固定指在酶的作用下，</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结合的过程。</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algn="l"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 实验一中检测植株叶绿素含量时，</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需用</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溶解并提取色素，再利用色素吸收的光谱，测</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algn="l"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定并计算出各种色素的含量。</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实验二中应在茎中的</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填结构名称）检测蔗糖的输出量。</a:t>
                </a:r>
                <a:endParaRPr lang="en-US" altLang="zh-CN">
                  <a:solidFill>
                    <a:srgbClr val="000000"/>
                  </a:solidFill>
                </a:endParaRPr>
              </a:p>
              <a:p>
                <a:pPr lvl="0" algn="l"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实验一中</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处理下的光饱和点低于</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的原因是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algn="l" latinLnBrk="1">
                  <a:lnSpc>
                    <a:spcPts val="3300"/>
                  </a:lnSpc>
                </a:pP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algn="l"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 结</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合所学知识分析实验结果</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归纳</a:t>
                </a:r>
                <a14:m>
                  <m:oMath xmlns:m="http://schemas.openxmlformats.org/officeDocument/2006/math">
                    <m:sSup>
                      <m:sSup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的功能有</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3" name="QB_5_BD.2_1#a468e5023?vop=1&amp;pid=4c64d8b8b&amp;color=0,0,0&amp;vtp=1&amp;bbb=1"/>
              <p:cNvSpPr>
                <a:spLocks noRot="1" noChangeAspect="1" noMove="1" noResize="1" noEditPoints="1" noAdjustHandles="1" noChangeArrowheads="1" noChangeShapeType="1" noTextEdit="1"/>
              </p:cNvSpPr>
              <p:nvPr/>
            </p:nvSpPr>
            <p:spPr>
              <a:xfrm>
                <a:off x="831850" y="1525905"/>
                <a:ext cx="10877550" cy="2933700"/>
              </a:xfrm>
              <a:prstGeom prst="rect">
                <a:avLst/>
              </a:prstGeom>
              <a:blipFill rotWithShape="1">
                <a:blip r:embed="rId1"/>
                <a:stretch>
                  <a:fillRect r="-67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3_1#a468e5023.blank?vop=1&amp;pid=4c64d8b8b&amp;color=0,0,0&amp;vpa=1&amp;vtp=1&amp;bbb=1"/>
              <p:cNvSpPr/>
              <p:nvPr/>
            </p:nvSpPr>
            <p:spPr>
              <a:xfrm>
                <a:off x="5063459" y="1568195"/>
                <a:ext cx="2230374"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或五碳化合物）</a:t>
                </a:r>
                <a:endParaRPr lang="en-US" altLang="zh-CN" sz="100" dirty="0">
                  <a:solidFill>
                    <a:srgbClr val="FF0000"/>
                  </a:solidFill>
                </a:endParaRPr>
              </a:p>
            </p:txBody>
          </p:sp>
        </mc:Choice>
        <mc:Fallback>
          <p:sp>
            <p:nvSpPr>
              <p:cNvPr id="4" name="QB_5_AN.3_1#a468e5023.blank?vop=1&amp;pid=4c64d8b8b&amp;color=0,0,0&amp;vpa=1&amp;vtp=1&amp;bbb=1"/>
              <p:cNvSpPr>
                <a:spLocks noRot="1" noChangeAspect="1" noMove="1" noResize="1" noEditPoints="1" noAdjustHandles="1" noChangeArrowheads="1" noChangeShapeType="1" noTextEdit="1"/>
              </p:cNvSpPr>
              <p:nvPr/>
            </p:nvSpPr>
            <p:spPr>
              <a:xfrm>
                <a:off x="5063459" y="1568195"/>
                <a:ext cx="2230374" cy="279400"/>
              </a:xfrm>
              <a:prstGeom prst="rect">
                <a:avLst/>
              </a:prstGeom>
              <a:blipFill rotWithShape="1">
                <a:blip r:embed="rId2"/>
                <a:stretch>
                  <a:fillRect l="-27" t="-5591" r="10" b="136"/>
                </a:stretch>
              </a:blipFill>
            </p:spPr>
            <p:txBody>
              <a:bodyPr/>
              <a:lstStyle/>
              <a:p>
                <a:r>
                  <a:rPr lang="zh-CN" altLang="en-US">
                    <a:noFill/>
                  </a:rPr>
                  <a:t> </a:t>
                </a:r>
              </a:p>
            </p:txBody>
          </p:sp>
        </mc:Fallback>
      </mc:AlternateContent>
      <p:sp>
        <p:nvSpPr>
          <p:cNvPr id="6" name="QB_5_AN.5_1#a468e5023.blank?vop=1&amp;pid=4c64d8b8b&amp;color=0,0,0&amp;vpa=2&amp;vtp=1&amp;bbb=1"/>
          <p:cNvSpPr/>
          <p:nvPr/>
        </p:nvSpPr>
        <p:spPr>
          <a:xfrm>
            <a:off x="5438235" y="1917502"/>
            <a:ext cx="1081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无水乙醇</a:t>
            </a:r>
            <a:endParaRPr lang="en-US" altLang="zh-CN" dirty="0">
              <a:solidFill>
                <a:srgbClr val="FF0000"/>
              </a:solidFill>
            </a:endParaRPr>
          </a:p>
        </p:txBody>
      </p:sp>
      <p:sp>
        <p:nvSpPr>
          <p:cNvPr id="7" name="QB_5_AN.6_1#a468e5023.blank?vop=1&amp;pid=4c64d8b8b&amp;color=0,0,0&amp;vpa=3&amp;vtp=1&amp;bbb=1"/>
          <p:cNvSpPr/>
          <p:nvPr/>
        </p:nvSpPr>
        <p:spPr>
          <a:xfrm>
            <a:off x="5866860" y="2336601"/>
            <a:ext cx="1995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韧皮部（或筛管）</a:t>
            </a:r>
            <a:endParaRPr lang="en-US" altLang="zh-CN" dirty="0">
              <a:solidFill>
                <a:srgbClr val="FF0000"/>
              </a:solidFill>
            </a:endParaRPr>
          </a:p>
        </p:txBody>
      </p:sp>
      <p:sp>
        <p:nvSpPr>
          <p:cNvPr id="9" name="QB_5_AN.8_1#a468e5023.blank?vop=1&amp;pid=4c64d8b8b&amp;color=0,0,0&amp;vpa=4&amp;vtp=1&amp;bbb=1&amp;hb=1"/>
          <p:cNvSpPr/>
          <p:nvPr/>
        </p:nvSpPr>
        <p:spPr>
          <a:xfrm>
            <a:off x="832104" y="2755702"/>
            <a:ext cx="10531904" cy="838200"/>
          </a:xfrm>
          <a:prstGeom prst="rect">
            <a:avLst/>
          </a:prstGeom>
          <a:noFill/>
        </p:spPr>
        <p:txBody>
          <a:bodyPr wrap="square" lIns="0" tIns="0" rIns="0" bIns="0" rtlCol="0" anchor="t"/>
          <a:lstStyle/>
          <a:p>
            <a:pPr latinLnBrk="1">
              <a:lnSpc>
                <a:spcPts val="3300"/>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缺镁导致叶绿素含量降低</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吸收和利用的光能减少</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缺镁导致羧化效率降低</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，使暗反应消耗的能量减少</a:t>
            </a:r>
            <a:endParaRPr lang="en-US" altLang="zh-CN" dirty="0">
              <a:solidFill>
                <a:srgbClr val="FF0000"/>
              </a:solidFill>
            </a:endParaRPr>
          </a:p>
        </p:txBody>
      </p:sp>
      <p:sp>
        <p:nvSpPr>
          <p:cNvPr id="11" name="QB_5_AN.10_1#a468e5023.blank?vop=1&amp;pid=4c64d8b8b&amp;color=0,0,0&amp;vpa=5&amp;vtp=1&amp;bbb=1&amp;hb=1"/>
          <p:cNvSpPr/>
          <p:nvPr/>
        </p:nvSpPr>
        <p:spPr>
          <a:xfrm>
            <a:off x="674370" y="3556635"/>
            <a:ext cx="10863580" cy="817245"/>
          </a:xfrm>
          <a:prstGeom prst="rect">
            <a:avLst/>
          </a:prstGeom>
          <a:noFill/>
        </p:spPr>
        <p:txBody>
          <a:bodyPr wrap="square" lIns="0" tIns="0" rIns="0" bIns="0" rtlCol="0" anchor="t"/>
          <a:lstStyle/>
          <a:p>
            <a:pPr latinLnBrk="1">
              <a:lnSpc>
                <a:spcPct val="149000"/>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合成叶绿素的原料</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、促进物质转运、调节酶的活性</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2" name="QB_5_BD.11_1#8150d8747?vop=1&amp;pid=4c64d8b8b&amp;color=0,0,0&amp;vtp=1&amp;bbb=1&amp;hb=1"/>
              <p:cNvSpPr/>
              <p:nvPr/>
            </p:nvSpPr>
            <p:spPr>
              <a:xfrm>
                <a:off x="830199" y="4161346"/>
                <a:ext cx="10533888" cy="1676400"/>
              </a:xfrm>
              <a:prstGeom prst="rect">
                <a:avLst/>
              </a:prstGeom>
              <a:noFill/>
            </p:spPr>
            <p:txBody>
              <a:bodyPr wrap="none" lIns="0" tIns="0" rIns="0" bIns="0" rtlCol="0" anchor="t"/>
              <a:lstStyle/>
              <a:p>
                <a:pPr algn="l" latinLnBrk="1">
                  <a:lnSpc>
                    <a:spcPts val="3300"/>
                  </a:lnSpc>
                </a:pPr>
                <a:r>
                  <a:rPr lang="en-US" altLang="zh-CN" sz="180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棚生产基地要进一步确定不同镁钾浓度配比下番茄糖类在不同器官中分配和积累情况</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请利用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同位素标记法</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可选择的放射性物质有</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sup>
                    </m:sSup>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sup>
                    </m:sSup>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等）设计实验进行探究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写出简单</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的实验思路即可：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12" name="QB_5_BD.11_1#8150d8747?vop=1&amp;pid=4c64d8b8b&amp;color=0,0,0&amp;vtp=1&amp;bbb=1&amp;hb=1"/>
              <p:cNvSpPr>
                <a:spLocks noRot="1" noChangeAspect="1" noMove="1" noResize="1" noEditPoints="1" noAdjustHandles="1" noChangeArrowheads="1" noChangeShapeType="1" noTextEdit="1"/>
              </p:cNvSpPr>
              <p:nvPr/>
            </p:nvSpPr>
            <p:spPr>
              <a:xfrm>
                <a:off x="830199" y="4161346"/>
                <a:ext cx="10533888" cy="1676400"/>
              </a:xfrm>
              <a:prstGeom prst="rect">
                <a:avLst/>
              </a:prstGeom>
              <a:blipFill rotWithShape="1">
                <a:blip r:embed="rId3"/>
                <a:stretch>
                  <a:fillRect l="-2" t="-11" r="-909" b="1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5_AN.12_1#8150d8747.blank?vop=1&amp;pid=4c64d8b8b&amp;color=0,0,0&amp;vpa=6&amp;vtp=1&amp;bbb=1&amp;hb=1"/>
              <p:cNvSpPr/>
              <p:nvPr/>
            </p:nvSpPr>
            <p:spPr>
              <a:xfrm>
                <a:off x="713359" y="4946397"/>
                <a:ext cx="10531904" cy="838200"/>
              </a:xfrm>
              <a:prstGeom prst="rect">
                <a:avLst/>
              </a:prstGeom>
              <a:noFill/>
            </p:spPr>
            <p:txBody>
              <a:bodyPr wrap="square" lIns="0" tIns="0" rIns="0" bIns="0" rtlCol="0" anchor="t"/>
              <a:lstStyle/>
              <a:p>
                <a:pPr latinLnBrk="1">
                  <a:lnSpc>
                    <a:spcPts val="3300"/>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正常番茄植株分组</a:t>
                </a:r>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通入</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14</m:t>
                        </m:r>
                      </m:sup>
                    </m:sSup>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用不同镁钾浓度的完全培养液处理</a:t>
                </a:r>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其他培养液成分</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及含量相同</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，在适宜且相同的环境中培养一段时间后，检测不同器官的放射性</a:t>
                </a:r>
                <a:endParaRPr lang="en-US" altLang="zh-CN" dirty="0">
                  <a:solidFill>
                    <a:srgbClr val="FF0000"/>
                  </a:solidFill>
                </a:endParaRPr>
              </a:p>
            </p:txBody>
          </p:sp>
        </mc:Choice>
        <mc:Fallback>
          <p:sp>
            <p:nvSpPr>
              <p:cNvPr id="13" name="QB_5_AN.12_1#8150d8747.blank?vop=1&amp;pid=4c64d8b8b&amp;color=0,0,0&amp;vpa=6&amp;vtp=1&amp;bbb=1&amp;hb=1"/>
              <p:cNvSpPr>
                <a:spLocks noRot="1" noChangeAspect="1" noMove="1" noResize="1" noEditPoints="1" noAdjustHandles="1" noChangeArrowheads="1" noChangeShapeType="1" noTextEdit="1"/>
              </p:cNvSpPr>
              <p:nvPr/>
            </p:nvSpPr>
            <p:spPr>
              <a:xfrm>
                <a:off x="713359" y="4946397"/>
                <a:ext cx="10531904" cy="838200"/>
              </a:xfrm>
              <a:prstGeom prst="rect">
                <a:avLst/>
              </a:prstGeom>
              <a:blipFill rotWithShape="1">
                <a:blip r:embed="rId4"/>
                <a:stretch>
                  <a:fillRect l="-2" t="-46" b="4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bg/>
                                          </p:spTgt>
                                        </p:tgtEl>
                                        <p:attrNameLst>
                                          <p:attrName>style.visibility</p:attrName>
                                        </p:attrNameLst>
                                      </p:cBhvr>
                                      <p:to>
                                        <p:strVal val="visible"/>
                                      </p:to>
                                    </p:set>
                                    <p:anim calcmode="lin" valueType="num">
                                      <p:cBhvr additive="base">
                                        <p:cTn id="3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9">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 calcmode="lin" valueType="num">
                                      <p:cBhvr additive="base">
                                        <p:cTn id="4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9">
                                            <p:txEl>
                                              <p:pRg st="1" end="1"/>
                                            </p:txEl>
                                          </p:spTgt>
                                        </p:tgtEl>
                                        <p:attrNameLst>
                                          <p:attrName>style.visibility</p:attrName>
                                        </p:attrNameLst>
                                      </p:cBhvr>
                                      <p:to>
                                        <p:strVal val="visible"/>
                                      </p:to>
                                    </p:set>
                                    <p:anim calcmode="lin" valueType="num">
                                      <p:cBhvr additive="base">
                                        <p:cTn id="45"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1">
                                            <p:txEl>
                                              <p:pRg st="0" end="0"/>
                                            </p:txEl>
                                          </p:spTgt>
                                        </p:tgtEl>
                                        <p:attrNameLst>
                                          <p:attrName>style.visibility</p:attrName>
                                        </p:attrNameLst>
                                      </p:cBhvr>
                                      <p:to>
                                        <p:strVal val="visible"/>
                                      </p:to>
                                    </p:set>
                                    <p:anim calcmode="lin" valueType="num">
                                      <p:cBhvr additive="base">
                                        <p:cTn id="5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3">
                                            <p:txEl>
                                              <p:pRg st="0" end="0"/>
                                            </p:txEl>
                                          </p:spTgt>
                                        </p:tgtEl>
                                        <p:attrNameLst>
                                          <p:attrName>style.visibility</p:attrName>
                                        </p:attrNameLst>
                                      </p:cBhvr>
                                      <p:to>
                                        <p:strVal val="visible"/>
                                      </p:to>
                                    </p:set>
                                    <p:anim calcmode="lin" valueType="num">
                                      <p:cBhvr additive="base">
                                        <p:cTn id="5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3">
                                            <p:txEl>
                                              <p:pRg st="1" end="1"/>
                                            </p:txEl>
                                          </p:spTgt>
                                        </p:tgtEl>
                                        <p:attrNameLst>
                                          <p:attrName>style.visibility</p:attrName>
                                        </p:attrNameLst>
                                      </p:cBhvr>
                                      <p:to>
                                        <p:strVal val="visible"/>
                                      </p:to>
                                    </p:set>
                                    <p:anim calcmode="lin" valueType="num">
                                      <p:cBhvr additive="base">
                                        <p:cTn id="61"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7" grpId="0" animBg="1" build="p"/>
      <p:bldP spid="9" grpId="0" animBg="1" build="p"/>
      <p:bldP spid="11" grpId="0" animBg="1" build="p"/>
      <p:bldP spid="13"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2290</Words>
  <Application>WPS 演示</Application>
  <PresentationFormat>宽屏</PresentationFormat>
  <Paragraphs>124</Paragraphs>
  <Slides>8</Slides>
  <Notes>8</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8</vt:i4>
      </vt:variant>
    </vt:vector>
  </HeadingPairs>
  <TitlesOfParts>
    <vt:vector size="21" baseType="lpstr">
      <vt:lpstr>Arial</vt:lpstr>
      <vt:lpstr>宋体</vt:lpstr>
      <vt:lpstr>Wingdings</vt:lpstr>
      <vt:lpstr>黑体</vt:lpstr>
      <vt:lpstr>黑体</vt:lpstr>
      <vt:lpstr>微软雅黑</vt:lpstr>
      <vt:lpstr>微软雅黑</vt:lpstr>
      <vt:lpstr>宋体</vt:lpstr>
      <vt:lpstr>Cambria Math</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予恩</cp:lastModifiedBy>
  <cp:revision>4</cp:revision>
  <dcterms:created xsi:type="dcterms:W3CDTF">2025-05-13T07:23:00Z</dcterms:created>
  <dcterms:modified xsi:type="dcterms:W3CDTF">2025-05-14T07:24:02Z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F2DC38DDE86D493F9FE61FA839972202_12</vt:lpwstr>
  </property>
  <property fmtid="{D5CDD505-2E9C-101B-9397-08002B2CF9AE}" pid="3" name="KSOProductBuildVer">
    <vt:lpwstr>2052-12.1.0.20784</vt:lpwstr>
  </property>
</Properties>
</file>