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7" r:id="rId3"/>
    <p:sldId id="258" r:id="rId5"/>
    <p:sldId id="259" r:id="rId6"/>
    <p:sldId id="260" r:id="rId7"/>
    <p:sldId id="261" r:id="rId8"/>
    <p:sldId id="262" r:id="rId9"/>
    <p:sldId id="263" r:id="rId10"/>
    <p:sldId id="264" r:id="rId11"/>
    <p:sldId id="265" r:id="rId12"/>
    <p:sldId id="266" r:id="rId13"/>
    <p:sldId id="267" r:id="rId14"/>
    <p:sldId id="268" r:id="rId1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 Type="http://schemas.openxmlformats.org/officeDocument/2006/relationships/theme" Target="theme/theme1.xml"/><Relationship Id="rId18" Type="http://schemas.openxmlformats.org/officeDocument/2006/relationships/tableStyles" Target="tableStyles.xml"/><Relationship Id="rId17" Type="http://schemas.openxmlformats.org/officeDocument/2006/relationships/viewProps" Target="viewProps.xml"/><Relationship Id="rId16" Type="http://schemas.openxmlformats.org/officeDocument/2006/relationships/presProps" Target="presProps.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biology#pid=6819e1160bee9fc1ba3230ba#tid=6822e40be7974300096e598c#sourcefrom=">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3575304" y="5541264"/>
            <a:ext cx="5038344" cy="539496"/>
          </a:xfrm>
          <a:prstGeom prst="rect">
            <a:avLst/>
          </a:prstGeom>
          <a:noFill/>
        </p:spPr>
        <p:txBody>
          <a:bodyPr wrap="square" lIns="0" tIns="0" rIns="0" bIns="0" rtlCol="0" anchor="ctr"/>
          <a:lstStyle/>
          <a:p>
            <a:pPr algn="ctr">
              <a:lnSpc>
                <a:spcPct val="100000"/>
              </a:lnSpc>
            </a:pPr>
            <a:r>
              <a:rPr lang="en-US" sz="2400" b="1" i="0" dirty="0">
                <a:solidFill>
                  <a:srgbClr val="FFFFFF"/>
                </a:solidFill>
                <a:latin typeface="黑体" panose="02010609060101010101" pitchFamily="34" charset="-122"/>
                <a:ea typeface="黑体" panose="02010609060101010101" pitchFamily="34" charset="-122"/>
                <a:cs typeface="黑体" panose="02010609060101010101" pitchFamily="34" charset="-120"/>
              </a:rPr>
              <a:t>高中生物学 必修1 分子与细胞</a:t>
            </a:r>
            <a:endParaRPr lang="en-US" sz="2400"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21208" y="283464"/>
            <a:ext cx="2697480" cy="448056"/>
          </a:xfrm>
          <a:prstGeom prst="rect">
            <a:avLst/>
          </a:prstGeom>
        </p:spPr>
      </p:pic>
      <p:sp>
        <p:nvSpPr>
          <p:cNvPr id="4" name="MasterShapeName"/>
          <p:cNvSpPr/>
          <p:nvPr/>
        </p:nvSpPr>
        <p:spPr>
          <a:xfrm>
            <a:off x="521208" y="283464"/>
            <a:ext cx="2697480" cy="448056"/>
          </a:xfrm>
          <a:prstGeom prst="rect">
            <a:avLst/>
          </a:prstGeom>
          <a:noFill/>
        </p:spPr>
        <p:txBody>
          <a:bodyPr wrap="square" lIns="0" tIns="0" rIns="0" bIns="0" rtlCol="0" anchor="ctr"/>
          <a:lstStyle/>
          <a:p>
            <a:pPr algn="ctr"/>
            <a:r>
              <a:rPr lang="en-US" sz="1800" b="1" i="0" dirty="0">
                <a:solidFill>
                  <a:srgbClr val="00A0AF"/>
                </a:solidFill>
                <a:latin typeface="黑体" panose="02010609060101010101" pitchFamily="34" charset="-122"/>
                <a:ea typeface="黑体" panose="02010609060101010101" pitchFamily="34" charset="-122"/>
                <a:cs typeface="黑体" panose="02010609060101010101" pitchFamily="34" charset="-120"/>
              </a:rPr>
              <a:t>高中生物学 必修1</a:t>
            </a:r>
            <a:endParaRPr lang="en-US" sz="1800" dirty="0"/>
          </a:p>
        </p:txBody>
      </p:sp>
    </p:spTree>
  </p:cSld>
  <p:clrMapOvr>
    <a:masterClrMapping/>
  </p:clrMapOvr>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7" Type="http://schemas.openxmlformats.org/officeDocument/2006/relationships/notesSlide" Target="../notesSlides/notesSlide10.xml"/><Relationship Id="rId6" Type="http://schemas.openxmlformats.org/officeDocument/2006/relationships/slideLayout" Target="../slideLayouts/slideLayout5.xml"/><Relationship Id="rId5" Type="http://schemas.openxmlformats.org/officeDocument/2006/relationships/image" Target="../media/image34.png"/><Relationship Id="rId4" Type="http://schemas.openxmlformats.org/officeDocument/2006/relationships/image" Target="../media/image33.png"/><Relationship Id="rId3" Type="http://schemas.openxmlformats.org/officeDocument/2006/relationships/image" Target="../media/image32.png"/><Relationship Id="rId2" Type="http://schemas.openxmlformats.org/officeDocument/2006/relationships/tags" Target="../tags/tag2.xml"/><Relationship Id="rId1" Type="http://schemas.openxmlformats.org/officeDocument/2006/relationships/tags" Target="../tags/tag1.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5.xml"/><Relationship Id="rId1" Type="http://schemas.openxmlformats.org/officeDocument/2006/relationships/image" Target="../media/image35.jpeg"/></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5.xml"/><Relationship Id="rId3" Type="http://schemas.openxmlformats.org/officeDocument/2006/relationships/image" Target="../media/image38.png"/><Relationship Id="rId2" Type="http://schemas.openxmlformats.org/officeDocument/2006/relationships/image" Target="../media/image37.jpeg"/><Relationship Id="rId1" Type="http://schemas.openxmlformats.org/officeDocument/2006/relationships/image" Target="../media/image36.png"/></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5.xml"/><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image" Target="../media/image5.pn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5.xml"/><Relationship Id="rId2" Type="http://schemas.openxmlformats.org/officeDocument/2006/relationships/image" Target="../media/image9.png"/><Relationship Id="rId1" Type="http://schemas.openxmlformats.org/officeDocument/2006/relationships/image" Target="../media/image8.jpeg"/></Relationships>
</file>

<file path=ppt/slides/_rels/slide4.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5.xml"/><Relationship Id="rId4" Type="http://schemas.openxmlformats.org/officeDocument/2006/relationships/image" Target="../media/image13.png"/><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5.xml"/><Relationship Id="rId1" Type="http://schemas.openxmlformats.org/officeDocument/2006/relationships/image" Target="../media/image14.png"/></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5.xml"/><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image" Target="../media/image15.png"/></Relationships>
</file>

<file path=ppt/slides/_rels/slide7.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slideLayout" Target="../slideLayouts/slideLayout5.xml"/><Relationship Id="rId4" Type="http://schemas.openxmlformats.org/officeDocument/2006/relationships/image" Target="../media/image21.png"/><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image" Target="../media/image18.png"/></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5.xml"/><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image" Target="../media/image22.png"/></Relationships>
</file>

<file path=ppt/slides/_rels/slide9.xml.rels><?xml version="1.0" encoding="UTF-8" standalone="yes"?>
<Relationships xmlns="http://schemas.openxmlformats.org/package/2006/relationships"><Relationship Id="rId9" Type="http://schemas.openxmlformats.org/officeDocument/2006/relationships/notesSlide" Target="../notesSlides/notesSlide9.xml"/><Relationship Id="rId8" Type="http://schemas.openxmlformats.org/officeDocument/2006/relationships/slideLayout" Target="../slideLayouts/slideLayout5.xml"/><Relationship Id="rId7" Type="http://schemas.openxmlformats.org/officeDocument/2006/relationships/image" Target="../media/image31.png"/><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image" Target="../media/image2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4_BD.1_1#ef86c6e2a?sp=1&amp;vop=1&amp;pid=847a8519b&amp;color=0,0,0&amp;vtp=1&amp;bt=1&amp;bbb=1&amp;hb=1"/>
          <p:cNvSpPr/>
          <p:nvPr/>
        </p:nvSpPr>
        <p:spPr>
          <a:xfrm>
            <a:off x="832104" y="1080000"/>
            <a:ext cx="10533888" cy="12573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在不同类型的细胞中，能够表达的基因大致可分为两类：一类是在所有细胞中都表达的</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维持细胞基本生</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命活动的基因</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，可称为“管家基因”；另一类是只在某类细胞中特异性表达的基因，称为“</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奢侈基因</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如表所示的是一只母鸡体内不同类型的正常体细胞中基因表达的情况</a:t>
            </a:r>
            <a:r>
              <a:rPr lang="en-US" altLang="zh-CN"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b="0" i="0">
                <a:solidFill>
                  <a:srgbClr val="000000"/>
                </a:solidFill>
                <a:latin typeface="微软雅黑" panose="020B0503020204020204" charset="-122"/>
                <a:ea typeface="微软雅黑" panose="020B0503020204020204" charset="-122"/>
                <a:cs typeface="微软雅黑" panose="020B0503020204020204" pitchFamily="34" charset="-120"/>
              </a:rPr>
              <a:t>下列说法不正确的是</a:t>
            </a: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dirty="0"/>
          </a:p>
        </p:txBody>
      </p:sp>
      <mc:AlternateContent xmlns:mc="http://schemas.openxmlformats.org/markup-compatibility/2006" xmlns:a14="http://schemas.microsoft.com/office/drawing/2010/main">
        <mc:Choice Requires="a14">
          <p:graphicFrame>
            <p:nvGraphicFramePr>
              <p:cNvPr id="3" name="QC_4_BD.1_2#ef86c6e2a?colgroup=8,6,6,6,6,6,6,6&amp;vop=1&amp;pid=847a8519b&amp;color=0,0,0&amp;vtp=1&amp;bbb=1"/>
              <p:cNvGraphicFramePr>
                <a:graphicFrameLocks noGrp="1"/>
              </p:cNvGraphicFramePr>
              <p:nvPr>
                <p:custDataLst>
                  <p:tags r:id="rId1"/>
                </p:custDataLst>
              </p:nvPr>
            </p:nvGraphicFramePr>
            <p:xfrm>
              <a:off x="908685" y="2481580"/>
              <a:ext cx="4265930" cy="2172970"/>
            </p:xfrm>
            <a:graphic>
              <a:graphicData uri="http://schemas.openxmlformats.org/drawingml/2006/table">
                <a:tbl>
                  <a:tblPr/>
                  <a:tblGrid>
                    <a:gridCol w="672465"/>
                    <a:gridCol w="513080"/>
                    <a:gridCol w="513715"/>
                    <a:gridCol w="513080"/>
                    <a:gridCol w="512445"/>
                    <a:gridCol w="514985"/>
                    <a:gridCol w="512445"/>
                    <a:gridCol w="513715"/>
                  </a:tblGrid>
                  <a:tr h="297815">
                    <a:tc>
                      <a:txBody>
                        <a:bodyPr/>
                        <a:lstStyle/>
                        <a:p>
                          <a:pPr algn="ctr" latinLnBrk="1" hangingPunct="0">
                            <a:lnSpc>
                              <a:spcPts val="100"/>
                            </a:lnSpc>
                          </a:pP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1</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3</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4</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6</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7</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12420">
                    <a:tc>
                      <a:txBody>
                        <a:bodyPr/>
                        <a:lstStyle/>
                        <a:p>
                          <a:pPr algn="ctr" latinLnBrk="1" hangingPunct="0">
                            <a:lnSpc>
                              <a:spcPts val="2100"/>
                            </a:lnSpc>
                          </a:pP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anose="020B0503020204020204" charset="-122"/>
                                  <a:cs typeface="微软雅黑" panose="020B0503020204020204" pitchFamily="34" charset="-120"/>
                                </a:rPr>
                                <m:t>a</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r>
                                <a:rPr lang="en-US" altLang="zh-CN" sz="1400" b="0" i="0" spc="-10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r>
                                <a:rPr lang="en-US" altLang="zh-CN" sz="1400" b="0" i="0" spc="-10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12420">
                    <a:tc>
                      <a:txBody>
                        <a:bodyPr/>
                        <a:lstStyle/>
                        <a:p>
                          <a:pPr algn="ctr" latinLnBrk="1" hangingPunct="0">
                            <a:lnSpc>
                              <a:spcPts val="2100"/>
                            </a:lnSpc>
                          </a:pP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anose="020B0503020204020204" charset="-122"/>
                                  <a:cs typeface="微软雅黑" panose="020B0503020204020204" pitchFamily="34" charset="-120"/>
                                </a:rPr>
                                <m:t>b</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r>
                                <a:rPr lang="en-US" altLang="zh-CN" sz="1400" b="0" i="0" spc="-10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r>
                                <a:rPr lang="en-US" altLang="zh-CN" sz="1400" b="0" i="0" spc="-10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r>
                                <a:rPr lang="en-US" altLang="zh-CN" sz="1400" b="0" i="0" spc="-10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r>
                                <a:rPr lang="en-US" altLang="zh-CN" sz="1400" b="0" i="0" spc="-10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r>
                                <a:rPr lang="en-US" altLang="zh-CN" sz="1400" b="0" i="0" spc="-10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r>
                                <a:rPr lang="en-US" altLang="zh-CN" sz="1400" b="0" i="0" spc="-10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r>
                                <a:rPr lang="en-US" altLang="zh-CN" sz="1400" b="0" i="0" spc="-10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12420">
                    <a:tc>
                      <a:txBody>
                        <a:bodyPr/>
                        <a:lstStyle/>
                        <a:p>
                          <a:pPr algn="ctr" latinLnBrk="1" hangingPunct="0">
                            <a:lnSpc>
                              <a:spcPts val="2100"/>
                            </a:lnSpc>
                          </a:pP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anose="020B0503020204020204" charset="-122"/>
                                  <a:cs typeface="微软雅黑" panose="020B0503020204020204" pitchFamily="34" charset="-120"/>
                                </a:rPr>
                                <m:t>c</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r>
                                <a:rPr lang="en-US" altLang="zh-CN" sz="1400" b="0" i="0" spc="-10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r>
                                <a:rPr lang="en-US" altLang="zh-CN" sz="1400" b="0" i="0" spc="-10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r>
                                <a:rPr lang="en-US" altLang="zh-CN" sz="1400" b="0" i="0" spc="-10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13055">
                    <a:tc>
                      <a:txBody>
                        <a:bodyPr/>
                        <a:lstStyle/>
                        <a:p>
                          <a:pPr algn="ctr" latinLnBrk="1" hangingPunct="0">
                            <a:lnSpc>
                              <a:spcPts val="2100"/>
                            </a:lnSpc>
                          </a:pP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anose="020B0503020204020204" charset="-122"/>
                                  <a:cs typeface="微软雅黑" panose="020B0503020204020204" pitchFamily="34" charset="-120"/>
                                </a:rPr>
                                <m:t>d</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r>
                                <a:rPr lang="en-US" altLang="zh-CN" sz="1400" b="0" i="0" spc="-10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r>
                                <a:rPr lang="en-US" altLang="zh-CN" sz="1400" b="0" i="0" spc="-10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12420">
                    <a:tc>
                      <a:txBody>
                        <a:bodyPr/>
                        <a:lstStyle/>
                        <a:p>
                          <a:pPr algn="ctr" latinLnBrk="1" hangingPunct="0">
                            <a:lnSpc>
                              <a:spcPts val="2100"/>
                            </a:lnSpc>
                          </a:pP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anose="020B0503020204020204" charset="-122"/>
                                  <a:cs typeface="微软雅黑" panose="020B0503020204020204" pitchFamily="34" charset="-120"/>
                                </a:rPr>
                                <m:t>e</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r>
                                <a:rPr lang="en-US" altLang="zh-CN" sz="1400" b="0" i="0" spc="-10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r>
                                <a:rPr lang="en-US" altLang="zh-CN" sz="1400" b="0" i="0" spc="-10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r>
                                <a:rPr lang="en-US" altLang="zh-CN" sz="1400" b="0" i="0" spc="-10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12420">
                    <a:tc>
                      <a:txBody>
                        <a:bodyPr/>
                        <a:lstStyle/>
                        <a:p>
                          <a:pPr algn="ctr" latinLnBrk="1" hangingPunct="0">
                            <a:lnSpc>
                              <a:spcPts val="2100"/>
                            </a:lnSpc>
                          </a:pP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anose="020B0503020204020204" charset="-122"/>
                                  <a:cs typeface="微软雅黑" panose="020B0503020204020204" pitchFamily="34" charset="-120"/>
                                </a:rPr>
                                <m:t>f</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r>
                                <a:rPr lang="en-US" altLang="zh-CN" sz="1400" b="0" i="0" spc="-10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r>
                                <a:rPr lang="en-US" altLang="zh-CN" sz="1400" b="0" i="0" spc="-10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r>
                                <a:rPr lang="en-US" altLang="zh-CN" sz="1400" b="0" i="0" spc="-10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Choice>
        <mc:Fallback xmlns="">
          <p:graphicFrame>
            <p:nvGraphicFramePr>
              <p:cNvPr id="3" name="QC_4_BD.1_2#ef86c6e2a?colgroup=8,6,6,6,6,6,6,6&amp;vop=1&amp;pid=847a8519b&amp;color=0,0,0&amp;vtp=1&amp;bbb=1"/>
              <p:cNvGraphicFramePr>
                <a:graphicFrameLocks noGrp="1"/>
              </p:cNvGraphicFramePr>
              <p:nvPr>
                <p:custDataLst>
                  <p:tags r:id="rId2"/>
                </p:custDataLst>
              </p:nvPr>
            </p:nvGraphicFramePr>
            <p:xfrm>
              <a:off x="908685" y="2481580"/>
              <a:ext cx="4265930" cy="2172970"/>
            </p:xfrm>
            <a:graphic>
              <a:graphicData uri="http://schemas.openxmlformats.org/drawingml/2006/table">
                <a:tbl>
                  <a:tblPr/>
                  <a:tblGrid>
                    <a:gridCol w="672465"/>
                    <a:gridCol w="513080"/>
                    <a:gridCol w="513715"/>
                    <a:gridCol w="513080"/>
                    <a:gridCol w="512445"/>
                    <a:gridCol w="514985"/>
                    <a:gridCol w="512445"/>
                    <a:gridCol w="513715"/>
                  </a:tblGrid>
                  <a:tr h="297815">
                    <a:tc>
                      <a:txBody>
                        <a:bodyPr/>
                        <a:lstStyle/>
                        <a:p>
                          <a:pPr algn="ctr" latinLnBrk="1" hangingPunct="0">
                            <a:lnSpc>
                              <a:spcPts val="100"/>
                            </a:lnSpc>
                          </a:pP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1</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3</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4</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6</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7</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12420">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blipFill>
                      </a:tcPr>
                    </a:tc>
                    <a:tc>
                      <a:txBody>
                        <a:bodyPr/>
                        <a:lstStyle/>
                        <a:p>
                          <a:pPr algn="ctr" latinLnBrk="1" hangingPunct="0">
                            <a:lnSpc>
                              <a:spcPts val="20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blipFill>
                      </a:tcPr>
                    </a:tc>
                    <a:tc>
                      <a:txBody>
                        <a:bodyPr/>
                        <a:lstStyle/>
                        <a:p>
                          <a:pPr algn="ctr" latinLnBrk="1" hangingPunct="0">
                            <a:lnSpc>
                              <a:spcPts val="20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blipFill>
                      </a:tcPr>
                    </a:tc>
                    <a:tc>
                      <a:txBody>
                        <a:bodyPr/>
                        <a:lstStyle/>
                        <a:p>
                          <a:pPr algn="ctr" latinLnBrk="1" hangingPunct="0">
                            <a:lnSpc>
                              <a:spcPts val="20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12420">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blipFill>
                      </a:tcPr>
                    </a:tc>
                  </a:tr>
                  <a:tr h="312420">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blipFill>
                      </a:tcPr>
                    </a:tc>
                    <a:tc>
                      <a:txBody>
                        <a:bodyPr/>
                        <a:lstStyle/>
                        <a:p>
                          <a:pPr algn="ctr" latinLnBrk="1" hangingPunct="0">
                            <a:lnSpc>
                              <a:spcPts val="20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blipFill>
                      </a:tcPr>
                    </a:tc>
                  </a:tr>
                  <a:tr h="313055">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blipFill>
                      </a:tcPr>
                    </a:tc>
                    <a:tc>
                      <a:txBody>
                        <a:bodyPr/>
                        <a:lstStyle/>
                        <a:p>
                          <a:pPr algn="ctr" latinLnBrk="1" hangingPunct="0">
                            <a:lnSpc>
                              <a:spcPts val="20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blipFill>
                      </a:tcPr>
                    </a:tc>
                    <a:tc>
                      <a:txBody>
                        <a:bodyPr/>
                        <a:lstStyle/>
                        <a:p>
                          <a:pPr algn="ctr" latinLnBrk="1" hangingPunct="0">
                            <a:lnSpc>
                              <a:spcPts val="20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blipFill>
                      </a:tcPr>
                    </a:tc>
                  </a:tr>
                  <a:tr h="312420">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blipFill>
                      </a:tcPr>
                    </a:tc>
                    <a:tc>
                      <a:txBody>
                        <a:bodyPr/>
                        <a:lstStyle/>
                        <a:p>
                          <a:pPr algn="ctr" latinLnBrk="1" hangingPunct="0">
                            <a:lnSpc>
                              <a:spcPts val="20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blipFill>
                      </a:tcPr>
                    </a:tc>
                    <a:tc>
                      <a:txBody>
                        <a:bodyPr/>
                        <a:lstStyle/>
                        <a:p>
                          <a:pPr algn="ctr" latinLnBrk="1" hangingPunct="0">
                            <a:lnSpc>
                              <a:spcPts val="20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blipFill>
                      </a:tcPr>
                    </a:tc>
                    <a:tc>
                      <a:txBody>
                        <a:bodyPr/>
                        <a:lstStyle/>
                        <a:p>
                          <a:pPr algn="ctr" latinLnBrk="1" hangingPunct="0">
                            <a:lnSpc>
                              <a:spcPts val="20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blipFill>
                      </a:tcPr>
                    </a:tc>
                    <a:tc>
                      <a:txBody>
                        <a:bodyPr/>
                        <a:lstStyle/>
                        <a:p>
                          <a:pPr algn="ctr" latinLnBrk="1" hangingPunct="0">
                            <a:lnSpc>
                              <a:spcPts val="20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12420">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blipFill>
                      </a:tcPr>
                    </a:tc>
                    <a:tc>
                      <a:txBody>
                        <a:bodyPr/>
                        <a:lstStyle/>
                        <a:p>
                          <a:pPr algn="ctr" latinLnBrk="1" hangingPunct="0">
                            <a:lnSpc>
                              <a:spcPts val="20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blipFill>
                      </a:tcPr>
                    </a:tc>
                    <a:tc>
                      <a:txBody>
                        <a:bodyPr/>
                        <a:lstStyle/>
                        <a:p>
                          <a:pPr algn="ctr" latinLnBrk="1" hangingPunct="0">
                            <a:lnSpc>
                              <a:spcPts val="20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blipFill>
                      </a:tcPr>
                    </a:tc>
                  </a:tr>
                </a:tbl>
              </a:graphicData>
            </a:graphic>
          </p:graphicFrame>
        </mc:Fallback>
      </mc:AlternateContent>
      <mc:AlternateContent xmlns:mc="http://schemas.openxmlformats.org/markup-compatibility/2006">
        <mc:Choice xmlns:a14="http://schemas.microsoft.com/office/drawing/2010/main" Requires="a14">
          <p:sp>
            <p:nvSpPr>
              <p:cNvPr id="4" name="QC_4_BD.1_3#ef86c6e2a?vop=1&amp;pid=847a8519b&amp;color=0,0,0&amp;vtp=1&amp;bbb=1"/>
              <p:cNvSpPr/>
              <p:nvPr/>
            </p:nvSpPr>
            <p:spPr>
              <a:xfrm>
                <a:off x="1029970" y="4654550"/>
                <a:ext cx="4552315" cy="41148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注</a:t>
                </a:r>
                <a:r>
                  <a:rPr lang="en-US" altLang="zh-CN" sz="1800" b="0" i="0" spc="-100" dirty="0">
                    <a:solidFill>
                      <a:srgbClr val="000000"/>
                    </a:solidFill>
                    <a:latin typeface="微软雅黑" panose="020B0503020204020204" charset="-122"/>
                    <a:ea typeface="微软雅黑" panose="020B0503020204020204" charset="-122"/>
                    <a:cs typeface="微软雅黑" panose="020B0503020204020204" pitchFamily="34" charset="-120"/>
                  </a:rPr>
                  <a:t>：1、2、3等数字表示细胞类型，</a:t>
                </a:r>
                <a:endParaRPr lang="en-US" altLang="zh-CN" sz="1800" b="0" i="0" spc="-100" dirty="0">
                  <a:solidFill>
                    <a:srgbClr val="000000"/>
                  </a:solidFill>
                  <a:latin typeface="微软雅黑" panose="020B0503020204020204" charset="-122"/>
                  <a:ea typeface="微软雅黑" panose="020B0503020204020204" charset="-122"/>
                  <a:cs typeface="微软雅黑" panose="020B0503020204020204" pitchFamily="34" charset="-120"/>
                </a:endParaRPr>
              </a:p>
              <a:p>
                <a:pPr algn="l" latinLnBrk="1">
                  <a:lnSpc>
                    <a:spcPts val="3700"/>
                  </a:lnSpc>
                </a:pPr>
                <a14:m>
                  <m:oMath xmlns:m="http://schemas.openxmlformats.org/officeDocument/2006/math">
                    <m:r>
                      <m:rPr>
                        <m:sty m:val="p"/>
                      </m:rPr>
                      <a:rPr lang="en-US" altLang="zh-CN" sz="1800" b="0" i="0" spc="-100" dirty="0">
                        <a:solidFill>
                          <a:srgbClr val="000000"/>
                        </a:solidFill>
                        <a:latin typeface="Cambria Math" panose="02040503050406030204" pitchFamily="18" charset="0"/>
                        <a:ea typeface="微软雅黑" panose="020B0503020204020204" charset="-122"/>
                        <a:cs typeface="微软雅黑" panose="020B0503020204020204" pitchFamily="34" charset="-120"/>
                      </a:rPr>
                      <m:t>a</m:t>
                    </m:r>
                  </m:oMath>
                </a14:m>
                <a:r>
                  <a:rPr lang="en-US" altLang="zh-CN" sz="1800" b="0" i="0" spc="-100" dirty="0">
                    <a:solidFill>
                      <a:srgbClr val="000000"/>
                    </a:solidFill>
                    <a:latin typeface="微软雅黑" panose="020B0503020204020204" charset="-122"/>
                    <a:ea typeface="微软雅黑" panose="020B0503020204020204" charset="-122"/>
                    <a:cs typeface="微软雅黑" panose="020B0503020204020204" pitchFamily="34" charset="-120"/>
                  </a:rPr>
                  <a:t>、</a:t>
                </a:r>
                <a14:m>
                  <m:oMath xmlns:m="http://schemas.openxmlformats.org/officeDocument/2006/math">
                    <m:r>
                      <m:rPr>
                        <m:sty m:val="p"/>
                      </m:rPr>
                      <a:rPr lang="en-US" altLang="zh-CN" sz="1800" b="0" i="0" spc="-100" dirty="0">
                        <a:solidFill>
                          <a:srgbClr val="000000"/>
                        </a:solidFill>
                        <a:latin typeface="Cambria Math" panose="02040503050406030204" pitchFamily="18" charset="0"/>
                        <a:ea typeface="微软雅黑" panose="020B0503020204020204" charset="-122"/>
                        <a:cs typeface="微软雅黑" panose="020B0503020204020204" pitchFamily="34" charset="-120"/>
                      </a:rPr>
                      <m:t>b</m:t>
                    </m:r>
                  </m:oMath>
                </a14:m>
                <a:r>
                  <a:rPr lang="en-US" altLang="zh-CN" sz="1800" b="0" i="0" spc="-100" dirty="0">
                    <a:solidFill>
                      <a:srgbClr val="000000"/>
                    </a:solidFill>
                    <a:latin typeface="微软雅黑" panose="020B0503020204020204" charset="-122"/>
                    <a:ea typeface="微软雅黑" panose="020B0503020204020204" charset="-122"/>
                    <a:cs typeface="微软雅黑" panose="020B0503020204020204" pitchFamily="34" charset="-120"/>
                  </a:rPr>
                  <a:t>、</a:t>
                </a:r>
                <a14:m>
                  <m:oMath xmlns:m="http://schemas.openxmlformats.org/officeDocument/2006/math">
                    <m:r>
                      <m:rPr>
                        <m:sty m:val="p"/>
                      </m:rPr>
                      <a:rPr lang="en-US" altLang="zh-CN" sz="1800" b="0" i="0" spc="-100" dirty="0">
                        <a:solidFill>
                          <a:srgbClr val="000000"/>
                        </a:solidFill>
                        <a:latin typeface="Cambria Math" panose="02040503050406030204" pitchFamily="18" charset="0"/>
                        <a:ea typeface="微软雅黑" panose="020B0503020204020204" charset="-122"/>
                        <a:cs typeface="微软雅黑" panose="020B0503020204020204" pitchFamily="34" charset="-120"/>
                      </a:rPr>
                      <m:t>c</m:t>
                    </m:r>
                  </m:oMath>
                </a14:m>
                <a:r>
                  <a:rPr lang="en-US" altLang="zh-CN" sz="1800" b="0" i="0" spc="-100" dirty="0">
                    <a:solidFill>
                      <a:srgbClr val="000000"/>
                    </a:solidFill>
                    <a:latin typeface="微软雅黑" panose="020B0503020204020204" charset="-122"/>
                    <a:ea typeface="微软雅黑" panose="020B0503020204020204" charset="-122"/>
                    <a:cs typeface="微软雅黑" panose="020B0503020204020204" pitchFamily="34" charset="-120"/>
                  </a:rPr>
                  <a:t>等字母表示基因种类，</a:t>
                </a:r>
                <a:endParaRPr lang="en-US" altLang="zh-CN" sz="1800" b="0" i="0" spc="-100" dirty="0">
                  <a:solidFill>
                    <a:srgbClr val="000000"/>
                  </a:solidFill>
                  <a:latin typeface="微软雅黑" panose="020B0503020204020204" charset="-122"/>
                  <a:ea typeface="微软雅黑" panose="020B0503020204020204" charset="-122"/>
                  <a:cs typeface="微软雅黑" panose="020B0503020204020204" pitchFamily="34" charset="-120"/>
                </a:endParaRPr>
              </a:p>
              <a:p>
                <a:pPr algn="l" latinLnBrk="1">
                  <a:lnSpc>
                    <a:spcPts val="3700"/>
                  </a:lnSpc>
                </a:pPr>
                <a:r>
                  <a:rPr lang="en-US" altLang="zh-CN" sz="1800" b="0" i="0" spc="-100" dirty="0">
                    <a:solidFill>
                      <a:srgbClr val="000000"/>
                    </a:solidFill>
                    <a:latin typeface="微软雅黑" panose="020B0503020204020204" charset="-122"/>
                    <a:ea typeface="微软雅黑" panose="020B0503020204020204" charset="-122"/>
                    <a:cs typeface="微软雅黑" panose="020B0503020204020204" pitchFamily="34" charset="-120"/>
                  </a:rPr>
                  <a:t>“</a:t>
                </a:r>
                <a14:m>
                  <m:oMath xmlns:m="http://schemas.openxmlformats.org/officeDocument/2006/math">
                    <m:r>
                      <a:rPr lang="en-US" altLang="zh-CN" sz="1800" b="0" i="0" spc="-10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spc="-100" dirty="0">
                    <a:solidFill>
                      <a:srgbClr val="000000"/>
                    </a:solidFill>
                    <a:latin typeface="微软雅黑" panose="020B0503020204020204" charset="-122"/>
                    <a:ea typeface="微软雅黑" panose="020B0503020204020204" charset="-122"/>
                    <a:cs typeface="微软雅黑" panose="020B0503020204020204" pitchFamily="34" charset="-120"/>
                  </a:rPr>
                  <a:t>”表示基因表达，“-”表示基因未表达</a:t>
                </a:r>
                <a:endParaRPr lang="en-US" altLang="zh-CN" sz="1800" spc="-100" dirty="0"/>
              </a:p>
            </p:txBody>
          </p:sp>
        </mc:Choice>
        <mc:Fallback>
          <p:sp>
            <p:nvSpPr>
              <p:cNvPr id="4" name="QC_4_BD.1_3#ef86c6e2a?vop=1&amp;pid=847a8519b&amp;color=0,0,0&amp;vtp=1&amp;bbb=1"/>
              <p:cNvSpPr>
                <a:spLocks noRot="1" noChangeAspect="1" noMove="1" noResize="1" noEditPoints="1" noAdjustHandles="1" noChangeArrowheads="1" noChangeShapeType="1" noTextEdit="1"/>
              </p:cNvSpPr>
              <p:nvPr/>
            </p:nvSpPr>
            <p:spPr>
              <a:xfrm>
                <a:off x="1029970" y="4654550"/>
                <a:ext cx="4552315" cy="411480"/>
              </a:xfrm>
              <a:prstGeom prst="rect">
                <a:avLst/>
              </a:prstGeom>
              <a:blipFill rotWithShape="1">
                <a:blip r:embed="rId4"/>
                <a:stretch>
                  <a:fillRect b="-24259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5" name="QC_4_BD.3_1#ef86c6e2a.choices?vop=1&amp;pid=847a8519b&amp;color=0,0,0&amp;vtp=1&amp;bt=1&amp;bbb=1"/>
              <p:cNvSpPr/>
              <p:nvPr/>
            </p:nvSpPr>
            <p:spPr>
              <a:xfrm>
                <a:off x="5962650" y="2923540"/>
                <a:ext cx="5767705" cy="1676400"/>
              </a:xfrm>
              <a:prstGeom prst="rect">
                <a:avLst/>
              </a:prstGeom>
              <a:noFill/>
            </p:spPr>
            <p:txBody>
              <a:bodyPr wrap="none" lIns="0" tIns="0" rIns="0" bIns="0" rtlCol="0" anchor="t"/>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胰岛素基因是奢侈基因，</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ATP</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合成酶基因是管家基因</a:t>
                </a:r>
                <a:endParaRPr lang="en-US" altLang="zh-CN" sz="1800" dirty="0"/>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B</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若表中有核糖体蛋白基因，则该基因最可能是</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b</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C</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细胞分化的实质是奢侈基因的选择性表达</a:t>
                </a:r>
                <a:endParaRPr lang="en-US" altLang="zh-CN" sz="1800" dirty="0"/>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D</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该母鸡多种体细胞之间具有相同的管家基因和</a:t>
                </a:r>
                <a:endPar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      不同的奢侈基因</a:t>
                </a:r>
                <a:endParaRPr lang="en-US" altLang="zh-CN" sz="1800" dirty="0"/>
              </a:p>
            </p:txBody>
          </p:sp>
        </mc:Choice>
        <mc:Fallback>
          <p:sp>
            <p:nvSpPr>
              <p:cNvPr id="5" name="QC_4_BD.3_1#ef86c6e2a.choices?vop=1&amp;pid=847a8519b&amp;color=0,0,0&amp;vtp=1&amp;bt=1&amp;bbb=1"/>
              <p:cNvSpPr>
                <a:spLocks noRot="1" noChangeAspect="1" noMove="1" noResize="1" noEditPoints="1" noAdjustHandles="1" noChangeArrowheads="1" noChangeShapeType="1" noTextEdit="1"/>
              </p:cNvSpPr>
              <p:nvPr/>
            </p:nvSpPr>
            <p:spPr>
              <a:xfrm>
                <a:off x="5962650" y="2923540"/>
                <a:ext cx="5767705" cy="1676400"/>
              </a:xfrm>
              <a:prstGeom prst="rect">
                <a:avLst/>
              </a:prstGeom>
              <a:blipFill rotWithShape="1">
                <a:blip r:embed="rId5"/>
                <a:stretch>
                  <a:fillRect b="-25000"/>
                </a:stretch>
              </a:blipFill>
            </p:spPr>
            <p:txBody>
              <a:bodyPr/>
              <a:lstStyle/>
              <a:p>
                <a:r>
                  <a:rPr lang="zh-CN" altLang="en-US">
                    <a:noFill/>
                  </a:rPr>
                  <a:t> </a:t>
                </a:r>
              </a:p>
            </p:txBody>
          </p:sp>
        </mc:Fallback>
      </mc:AlternateContent>
      <p:sp>
        <p:nvSpPr>
          <p:cNvPr id="6" name="QC_4_AN.2_1#ef86c6e2a.bracket?vop=1&amp;pid=847a8519b&amp;color=0,0,0&amp;vpa=1&amp;vtp=1&amp;answeroption=D"/>
          <p:cNvSpPr txBox="1"/>
          <p:nvPr/>
        </p:nvSpPr>
        <p:spPr>
          <a:xfrm>
            <a:off x="10202164" y="2000750"/>
            <a:ext cx="281305" cy="430530"/>
          </a:xfrm>
          <a:prstGeom prst="rect">
            <a:avLst/>
          </a:prstGeom>
          <a:noFill/>
        </p:spPr>
        <p:txBody>
          <a:bodyPr vert="horz" wrap="none" lIns="0" tIns="0" rIns="0" bIns="0" rtlCol="0">
            <a:spAutoFit/>
          </a:bodyPr>
          <a:p>
            <a:r>
              <a:rPr lang="en-US" altLang="zh-CN" sz="2800" b="1" smtClean="0">
                <a:solidFill>
                  <a:srgbClr val="FF0000"/>
                </a:solidFill>
                <a:latin typeface="华文细黑" panose="02010600040101010101" pitchFamily="2" charset="-122"/>
              </a:rPr>
              <a:t>D</a:t>
            </a:r>
            <a:endParaRPr lang="en-US" altLang="zh-CN" sz="2800" b="1" smtClean="0">
              <a:solidFill>
                <a:srgbClr val="FF0000"/>
              </a:solidFill>
              <a:latin typeface="华文细黑" panose="020106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4_BD.1_1#e7e7e91ea?sp=1&amp;vop=1&amp;pid=de8108e50&amp;color=0,0,0&amp;vtp=1&amp;bt=1&amp;bbb=1&amp;hb=1"/>
          <p:cNvSpPr/>
          <p:nvPr/>
        </p:nvSpPr>
        <p:spPr>
          <a:xfrm>
            <a:off x="832104" y="1080000"/>
            <a:ext cx="10533888" cy="12573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“辟谷”是道家学者崇尚的一种养生方式，它是指一段时间内不摄取谷类食物，仅以水、果汁等为食</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以</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增强身体素质或减脂为目的</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。现代医学认为，“辟谷”期间，细胞自噬活动会加强，其原理如图所示</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下</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列叙述不正确的是(</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dirty="0"/>
          </a:p>
        </p:txBody>
      </p:sp>
      <p:sp>
        <p:nvSpPr>
          <p:cNvPr id="3" name="QC_4_AN.2_1#e7e7e91ea.bracket?vop=1&amp;pid=de8108e50&amp;color=0,0,0&amp;vpa=1&amp;vtp=1"/>
          <p:cNvSpPr/>
          <p:nvPr/>
        </p:nvSpPr>
        <p:spPr>
          <a:xfrm>
            <a:off x="2844260" y="1925820"/>
            <a:ext cx="331788" cy="372872"/>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charset="-122"/>
                <a:cs typeface="Arial (正文)" pitchFamily="34" charset="-120"/>
              </a:rPr>
              <a:t>B</a:t>
            </a:r>
            <a:endParaRPr lang="en-US" altLang="zh-CN" dirty="0"/>
          </a:p>
        </p:txBody>
      </p:sp>
      <p:pic>
        <p:nvPicPr>
          <p:cNvPr id="4" name="QC_4_BD.1_2#e7e7e91ea?htil=1&amp;vop=1&amp;pid=de8108e50&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6584720" y="2448044"/>
            <a:ext cx="4681728" cy="1216152"/>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5" name="QC_4_BD.1_3#e7e7e91ea.choices?htil=1&amp;vop=1&amp;pid=de8108e50&amp;color=0,0,0&amp;vtp=1&amp;bbb=1&amp;hb=1"/>
          <p:cNvSpPr/>
          <p:nvPr/>
        </p:nvSpPr>
        <p:spPr>
          <a:xfrm>
            <a:off x="832104" y="2355390"/>
            <a:ext cx="5769864" cy="25146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细胞自噬过程中有细胞器膜成分的更新</a:t>
            </a:r>
            <a:endParaRPr lang="en-US" altLang="zh-CN" sz="1800" dirty="0"/>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B</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若细胞内自噬体大量堆积，可能是缺乏泛素引起的</a:t>
            </a:r>
            <a:endParaRPr lang="en-US" altLang="zh-CN" sz="1800" dirty="0"/>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C</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在营养缺乏条件下</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细胞自噬可作为机体获得物质和</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能量的一种途径</a:t>
            </a:r>
            <a:endParaRPr lang="en-US" altLang="zh-CN" sz="1800" dirty="0"/>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D</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机体中激烈的细胞自噬</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可能会诱导细胞凋亡从而抑</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制肿瘤的增生</a:t>
            </a:r>
            <a:endParaRPr lang="en-US" altLang="zh-CN"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4_BD.1_1#6b23a4df6?sp=1&amp;vop=1&amp;pid=bcceee4c1&amp;color=0,0,0&amp;vtp=1&amp;bt=1&amp;bbb=1&amp;hb=1"/>
              <p:cNvSpPr/>
              <p:nvPr/>
            </p:nvSpPr>
            <p:spPr>
              <a:xfrm>
                <a:off x="832104" y="1080000"/>
                <a:ext cx="10533888" cy="1627505"/>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研究发现</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结核分枝杆菌</a:t>
                </a:r>
                <a14:m>
                  <m:oMath xmlns:m="http://schemas.openxmlformats.org/officeDocument/2006/math">
                    <m:d>
                      <m:dPr>
                        <m:ctrlPr>
                          <a:rPr lang="en-US" altLang="zh-CN" sz="1800" b="0" i="1" dirty="0">
                            <a:solidFill>
                              <a:srgbClr val="000000"/>
                            </a:solidFill>
                            <a:latin typeface="Cambria Math" panose="02040503050406030204" pitchFamily="18" charset="0"/>
                            <a:ea typeface="微软雅黑" panose="020B0503020204020204" charset="-122"/>
                            <a:cs typeface="微软雅黑" panose="020B0503020204020204" pitchFamily="34" charset="-120"/>
                          </a:rPr>
                        </m:ctrlPr>
                      </m:dPr>
                      <m:e>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TB</m:t>
                        </m:r>
                      </m:e>
                    </m:d>
                  </m:oMath>
                </a14:m>
                <a:r>
                  <a:rPr lang="en-US" altLang="zh-CN" sz="1800" b="0" i="0" dirty="0" smtClean="0">
                    <a:solidFill>
                      <a:srgbClr val="000000"/>
                    </a:solidFill>
                    <a:latin typeface="微软雅黑" panose="020B0503020204020204" charset="-122"/>
                    <a:ea typeface="微软雅黑" panose="020B0503020204020204" charset="-122"/>
                    <a:cs typeface="微软雅黑" panose="020B0503020204020204" pitchFamily="34" charset="-120"/>
                  </a:rPr>
                  <a:t>感染肺部的巨噬细胞</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会导致线粒体内产生大量的活性氧组分</a:t>
                </a:r>
                <a14:m>
                  <m:oMath xmlns:m="http://schemas.openxmlformats.org/officeDocument/2006/math">
                    <m:d>
                      <m:dPr>
                        <m:ctrlPr>
                          <a:rPr lang="en-US" altLang="zh-CN" sz="1800" b="0" i="1" dirty="0">
                            <a:solidFill>
                              <a:srgbClr val="000000"/>
                            </a:solidFill>
                            <a:latin typeface="Cambria Math" panose="02040503050406030204" pitchFamily="18" charset="0"/>
                            <a:ea typeface="微软雅黑" panose="020B0503020204020204" charset="-122"/>
                            <a:cs typeface="微软雅黑" panose="020B0503020204020204" pitchFamily="34" charset="-120"/>
                          </a:rPr>
                        </m:ctrlPr>
                      </m:dPr>
                      <m:e>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ROS</m:t>
                        </m:r>
                      </m:e>
                    </m:d>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，然后</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通过如图所示的过程</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，激活</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BAX</m:t>
                    </m:r>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蛋白复合物</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从而使内质网内的钙离子通过钙离子通道</a:t>
                </a:r>
                <a14:m>
                  <m:oMath xmlns:m="http://schemas.openxmlformats.org/officeDocument/2006/math">
                    <m:d>
                      <m:dPr>
                        <m:ctrlPr>
                          <a:rPr lang="en-US" altLang="zh-CN" sz="1800" b="0" i="1" dirty="0">
                            <a:solidFill>
                              <a:srgbClr val="000000"/>
                            </a:solidFill>
                            <a:latin typeface="Cambria Math" panose="02040503050406030204" pitchFamily="18" charset="0"/>
                            <a:ea typeface="微软雅黑" panose="020B0503020204020204" charset="-122"/>
                            <a:cs typeface="微软雅黑" panose="020B0503020204020204" pitchFamily="34" charset="-120"/>
                          </a:rPr>
                        </m:ctrlPr>
                      </m:dPr>
                      <m:e>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RyR</m:t>
                        </m:r>
                      </m:e>
                    </m:d>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流入线粒体，</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进而诱导线粒体自噬</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，启动肺部细胞裂解，释放出来的</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TB</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感染更多的宿主细胞，引起肺结核</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下列相关</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叙述错误的是(</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dirty="0"/>
              </a:p>
            </p:txBody>
          </p:sp>
        </mc:Choice>
        <mc:Fallback>
          <p:sp>
            <p:nvSpPr>
              <p:cNvPr id="2" name="QC_4_BD.1_1#6b23a4df6?sp=1&amp;vop=1&amp;pid=bcceee4c1&amp;color=0,0,0&amp;vtp=1&amp;bt=1&amp;bbb=1&amp;hb=1"/>
              <p:cNvSpPr>
                <a:spLocks noRot="1" noChangeAspect="1" noMove="1" noResize="1" noEditPoints="1" noAdjustHandles="1" noChangeArrowheads="1" noChangeShapeType="1" noTextEdit="1"/>
              </p:cNvSpPr>
              <p:nvPr/>
            </p:nvSpPr>
            <p:spPr>
              <a:xfrm>
                <a:off x="832104" y="1080000"/>
                <a:ext cx="10533888" cy="1627505"/>
              </a:xfrm>
              <a:prstGeom prst="rect">
                <a:avLst/>
              </a:prstGeom>
              <a:blipFill rotWithShape="1">
                <a:blip r:embed="rId1"/>
                <a:stretch>
                  <a:fillRect l="-2" t="-31" r="-1663" b="-2974"/>
                </a:stretch>
              </a:blipFill>
            </p:spPr>
            <p:txBody>
              <a:bodyPr/>
              <a:lstStyle/>
              <a:p>
                <a:r>
                  <a:rPr lang="zh-CN" altLang="en-US">
                    <a:noFill/>
                  </a:rPr>
                  <a:t> </a:t>
                </a:r>
              </a:p>
            </p:txBody>
          </p:sp>
        </mc:Fallback>
      </mc:AlternateContent>
      <p:sp>
        <p:nvSpPr>
          <p:cNvPr id="3" name="QC_4_AN.2_1#6b23a4df6.bracket?vop=1&amp;pid=bcceee4c1&amp;color=0,0,0&amp;vpa=1&amp;vtp=1"/>
          <p:cNvSpPr/>
          <p:nvPr/>
        </p:nvSpPr>
        <p:spPr>
          <a:xfrm>
            <a:off x="2387060" y="2344920"/>
            <a:ext cx="312738" cy="372872"/>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charset="-122"/>
                <a:cs typeface="Arial (正文)" pitchFamily="34" charset="-120"/>
              </a:rPr>
              <a:t>C</a:t>
            </a:r>
            <a:endParaRPr lang="en-US" altLang="zh-CN" dirty="0"/>
          </a:p>
        </p:txBody>
      </p:sp>
      <p:pic>
        <p:nvPicPr>
          <p:cNvPr id="4" name="QC_4_BD.1_2#6b23a4df6?htil=1&amp;vop=1&amp;pid=bcceee4c1&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7692319" y="2854444"/>
            <a:ext cx="3639312" cy="2898648"/>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5" name="QC_4_BD.1_3#6b23a4df6.choices?htil=1&amp;vop=1&amp;pid=bcceee4c1&amp;color=0,0,0&amp;vtp=1&amp;bbb=1&amp;hb=1"/>
              <p:cNvSpPr/>
              <p:nvPr/>
            </p:nvSpPr>
            <p:spPr>
              <a:xfrm>
                <a:off x="832104" y="2761790"/>
                <a:ext cx="6812280" cy="25146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细胞自噬过程需要多种细胞器参与</a:t>
                </a:r>
                <a:endParaRPr lang="en-US" altLang="zh-CN" sz="1800" dirty="0"/>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B</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TB</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侵入肺部的巨噬细胞后</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一部分被感染的巨噬细胞可能会因过</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度自噬引起细胞凋亡</a:t>
                </a:r>
                <a:endParaRPr lang="en-US" altLang="zh-CN" sz="1800" dirty="0"/>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C</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细胞凋亡是基因控制的程序性过程，细胞自噬不受基因的控制</a:t>
                </a:r>
                <a:endParaRPr lang="en-US" altLang="zh-CN" sz="1800" dirty="0"/>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D</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通过降低线粒体内的</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Ca</m:t>
                        </m:r>
                      </m:e>
                      <m:sup>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2</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sup>
                    </m:sSup>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浓度、抑制内质网上的</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RyR</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开放</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抑制</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线粒体内</a:t>
                </a:r>
                <a14:m>
                  <m:oMath xmlns:m="http://schemas.openxmlformats.org/officeDocument/2006/math">
                    <m:r>
                      <m:rPr>
                        <m:sty m:val="p"/>
                      </m:rPr>
                      <a:rPr lang="en-US" altLang="zh-CN"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ROS</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b="0" i="0" dirty="0">
                    <a:solidFill>
                      <a:srgbClr val="000000"/>
                    </a:solidFill>
                    <a:latin typeface="微软雅黑" panose="020B0503020204020204" charset="-122"/>
                    <a:ea typeface="微软雅黑" panose="020B0503020204020204" charset="-122"/>
                    <a:cs typeface="微软雅黑" panose="020B0503020204020204" pitchFamily="34" charset="-120"/>
                  </a:rPr>
                  <a:t>的水平，可以阻止肺结核病的进程</a:t>
                </a:r>
                <a:endParaRPr lang="en-US" altLang="zh-CN" dirty="0"/>
              </a:p>
            </p:txBody>
          </p:sp>
        </mc:Choice>
        <mc:Fallback>
          <p:sp>
            <p:nvSpPr>
              <p:cNvPr id="5" name="QC_4_BD.1_3#6b23a4df6.choices?htil=1&amp;vop=1&amp;pid=bcceee4c1&amp;color=0,0,0&amp;vtp=1&amp;bbb=1&amp;hb=1"/>
              <p:cNvSpPr>
                <a:spLocks noRot="1" noChangeAspect="1" noMove="1" noResize="1" noEditPoints="1" noAdjustHandles="1" noChangeArrowheads="1" noChangeShapeType="1" noTextEdit="1"/>
              </p:cNvSpPr>
              <p:nvPr/>
            </p:nvSpPr>
            <p:spPr>
              <a:xfrm>
                <a:off x="832104" y="2761790"/>
                <a:ext cx="6812280" cy="2514600"/>
              </a:xfrm>
              <a:prstGeom prst="rect">
                <a:avLst/>
              </a:prstGeom>
              <a:blipFill rotWithShape="1">
                <a:blip r:embed="rId3"/>
                <a:stretch>
                  <a:fillRect l="-4" t="-7" r="-928" b="7"/>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4_BD.1_1#bff5f71c4?sp=1&amp;vop=1&amp;pid=e1aa2e7f0&amp;color=0,0,0&amp;vtp=1&amp;bt=1&amp;bbb=1&amp;hb=1"/>
              <p:cNvSpPr/>
              <p:nvPr/>
            </p:nvSpPr>
            <p:spPr>
              <a:xfrm>
                <a:off x="832104" y="1080000"/>
                <a:ext cx="10533888" cy="789305"/>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如图表示某细胞进行细胞分裂过程中染色体发生的变化，其中</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a</m:t>
                    </m:r>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b</m:t>
                    </m:r>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c</m:t>
                    </m:r>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d</m:t>
                    </m:r>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e</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表示细胞周期的不同时期</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下列叙述错误的是(</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dirty="0"/>
              </a:p>
            </p:txBody>
          </p:sp>
        </mc:Choice>
        <mc:Fallback>
          <p:sp>
            <p:nvSpPr>
              <p:cNvPr id="2" name="QC_4_BD.1_1#bff5f71c4?sp=1&amp;vop=1&amp;pid=e1aa2e7f0&amp;color=0,0,0&amp;vtp=1&amp;bt=1&amp;bbb=1&amp;hb=1"/>
              <p:cNvSpPr>
                <a:spLocks noRot="1" noChangeAspect="1" noMove="1" noResize="1" noEditPoints="1" noAdjustHandles="1" noChangeArrowheads="1" noChangeShapeType="1" noTextEdit="1"/>
              </p:cNvSpPr>
              <p:nvPr/>
            </p:nvSpPr>
            <p:spPr>
              <a:xfrm>
                <a:off x="832104" y="1080000"/>
                <a:ext cx="10533888" cy="789305"/>
              </a:xfrm>
              <a:prstGeom prst="rect">
                <a:avLst/>
              </a:prstGeom>
              <a:blipFill rotWithShape="1">
                <a:blip r:embed="rId1"/>
                <a:stretch>
                  <a:fillRect l="-2" t="-63" r="1" b="-6131"/>
                </a:stretch>
              </a:blipFill>
            </p:spPr>
            <p:txBody>
              <a:bodyPr/>
              <a:lstStyle/>
              <a:p>
                <a:r>
                  <a:rPr lang="zh-CN" altLang="en-US">
                    <a:noFill/>
                  </a:rPr>
                  <a:t> </a:t>
                </a:r>
              </a:p>
            </p:txBody>
          </p:sp>
        </mc:Fallback>
      </mc:AlternateContent>
      <p:sp>
        <p:nvSpPr>
          <p:cNvPr id="3" name="QC_4_AN.2_1#bff5f71c4.bracket?vop=1&amp;pid=e1aa2e7f0&amp;color=0,0,0&amp;vpa=1&amp;vtp=1"/>
          <p:cNvSpPr/>
          <p:nvPr/>
        </p:nvSpPr>
        <p:spPr>
          <a:xfrm>
            <a:off x="2856960" y="1506720"/>
            <a:ext cx="296863"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charset="-122"/>
                <a:cs typeface="Arial (正文)" pitchFamily="34" charset="-120"/>
              </a:rPr>
              <a:t>B</a:t>
            </a:r>
            <a:endParaRPr lang="en-US" altLang="zh-CN" dirty="0"/>
          </a:p>
        </p:txBody>
      </p:sp>
      <p:pic>
        <p:nvPicPr>
          <p:cNvPr id="4" name="QC_4_BD.1_2#bff5f71c4?vop=1&amp;pid=e1aa2e7f0&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5230368" y="2041644"/>
            <a:ext cx="1737360" cy="1472184"/>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5" name="QC_4_BD.1_3#bff5f71c4.choices?vop=1&amp;pid=e1aa2e7f0&amp;color=0,0,0&amp;vtp=1&amp;bbb=1"/>
              <p:cNvSpPr/>
              <p:nvPr/>
            </p:nvSpPr>
            <p:spPr>
              <a:xfrm>
                <a:off x="832104" y="3641844"/>
                <a:ext cx="10533888" cy="789305"/>
              </a:xfrm>
              <a:prstGeom prst="rect">
                <a:avLst/>
              </a:prstGeom>
              <a:noFill/>
            </p:spPr>
            <p:txBody>
              <a:bodyPr wrap="none" lIns="0" tIns="0" rIns="0" bIns="0" rtlCol="0" anchor="t"/>
              <a:lstStyle/>
              <a:p>
                <a:pPr marL="0" marR="0" lvl="0" indent="0" defTabSz="914400" eaLnBrk="1" fontAlgn="auto" latinLnBrk="1" hangingPunct="1">
                  <a:lnSpc>
                    <a:spcPts val="3300"/>
                  </a:lnSpc>
                  <a:spcBef>
                    <a:spcPts val="0"/>
                  </a:spcBef>
                  <a:spcAft>
                    <a:spcPts val="0"/>
                  </a:spcAft>
                  <a:buClrTx/>
                  <a:buSzTx/>
                  <a:buNone/>
                  <a:tabLst>
                    <a:tab pos="5374640" algn="l"/>
                  </a:tabLst>
                  <a:defRPr/>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d>
                      <m:dPr>
                        <m:begChr m:val=""/>
                        <m:endChr m:val=""/>
                        <m:ctrlPr>
                          <a:rPr lang="en-US" altLang="zh-CN" sz="1800" b="0" i="1" dirty="0">
                            <a:solidFill>
                              <a:srgbClr val="000000"/>
                            </a:solidFill>
                            <a:latin typeface="Cambria Math" panose="02040503050406030204" pitchFamily="18" charset="0"/>
                            <a:ea typeface="微软雅黑" panose="020B0503020204020204" charset="-122"/>
                            <a:cs typeface="微软雅黑" panose="020B0503020204020204" pitchFamily="34" charset="-120"/>
                          </a:rPr>
                        </m:ctrlPr>
                      </m:dPr>
                      <m:e>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a</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d</m:t>
                        </m:r>
                      </m:e>
                    </m:d>
                  </m:oMath>
                </a14:m>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过程不一定在所有真核细胞中发生</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B</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d>
                      <m:dPr>
                        <m:begChr m:val=""/>
                        <m:endChr m:val=""/>
                        <m:ctrlPr>
                          <a:rPr lang="en-US" altLang="zh-CN" sz="1800" b="0" i="1" dirty="0">
                            <a:solidFill>
                              <a:srgbClr val="000000"/>
                            </a:solidFill>
                            <a:latin typeface="Cambria Math" panose="02040503050406030204" pitchFamily="18" charset="0"/>
                            <a:ea typeface="微软雅黑" panose="020B0503020204020204" charset="-122"/>
                            <a:cs typeface="微软雅黑" panose="020B0503020204020204" pitchFamily="34" charset="-120"/>
                          </a:rPr>
                        </m:ctrlPr>
                      </m:dPr>
                      <m:e>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a</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e</m:t>
                        </m:r>
                      </m:e>
                    </m:d>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smtClean="0">
                    <a:solidFill>
                      <a:srgbClr val="000000"/>
                    </a:solidFill>
                    <a:latin typeface="微软雅黑" panose="020B0503020204020204" charset="-122"/>
                    <a:ea typeface="微软雅黑" panose="020B0503020204020204" charset="-122"/>
                    <a:cs typeface="微软雅黑" panose="020B0503020204020204" pitchFamily="34" charset="-120"/>
                  </a:rPr>
                  <a:t>过程可表示为一个完整的细胞周期</a:t>
                </a:r>
                <a:endParaRPr lang="en-US" altLang="zh-CN" sz="1800" dirty="0"/>
              </a:p>
              <a:p>
                <a:pPr marL="0" marR="0" lvl="0" indent="0" defTabSz="914400" eaLnBrk="1" fontAlgn="auto" latinLnBrk="1" hangingPunct="1">
                  <a:lnSpc>
                    <a:spcPts val="3300"/>
                  </a:lnSpc>
                  <a:spcBef>
                    <a:spcPts val="0"/>
                  </a:spcBef>
                  <a:spcAft>
                    <a:spcPts val="0"/>
                  </a:spcAft>
                  <a:buClrTx/>
                  <a:buSzTx/>
                  <a:buNone/>
                  <a:tabLst>
                    <a:tab pos="5374640" algn="l"/>
                  </a:tabLst>
                  <a:defRPr/>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C</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d>
                      <m:dPr>
                        <m:begChr m:val=""/>
                        <m:endChr m:val=""/>
                        <m:ctrlPr>
                          <a:rPr lang="en-US" altLang="zh-CN" sz="1800" b="0" i="1" dirty="0">
                            <a:solidFill>
                              <a:srgbClr val="000000"/>
                            </a:solidFill>
                            <a:latin typeface="Cambria Math" panose="02040503050406030204" pitchFamily="18" charset="0"/>
                            <a:ea typeface="微软雅黑" panose="020B0503020204020204" charset="-122"/>
                            <a:cs typeface="微软雅黑" panose="020B0503020204020204" pitchFamily="34" charset="-120"/>
                          </a:rPr>
                        </m:ctrlPr>
                      </m:dPr>
                      <m:e>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c</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d</m:t>
                        </m:r>
                      </m:e>
                    </m:d>
                  </m:oMath>
                </a14:m>
                <a:r>
                  <a:rPr lang="en-US" altLang="zh-CN" sz="1800" b="0" i="0" dirty="0" smtClean="0">
                    <a:solidFill>
                      <a:srgbClr val="000000"/>
                    </a:solidFill>
                    <a:latin typeface="微软雅黑" panose="020B0503020204020204" charset="-122"/>
                    <a:ea typeface="微软雅黑" panose="020B0503020204020204" charset="-122"/>
                    <a:cs typeface="微软雅黑" panose="020B0503020204020204" pitchFamily="34" charset="-120"/>
                  </a:rPr>
                  <a:t>过程中细胞的核</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DNA</m:t>
                    </m:r>
                  </m:oMath>
                </a14:m>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数目不发生变化</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D</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e</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过程中着丝粒分裂，姐妹染色单体分开</a:t>
                </a:r>
                <a:endParaRPr lang="en-US" altLang="zh-CN" sz="1800" dirty="0"/>
              </a:p>
            </p:txBody>
          </p:sp>
        </mc:Choice>
        <mc:Fallback>
          <p:sp>
            <p:nvSpPr>
              <p:cNvPr id="5" name="QC_4_BD.1_3#bff5f71c4.choices?vop=1&amp;pid=e1aa2e7f0&amp;color=0,0,0&amp;vtp=1&amp;bbb=1"/>
              <p:cNvSpPr>
                <a:spLocks noRot="1" noChangeAspect="1" noMove="1" noResize="1" noEditPoints="1" noAdjustHandles="1" noChangeArrowheads="1" noChangeShapeType="1" noTextEdit="1"/>
              </p:cNvSpPr>
              <p:nvPr/>
            </p:nvSpPr>
            <p:spPr>
              <a:xfrm>
                <a:off x="832104" y="3641844"/>
                <a:ext cx="10533888" cy="789305"/>
              </a:xfrm>
              <a:prstGeom prst="rect">
                <a:avLst/>
              </a:prstGeom>
              <a:blipFill rotWithShape="1">
                <a:blip r:embed="rId3"/>
                <a:stretch>
                  <a:fillRect l="-2" t="-15" r="1" b="-6180"/>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QC_4_BD.3_2#3c0045929?vop=1&amp;pid=e1aa2e7f0&amp;color=0,0,0&amp;vtp=1&amp;bbb=1&amp;hb=1"/>
          <p:cNvSpPr/>
          <p:nvPr/>
        </p:nvSpPr>
        <p:spPr>
          <a:xfrm>
            <a:off x="832104" y="1505704"/>
            <a:ext cx="10533888" cy="838200"/>
          </a:xfrm>
          <a:prstGeom prst="rect">
            <a:avLst/>
          </a:prstGeom>
          <a:noFill/>
        </p:spPr>
        <p:txBody>
          <a:bodyPr wrap="none" lIns="0" tIns="0" rIns="0" bIns="0" rtlCol="0" anchor="t"/>
          <a:lstStyle/>
          <a:p>
            <a:pPr algn="l" latinLnBrk="1">
              <a:lnSpc>
                <a:spcPts val="3300"/>
              </a:lnSpc>
            </a:pPr>
            <a:r>
              <a:rPr lang="zh-CN" altLang="en-US" sz="1800" b="1" i="0" dirty="0">
                <a:solidFill>
                  <a:srgbClr val="000000"/>
                </a:solidFill>
                <a:latin typeface="微软雅黑" panose="020B0503020204020204" charset="-122"/>
                <a:ea typeface="微软雅黑" panose="020B0503020204020204" charset="-122"/>
                <a:cs typeface="微软雅黑" panose="020B0503020204020204" pitchFamily="34" charset="-120"/>
              </a:rPr>
              <a:t>易错题</a:t>
            </a:r>
            <a:r>
              <a:rPr lang="en-US" altLang="zh-CN" sz="1800" b="1" i="0" dirty="0">
                <a:solidFill>
                  <a:srgbClr val="000000"/>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“观察根尖分生区组织细胞的有丝分裂”实验中，观察到的图像如图所示，其中①②指细胞</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endParaRPr>
          </a:p>
          <a:p>
            <a:pPr algn="l" latinLnBrk="1">
              <a:lnSpc>
                <a:spcPts val="3300"/>
              </a:lnSpc>
            </a:pP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下列叙述正</a:t>
            </a: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确的是(</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dirty="0"/>
          </a:p>
        </p:txBody>
      </p:sp>
      <p:sp>
        <p:nvSpPr>
          <p:cNvPr id="4" name="QC_4_AN.4_1#3c0045929.bracket?vop=1&amp;pid=e1aa2e7f0&amp;color=0,0,0&amp;vpa=2&amp;vtp=1"/>
          <p:cNvSpPr/>
          <p:nvPr/>
        </p:nvSpPr>
        <p:spPr>
          <a:xfrm>
            <a:off x="2822670" y="1992749"/>
            <a:ext cx="331788" cy="372872"/>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charset="-122"/>
                <a:cs typeface="Arial (正文)" pitchFamily="34" charset="-120"/>
              </a:rPr>
              <a:t>D</a:t>
            </a:r>
            <a:endParaRPr lang="en-US" altLang="zh-CN" dirty="0"/>
          </a:p>
        </p:txBody>
      </p:sp>
      <p:pic>
        <p:nvPicPr>
          <p:cNvPr id="5" name="QC_4_BD.3_3#3c0045929?htil=1&amp;vop=1&amp;pid=e1aa2e7f0&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9058173" y="2458204"/>
            <a:ext cx="2249424" cy="1316736"/>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6" name="QC_4_BD.3_4#3c0045929.choices?htil=1&amp;vop=1&amp;pid=e1aa2e7f0&amp;color=0,0,0&amp;vtp=1&amp;bbb=1&amp;hb=1"/>
              <p:cNvSpPr/>
              <p:nvPr/>
            </p:nvSpPr>
            <p:spPr>
              <a:xfrm>
                <a:off x="832104" y="2365550"/>
                <a:ext cx="8193024" cy="20955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漂洗的主要目的是防止碱性染料与盐酸、核酸等酸碱中和，无法染色</a:t>
                </a:r>
                <a:endParaRPr lang="en-US" altLang="zh-CN" sz="1800" dirty="0"/>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B</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使用质量分数为</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15</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的盐酸进行解离，目的是使组织中的细胞相互分离开来</a:t>
                </a:r>
                <a:endParaRPr lang="en-US" altLang="zh-CN" sz="1800" dirty="0"/>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C</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①细胞中的染色单体数目是②细胞的2倍</a:t>
                </a:r>
                <a:endParaRPr lang="en-US" altLang="zh-CN" sz="1800" dirty="0"/>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D</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可通过统计全班同学观察到的每个时期细胞数目的平均值来初步比较不同时期</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时间长短</a:t>
                </a:r>
                <a:endParaRPr lang="en-US" altLang="zh-CN" dirty="0"/>
              </a:p>
            </p:txBody>
          </p:sp>
        </mc:Choice>
        <mc:Fallback>
          <p:sp>
            <p:nvSpPr>
              <p:cNvPr id="6" name="QC_4_BD.3_4#3c0045929.choices?htil=1&amp;vop=1&amp;pid=e1aa2e7f0&amp;color=0,0,0&amp;vtp=1&amp;bbb=1&amp;hb=1"/>
              <p:cNvSpPr>
                <a:spLocks noRot="1" noChangeAspect="1" noMove="1" noResize="1" noEditPoints="1" noAdjustHandles="1" noChangeArrowheads="1" noChangeShapeType="1" noTextEdit="1"/>
              </p:cNvSpPr>
              <p:nvPr/>
            </p:nvSpPr>
            <p:spPr>
              <a:xfrm>
                <a:off x="832104" y="2365550"/>
                <a:ext cx="8193024" cy="2095500"/>
              </a:xfrm>
              <a:prstGeom prst="rect">
                <a:avLst/>
              </a:prstGeom>
              <a:blipFill rotWithShape="1">
                <a:blip r:embed="rId2"/>
                <a:stretch>
                  <a:fillRect l="-3" t="-8" r="-467" b="8"/>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4_BD.1_1#aa8aa5032?sp=1&amp;vop=1&amp;pid=c64760779&amp;color=0,0,0&amp;vtp=1&amp;bt=1&amp;bbb=1&amp;hb=1"/>
              <p:cNvSpPr/>
              <p:nvPr/>
            </p:nvSpPr>
            <p:spPr>
              <a:xfrm>
                <a:off x="832104" y="1080000"/>
                <a:ext cx="10533888" cy="12573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细胞周期包括分裂间期</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sSub>
                      <m:sSubPr>
                        <m:ctrlPr>
                          <a:rPr lang="en-US" altLang="zh-CN" sz="1800" b="0" i="1" dirty="0">
                            <a:solidFill>
                              <a:srgbClr val="000000"/>
                            </a:solidFill>
                            <a:latin typeface="Cambria Math" panose="02040503050406030204" pitchFamily="18" charset="0"/>
                            <a:ea typeface="微软雅黑" panose="020B050302020402020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G</m:t>
                        </m:r>
                      </m:e>
                      <m:sub>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1</m:t>
                        </m:r>
                      </m:sub>
                    </m:sSub>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期、</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S</m:t>
                    </m:r>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期、</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G</m:t>
                        </m:r>
                      </m:e>
                      <m:sub>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2</m:t>
                        </m:r>
                      </m:sub>
                    </m:sSub>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期)和分裂期</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m:t>
                    </m:r>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期)，如图1。细胞增殖过程中核</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DNA</m:t>
                    </m:r>
                  </m:oMath>
                </a14:m>
                <a:r>
                  <a:rPr lang="en-US" altLang="zh-CN" sz="100" b="0" i="0" kern="0" spc="-99900" dirty="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err="1">
                    <a:solidFill>
                      <a:srgbClr val="000000"/>
                    </a:solidFill>
                    <a:latin typeface="微软雅黑" panose="020B0503020204020204" charset="-122"/>
                    <a:ea typeface="微软雅黑" panose="020B0503020204020204" charset="-122"/>
                    <a:cs typeface="微软雅黑" panose="020B0503020204020204" pitchFamily="34" charset="-120"/>
                  </a:rPr>
                  <a:t>含量会发生变</a:t>
                </a:r>
                <a:endPar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sz="1800" b="0" i="0" dirty="0" err="1">
                    <a:solidFill>
                      <a:srgbClr val="000000"/>
                    </a:solidFill>
                    <a:latin typeface="微软雅黑" panose="020B0503020204020204" charset="-122"/>
                    <a:ea typeface="微软雅黑" panose="020B0503020204020204" charset="-122"/>
                    <a:cs typeface="微软雅黑" panose="020B0503020204020204" pitchFamily="34" charset="-120"/>
                  </a:rPr>
                  <a:t>化，通过测定一定数量细胞的核</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DNA</m:t>
                    </m:r>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含量，可分析其细胞周期。根据细胞核</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DNA</m:t>
                    </m:r>
                  </m:oMath>
                </a14:m>
                <a:r>
                  <a:rPr lang="en-US" altLang="zh-CN" sz="100" b="0" i="0" kern="0" spc="-99900" dirty="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err="1">
                    <a:solidFill>
                      <a:srgbClr val="000000"/>
                    </a:solidFill>
                    <a:latin typeface="微软雅黑" panose="020B0503020204020204" charset="-122"/>
                    <a:ea typeface="微软雅黑" panose="020B0503020204020204" charset="-122"/>
                    <a:cs typeface="微软雅黑" panose="020B0503020204020204" pitchFamily="34" charset="-120"/>
                  </a:rPr>
                  <a:t>含量不同，将某种连续增</a:t>
                </a:r>
                <a:endPar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b="0" i="0" dirty="0">
                    <a:solidFill>
                      <a:srgbClr val="000000"/>
                    </a:solidFill>
                    <a:latin typeface="微软雅黑" panose="020B0503020204020204" charset="-122"/>
                    <a:ea typeface="微软雅黑" panose="020B0503020204020204" charset="-122"/>
                    <a:cs typeface="微软雅黑" panose="020B0503020204020204" pitchFamily="34" charset="-120"/>
                  </a:rPr>
                  <a:t>殖的细胞株细胞分为三组，每组的细胞数如图2。据图分析，下列说法错误的是(</a:t>
                </a:r>
                <a:r>
                  <a:rPr lang="en-US" altLang="zh-CN"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dirty="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dirty="0"/>
              </a:p>
            </p:txBody>
          </p:sp>
        </mc:Choice>
        <mc:Fallback>
          <p:sp>
            <p:nvSpPr>
              <p:cNvPr id="2" name="QC_4_BD.1_1#aa8aa5032?sp=1&amp;vop=1&amp;pid=c64760779&amp;color=0,0,0&amp;vtp=1&amp;bt=1&amp;bbb=1&amp;hb=1"/>
              <p:cNvSpPr>
                <a:spLocks noRot="1" noChangeAspect="1" noMove="1" noResize="1" noEditPoints="1" noAdjustHandles="1" noChangeArrowheads="1" noChangeShapeType="1" noTextEdit="1"/>
              </p:cNvSpPr>
              <p:nvPr/>
            </p:nvSpPr>
            <p:spPr>
              <a:xfrm>
                <a:off x="832104" y="1080000"/>
                <a:ext cx="10533888" cy="1257300"/>
              </a:xfrm>
              <a:prstGeom prst="rect">
                <a:avLst/>
              </a:prstGeom>
              <a:blipFill rotWithShape="1">
                <a:blip r:embed="rId1"/>
                <a:stretch>
                  <a:fillRect l="-2" t="-40" r="-680" b="40"/>
                </a:stretch>
              </a:blipFill>
            </p:spPr>
            <p:txBody>
              <a:bodyPr/>
              <a:lstStyle/>
              <a:p>
                <a:r>
                  <a:rPr lang="zh-CN" altLang="en-US">
                    <a:noFill/>
                  </a:rPr>
                  <a:t> </a:t>
                </a:r>
              </a:p>
            </p:txBody>
          </p:sp>
        </mc:Fallback>
      </mc:AlternateContent>
      <p:pic>
        <p:nvPicPr>
          <p:cNvPr id="4" name="QC_4_BD.1_3#aa8aa5032?htil=1&amp;vop=1&amp;pid=c64760779&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7954108" y="2599692"/>
            <a:ext cx="889782" cy="1507834"/>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5" name="QC_4_BD.1_4#aa8aa5032?htil=1&amp;vop=1&amp;pid=c64760779&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9232060" y="2599692"/>
            <a:ext cx="1389888" cy="1508760"/>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3" name="QC_4_BD.3_1#aa8aa5032.choices?vop=1&amp;pid=c64760779&amp;color=0,0,0&amp;vtp=1&amp;bt=1&amp;bbb=1"/>
              <p:cNvSpPr/>
              <p:nvPr/>
            </p:nvSpPr>
            <p:spPr>
              <a:xfrm>
                <a:off x="826008" y="2431280"/>
                <a:ext cx="10533888"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分裂间期合成相关蛋白质需要核糖体的参与</a:t>
                </a:r>
                <a:endParaRPr lang="en-US" altLang="zh-CN" sz="1800" dirty="0"/>
              </a:p>
              <a:p>
                <a:pPr latinLnBrk="1">
                  <a:lnSpc>
                    <a:spcPts val="3300"/>
                  </a:lnSpc>
                </a:pPr>
                <a:r>
                  <a:rPr lang="en-US" altLang="zh-CN" b="0" i="0">
                    <a:solidFill>
                      <a:srgbClr val="000000"/>
                    </a:solidFill>
                    <a:latin typeface="微软雅黑" panose="020B0503020204020204" charset="-122"/>
                    <a:ea typeface="微软雅黑" panose="020B0503020204020204" charset="-122"/>
                    <a:cs typeface="微软雅黑" panose="020B0503020204020204" pitchFamily="34" charset="-120"/>
                  </a:rPr>
                  <a:t>B</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染色体的着丝粒分裂发生在图1中的</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m:t>
                    </m:r>
                  </m:oMath>
                </a14:m>
                <a:r>
                  <a:rPr lang="en-US" altLang="zh-CN" sz="100" b="0" i="0" kern="0" spc="-99900" dirty="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期</a:t>
                </a:r>
                <a:endParaRPr lang="en-US" altLang="zh-CN" sz="1800" dirty="0"/>
              </a:p>
              <a:p>
                <a:pPr latinLnBrk="1">
                  <a:lnSpc>
                    <a:spcPts val="3300"/>
                  </a:lnSpc>
                </a:pPr>
                <a:r>
                  <a:rPr lang="en-US" altLang="zh-CN" b="0" i="0">
                    <a:solidFill>
                      <a:srgbClr val="000000"/>
                    </a:solidFill>
                    <a:latin typeface="微软雅黑" panose="020B0503020204020204" charset="-122"/>
                    <a:ea typeface="微软雅黑" panose="020B0503020204020204" charset="-122"/>
                    <a:cs typeface="微软雅黑" panose="020B0503020204020204" pitchFamily="34" charset="-120"/>
                  </a:rPr>
                  <a:t>C</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图2中的乙处于图1中的</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S</m:t>
                    </m:r>
                  </m:oMath>
                </a14:m>
                <a:r>
                  <a:rPr lang="en-US" altLang="zh-CN" sz="100" b="0" i="0" kern="0" spc="-99900" dirty="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期</a:t>
                </a:r>
                <a:endParaRPr lang="en-US" altLang="zh-CN" sz="1800" dirty="0"/>
              </a:p>
              <a:p>
                <a:pPr latinLnBrk="1">
                  <a:lnSpc>
                    <a:spcPts val="3300"/>
                  </a:lnSpc>
                </a:pPr>
                <a:r>
                  <a:rPr lang="en-US" altLang="zh-CN" b="0" i="0">
                    <a:solidFill>
                      <a:srgbClr val="000000"/>
                    </a:solidFill>
                    <a:latin typeface="微软雅黑" panose="020B0503020204020204" charset="-122"/>
                    <a:ea typeface="微软雅黑" panose="020B0503020204020204" charset="-122"/>
                    <a:cs typeface="微软雅黑" panose="020B0503020204020204" pitchFamily="34" charset="-120"/>
                  </a:rPr>
                  <a:t>D</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将周期阻断在</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DNA</m:t>
                    </m:r>
                  </m:oMath>
                </a14:m>
                <a:r>
                  <a:rPr lang="en-US" altLang="zh-CN" sz="100" b="0" i="0" kern="0" spc="-99900" dirty="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复制前会导致图2中甲组细胞数减少</a:t>
                </a:r>
                <a:endParaRPr lang="en-US" altLang="zh-CN" sz="1800" dirty="0"/>
              </a:p>
            </p:txBody>
          </p:sp>
        </mc:Choice>
        <mc:Fallback>
          <p:sp>
            <p:nvSpPr>
              <p:cNvPr id="3" name="QC_4_BD.3_1#aa8aa5032.choices?vop=1&amp;pid=c64760779&amp;color=0,0,0&amp;vtp=1&amp;bt=1&amp;bbb=1"/>
              <p:cNvSpPr>
                <a:spLocks noRot="1" noChangeAspect="1" noMove="1" noResize="1" noEditPoints="1" noAdjustHandles="1" noChangeArrowheads="1" noChangeShapeType="1" noTextEdit="1"/>
              </p:cNvSpPr>
              <p:nvPr/>
            </p:nvSpPr>
            <p:spPr>
              <a:xfrm>
                <a:off x="826008" y="2431280"/>
                <a:ext cx="10533888" cy="1676400"/>
              </a:xfrm>
              <a:prstGeom prst="rect">
                <a:avLst/>
              </a:prstGeom>
              <a:blipFill rotWithShape="1">
                <a:blip r:embed="rId4"/>
                <a:stretch>
                  <a:fillRect l="-5" t="-30" r="4" b="30"/>
                </a:stretch>
              </a:blipFill>
            </p:spPr>
            <p:txBody>
              <a:bodyPr/>
              <a:lstStyle/>
              <a:p>
                <a:r>
                  <a:rPr lang="zh-CN" altLang="en-US">
                    <a:noFill/>
                  </a:rPr>
                  <a:t> </a:t>
                </a:r>
              </a:p>
            </p:txBody>
          </p:sp>
        </mc:Fallback>
      </mc:AlternateContent>
      <p:sp>
        <p:nvSpPr>
          <p:cNvPr id="7" name="QB_5_AN.8_1#a12d8044f.blank?vop=1&amp;pid=4524777c2&amp;color=0,0,0&amp;vpa=2&amp;vtp=1"/>
          <p:cNvSpPr/>
          <p:nvPr/>
        </p:nvSpPr>
        <p:spPr>
          <a:xfrm>
            <a:off x="9019626" y="1965190"/>
            <a:ext cx="319088" cy="419100"/>
          </a:xfrm>
          <a:prstGeom prst="rect">
            <a:avLst/>
          </a:prstGeom>
          <a:noFill/>
        </p:spPr>
        <p:txBody>
          <a:bodyPr wrap="none" lIns="0" tIns="0" rIns="0" bIns="0" rtlCol="0" anchor="t"/>
          <a:lstStyle/>
          <a:p>
            <a:pPr algn="ctr" latinLnBrk="1">
              <a:lnSpc>
                <a:spcPts val="3300"/>
              </a:lnSpc>
            </a:pPr>
            <a:r>
              <a:rPr lang="en-US" altLang="zh-CN" b="0" i="0" dirty="0">
                <a:solidFill>
                  <a:srgbClr val="FF0000"/>
                </a:solidFill>
                <a:latin typeface="微软雅黑" panose="020B0503020204020204" charset="-122"/>
                <a:ea typeface="微软雅黑" panose="020B0503020204020204" charset="-122"/>
                <a:cs typeface="微软雅黑" panose="020B0503020204020204" pitchFamily="34" charset="-120"/>
              </a:rPr>
              <a:t>D</a:t>
            </a:r>
            <a:endParaRPr lang="en-US" altLang="zh-CN"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4_BD.4_1#4524777c2?sp=1&amp;vop=1&amp;pid=c64760779&amp;color=0,0,0&amp;vtp=1&amp;bt=1&amp;bbb=1"/>
          <p:cNvSpPr/>
          <p:nvPr/>
        </p:nvSpPr>
        <p:spPr>
          <a:xfrm>
            <a:off x="832104" y="1080000"/>
            <a:ext cx="10533888"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如表1是某校生物社团利用不同的生物学材料开展的几个实验，请回答有关问题。</a:t>
            </a:r>
            <a:endParaRPr lang="en-US" altLang="zh-CN" sz="1800" dirty="0"/>
          </a:p>
        </p:txBody>
      </p:sp>
      <p:sp>
        <p:nvSpPr>
          <p:cNvPr id="3" name="QO_4_BD.4_2#4524777c2?sp=1&amp;vop=1&amp;pid=c64760779&amp;color=0,0,0&amp;vtp=1&amp;bbb=1"/>
          <p:cNvSpPr/>
          <p:nvPr/>
        </p:nvSpPr>
        <p:spPr>
          <a:xfrm>
            <a:off x="832104" y="1529890"/>
            <a:ext cx="10533888" cy="469900"/>
          </a:xfrm>
          <a:prstGeom prst="rect">
            <a:avLst/>
          </a:prstGeom>
          <a:noFill/>
        </p:spPr>
        <p:txBody>
          <a:bodyPr wrap="none" lIns="0" tIns="0" rIns="0" bIns="0" rtlCol="0" anchor="t"/>
          <a:lstStyle/>
          <a:p>
            <a:pPr algn="ctr" latinLnBrk="1">
              <a:lnSpc>
                <a:spcPts val="3700"/>
              </a:lnSpc>
            </a:pPr>
            <a:r>
              <a:rPr lang="en-US" altLang="zh-CN" sz="1800" b="1" i="0" dirty="0">
                <a:solidFill>
                  <a:srgbClr val="000000"/>
                </a:solidFill>
                <a:latin typeface="微软雅黑" panose="020B0503020204020204" charset="-122"/>
                <a:ea typeface="微软雅黑" panose="020B0503020204020204" charset="-122"/>
                <a:cs typeface="微软雅黑" panose="020B0503020204020204" pitchFamily="34" charset="-120"/>
              </a:rPr>
              <a:t>表1</a:t>
            </a:r>
            <a:r>
              <a:rPr lang="en-US" altLang="zh-CN" sz="18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1800" dirty="0"/>
          </a:p>
        </p:txBody>
      </p:sp>
      <mc:AlternateContent xmlns:mc="http://schemas.openxmlformats.org/markup-compatibility/2006" xmlns:a14="http://schemas.microsoft.com/office/drawing/2010/main">
        <mc:Choice Requires="a14">
          <p:graphicFrame>
            <p:nvGraphicFramePr>
              <p:cNvPr id="5" name="QO_4_BD.4_3#4524777c2?colgroup=5,15,21,11&amp;vop=1&amp;pid=c64760779&amp;color=0,0,0&amp;vtp=1&amp;bbb=1"/>
              <p:cNvGraphicFramePr>
                <a:graphicFrameLocks noGrp="1"/>
              </p:cNvGraphicFramePr>
              <p:nvPr/>
            </p:nvGraphicFramePr>
            <p:xfrm>
              <a:off x="832104" y="2076569"/>
              <a:ext cx="10533888" cy="1363472"/>
            </p:xfrm>
            <a:graphic>
              <a:graphicData uri="http://schemas.openxmlformats.org/drawingml/2006/table">
                <a:tbl>
                  <a:tblPr/>
                  <a:tblGrid>
                    <a:gridCol w="1161288"/>
                    <a:gridCol w="2953512"/>
                    <a:gridCol w="4105656"/>
                    <a:gridCol w="2313432"/>
                  </a:tblGrid>
                  <a:tr h="340868">
                    <a:tc>
                      <a:txBody>
                        <a:bodyPr/>
                        <a:lstStyle/>
                        <a:p>
                          <a:pPr algn="ctr" latinLnBrk="1" hangingPunct="0">
                            <a:lnSpc>
                              <a:spcPts val="2000"/>
                            </a:lnSpc>
                          </a:pPr>
                          <a:r>
                            <a:rPr lang="en-US" altLang="zh-CN" sz="1400" b="1" i="0" dirty="0">
                              <a:solidFill>
                                <a:srgbClr val="000000"/>
                              </a:solidFill>
                              <a:latin typeface="微软雅黑" panose="020B0503020204020204" charset="-122"/>
                              <a:ea typeface="微软雅黑" panose="020B0503020204020204" charset="-122"/>
                              <a:cs typeface="微软雅黑" panose="020B0503020204020204" pitchFamily="34" charset="-120"/>
                            </a:rPr>
                            <a:t>组别</a:t>
                          </a:r>
                          <a:endParaRPr lang="en-US" altLang="zh-CN" sz="1200" b="1"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1" i="0" dirty="0">
                              <a:solidFill>
                                <a:srgbClr val="000000"/>
                              </a:solidFill>
                              <a:latin typeface="微软雅黑" panose="020B0503020204020204" charset="-122"/>
                              <a:ea typeface="微软雅黑" panose="020B0503020204020204" charset="-122"/>
                              <a:cs typeface="微软雅黑" panose="020B0503020204020204" pitchFamily="34" charset="-120"/>
                            </a:rPr>
                            <a:t>材料</a:t>
                          </a:r>
                          <a:endParaRPr lang="en-US" altLang="zh-CN" sz="1200" b="1"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1" i="0" dirty="0">
                              <a:solidFill>
                                <a:srgbClr val="000000"/>
                              </a:solidFill>
                              <a:latin typeface="微软雅黑" panose="020B0503020204020204" charset="-122"/>
                              <a:ea typeface="微软雅黑" panose="020B0503020204020204" charset="-122"/>
                              <a:cs typeface="微软雅黑" panose="020B0503020204020204" pitchFamily="34" charset="-120"/>
                            </a:rPr>
                            <a:t>实验试剂</a:t>
                          </a:r>
                          <a:endParaRPr lang="en-US" altLang="zh-CN" sz="1200" b="1"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1" i="0" dirty="0">
                              <a:solidFill>
                                <a:srgbClr val="000000"/>
                              </a:solidFill>
                              <a:latin typeface="微软雅黑" panose="020B0503020204020204" charset="-122"/>
                              <a:ea typeface="微软雅黑" panose="020B0503020204020204" charset="-122"/>
                              <a:cs typeface="微软雅黑" panose="020B0503020204020204" pitchFamily="34" charset="-120"/>
                            </a:rPr>
                            <a:t>观察内容</a:t>
                          </a:r>
                          <a:endParaRPr lang="en-US" altLang="zh-CN" sz="1200" b="1"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40868">
                    <a:tc>
                      <a:txBody>
                        <a:bodyPr/>
                        <a:lstStyle/>
                        <a:p>
                          <a:pPr algn="ctr" latinLnBrk="1" hangingPunct="0">
                            <a:lnSpc>
                              <a:spcPts val="20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A</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________</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盐酸</a:t>
                          </a:r>
                          <a:r>
                            <a:rPr lang="en-US" altLang="zh-CN" sz="1400" b="0" i="0" spc="-10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酒精</a:t>
                          </a:r>
                          <a:r>
                            <a:rPr lang="en-US" altLang="zh-CN" sz="1400" b="0" i="0" spc="-10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蒸馏水</a:t>
                          </a:r>
                          <a:r>
                            <a:rPr lang="en-US" altLang="zh-CN" sz="1400" b="0" i="0" spc="-10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甲紫溶液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植物细胞有丝分裂</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40868">
                    <a:tc>
                      <a:txBody>
                        <a:bodyPr/>
                        <a:lstStyle/>
                        <a:p>
                          <a:pPr algn="ctr" latinLnBrk="1" hangingPunct="0">
                            <a:lnSpc>
                              <a:spcPts val="20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B</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哺乳动物成熟的红细胞</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________</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吸水涨破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40868">
                    <a:tc>
                      <a:txBody>
                        <a:bodyPr/>
                        <a:lstStyle/>
                        <a:p>
                          <a:pPr algn="ctr" latinLnBrk="1" hangingPunct="0">
                            <a:lnSpc>
                              <a:spcPts val="20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C</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紫色洋葱鳞片叶外表皮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质量浓度为</a:t>
                          </a:r>
                          <a14:m>
                            <m:oMath xmlns:m="http://schemas.openxmlformats.org/officeDocument/2006/math">
                              <m:r>
                                <a:rPr lang="en-US" altLang="zh-CN" sz="1400" b="0" i="0" spc="-100" dirty="0">
                                  <a:solidFill>
                                    <a:srgbClr val="000000"/>
                                  </a:solidFill>
                                  <a:latin typeface="Cambria Math" panose="02040503050406030204" pitchFamily="18" charset="0"/>
                                  <a:ea typeface="微软雅黑" panose="020B0503020204020204" charset="-122"/>
                                  <a:cs typeface="微软雅黑" panose="020B0503020204020204" pitchFamily="34" charset="-120"/>
                                </a:rPr>
                                <m:t>0</m:t>
                              </m:r>
                              <m:r>
                                <a:rPr lang="en-US" altLang="zh-CN" sz="1400" b="0" i="0" spc="-10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r>
                                <a:rPr lang="en-US" altLang="zh-CN" sz="1400" b="0" i="0" spc="-100" dirty="0">
                                  <a:solidFill>
                                    <a:srgbClr val="000000"/>
                                  </a:solidFill>
                                  <a:latin typeface="Cambria Math" panose="02040503050406030204" pitchFamily="18" charset="0"/>
                                  <a:ea typeface="微软雅黑" panose="020B0503020204020204" charset="-122"/>
                                  <a:cs typeface="微软雅黑" panose="020B0503020204020204" pitchFamily="34" charset="-120"/>
                                </a:rPr>
                                <m:t>3</m:t>
                              </m:r>
                              <m:r>
                                <a:rPr lang="en-US" altLang="zh-CN" sz="1400" b="0" i="0" spc="-100" dirty="0">
                                  <a:solidFill>
                                    <a:srgbClr val="000000"/>
                                  </a:solidFill>
                                  <a:latin typeface="Cambria Math" panose="02040503050406030204" pitchFamily="18" charset="0"/>
                                  <a:ea typeface="微软雅黑" panose="020B0503020204020204" charset="-122"/>
                                  <a:cs typeface="微软雅黑" panose="020B0503020204020204" pitchFamily="34" charset="-120"/>
                                </a:rPr>
                                <m:t> </m:t>
                              </m:r>
                              <m:r>
                                <m:rPr>
                                  <m:sty m:val="p"/>
                                </m:rPr>
                                <a:rPr lang="en-US" altLang="zh-CN" sz="1400" b="0" i="0" spc="-100" dirty="0">
                                  <a:solidFill>
                                    <a:srgbClr val="000000"/>
                                  </a:solidFill>
                                  <a:latin typeface="Cambria Math" panose="02040503050406030204" pitchFamily="18" charset="0"/>
                                  <a:ea typeface="微软雅黑" panose="020B0503020204020204" charset="-122"/>
                                  <a:cs typeface="微软雅黑" panose="020B0503020204020204" pitchFamily="34" charset="-120"/>
                                </a:rPr>
                                <m:t>g</m:t>
                              </m:r>
                              <m:r>
                                <a:rPr lang="en-US" altLang="zh-CN" sz="1400" b="0" i="0" spc="-10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r>
                                <m:rPr>
                                  <m:sty m:val="p"/>
                                </m:rPr>
                                <a:rPr lang="en-US" altLang="zh-CN" sz="1400" b="0" i="0" spc="-100" dirty="0">
                                  <a:solidFill>
                                    <a:srgbClr val="000000"/>
                                  </a:solidFill>
                                  <a:latin typeface="Cambria Math" panose="02040503050406030204" pitchFamily="18" charset="0"/>
                                  <a:ea typeface="微软雅黑" panose="020B0503020204020204" charset="-122"/>
                                  <a:cs typeface="微软雅黑" panose="020B0503020204020204" pitchFamily="34" charset="-120"/>
                                </a:rPr>
                                <m:t>mL</m:t>
                              </m:r>
                            </m:oMath>
                          </a14:m>
                          <a:r>
                            <a:rPr lang="en-US" altLang="zh-CN" sz="100" b="0" i="0" kern="0" spc="-99900" dirty="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的蔗糖溶液</a:t>
                          </a:r>
                          <a:r>
                            <a:rPr lang="en-US" altLang="zh-CN" sz="1400" b="0" i="0" spc="-10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清水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________</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Choice>
        <mc:Fallback xmlns="">
          <p:graphicFrame>
            <p:nvGraphicFramePr>
              <p:cNvPr id="5" name="QO_4_BD.4_3#4524777c2?colgroup=5,15,21,11&amp;vop=1&amp;pid=c64760779&amp;color=0,0,0&amp;vtp=1&amp;bbb=1"/>
              <p:cNvGraphicFramePr>
                <a:graphicFrameLocks noGrp="1"/>
              </p:cNvGraphicFramePr>
              <p:nvPr/>
            </p:nvGraphicFramePr>
            <p:xfrm>
              <a:off x="832104" y="2076569"/>
              <a:ext cx="10533888" cy="1363472"/>
            </p:xfrm>
            <a:graphic>
              <a:graphicData uri="http://schemas.openxmlformats.org/drawingml/2006/table">
                <a:tbl>
                  <a:tblPr/>
                  <a:tblGrid>
                    <a:gridCol w="1161288"/>
                    <a:gridCol w="2953512"/>
                    <a:gridCol w="4105656"/>
                    <a:gridCol w="2313432"/>
                  </a:tblGrid>
                  <a:tr h="340868">
                    <a:tc>
                      <a:txBody>
                        <a:bodyPr/>
                        <a:lstStyle/>
                        <a:p>
                          <a:pPr algn="ctr" latinLnBrk="1" hangingPunct="0">
                            <a:lnSpc>
                              <a:spcPts val="2000"/>
                            </a:lnSpc>
                          </a:pPr>
                          <a:r>
                            <a:rPr lang="en-US" altLang="zh-CN" sz="1400" b="1" i="0" dirty="0">
                              <a:solidFill>
                                <a:srgbClr val="000000"/>
                              </a:solidFill>
                              <a:latin typeface="微软雅黑" panose="020B0503020204020204" charset="-122"/>
                              <a:ea typeface="微软雅黑" panose="020B0503020204020204" charset="-122"/>
                              <a:cs typeface="微软雅黑" panose="020B0503020204020204" pitchFamily="34" charset="-120"/>
                            </a:rPr>
                            <a:t>组别</a:t>
                          </a:r>
                          <a:endParaRPr lang="en-US" altLang="zh-CN" sz="1200" b="1"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1" i="0" dirty="0">
                              <a:solidFill>
                                <a:srgbClr val="000000"/>
                              </a:solidFill>
                              <a:latin typeface="微软雅黑" panose="020B0503020204020204" charset="-122"/>
                              <a:ea typeface="微软雅黑" panose="020B0503020204020204" charset="-122"/>
                              <a:cs typeface="微软雅黑" panose="020B0503020204020204" pitchFamily="34" charset="-120"/>
                            </a:rPr>
                            <a:t>材料</a:t>
                          </a:r>
                          <a:endParaRPr lang="en-US" altLang="zh-CN" sz="1200" b="1"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1" i="0" dirty="0">
                              <a:solidFill>
                                <a:srgbClr val="000000"/>
                              </a:solidFill>
                              <a:latin typeface="微软雅黑" panose="020B0503020204020204" charset="-122"/>
                              <a:ea typeface="微软雅黑" panose="020B0503020204020204" charset="-122"/>
                              <a:cs typeface="微软雅黑" panose="020B0503020204020204" pitchFamily="34" charset="-120"/>
                            </a:rPr>
                            <a:t>实验试剂</a:t>
                          </a:r>
                          <a:endParaRPr lang="en-US" altLang="zh-CN" sz="1200" b="1"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1" i="0" dirty="0">
                              <a:solidFill>
                                <a:srgbClr val="000000"/>
                              </a:solidFill>
                              <a:latin typeface="微软雅黑" panose="020B0503020204020204" charset="-122"/>
                              <a:ea typeface="微软雅黑" panose="020B0503020204020204" charset="-122"/>
                              <a:cs typeface="微软雅黑" panose="020B0503020204020204" pitchFamily="34" charset="-120"/>
                            </a:rPr>
                            <a:t>观察内容</a:t>
                          </a:r>
                          <a:endParaRPr lang="en-US" altLang="zh-CN" sz="1200" b="1"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40868">
                    <a:tc>
                      <a:txBody>
                        <a:bodyPr/>
                        <a:lstStyle/>
                        <a:p>
                          <a:pPr algn="ctr" latinLnBrk="1" hangingPunct="0">
                            <a:lnSpc>
                              <a:spcPts val="20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A</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________</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盐酸</a:t>
                          </a:r>
                          <a:r>
                            <a:rPr lang="en-US" altLang="zh-CN" sz="1400" b="0" i="0" spc="-10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酒精</a:t>
                          </a:r>
                          <a:r>
                            <a:rPr lang="en-US" altLang="zh-CN" sz="1400" b="0" i="0" spc="-10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蒸馏水</a:t>
                          </a:r>
                          <a:r>
                            <a:rPr lang="en-US" altLang="zh-CN" sz="1400" b="0" i="0" spc="-10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甲紫溶液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植物细胞有丝分裂</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40868">
                    <a:tc>
                      <a:txBody>
                        <a:bodyPr/>
                        <a:lstStyle/>
                        <a:p>
                          <a:pPr algn="ctr" latinLnBrk="1" hangingPunct="0">
                            <a:lnSpc>
                              <a:spcPts val="20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B</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哺乳动物成熟的红细胞</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________</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吸水涨破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40995">
                    <a:tc>
                      <a:txBody>
                        <a:bodyPr/>
                        <a:lstStyle/>
                        <a:p>
                          <a:pPr algn="ctr" latinLnBrk="1" hangingPunct="0">
                            <a:lnSpc>
                              <a:spcPts val="20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C</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紫色洋葱鳞片叶外表皮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pPr algn="ctr" latinLnBrk="1" hangingPunct="0">
                            <a:lnSpc>
                              <a:spcPts val="2000"/>
                            </a:lnSpc>
                          </a:pPr>
                          <a:r>
                            <a:rPr lang="en-US" altLang="zh-CN" sz="14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________</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Fallback>
      </mc:AlternateContent>
      <p:sp>
        <p:nvSpPr>
          <p:cNvPr id="4" name="QO_5_BD.5_1#ed73e6cfb?vop=1&amp;pid=4524777c2&amp;color=0,0,0&amp;vtp=1&amp;bbb=1"/>
          <p:cNvSpPr/>
          <p:nvPr/>
        </p:nvSpPr>
        <p:spPr>
          <a:xfrm>
            <a:off x="832104" y="3575169"/>
            <a:ext cx="10533888"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（1）请在表1中横线处填上合适的内容。</a:t>
            </a:r>
            <a:endParaRPr lang="en-US" altLang="zh-CN" sz="1800" dirty="0"/>
          </a:p>
        </p:txBody>
      </p:sp>
      <p:sp>
        <p:nvSpPr>
          <p:cNvPr id="6" name="QO_5_AN.6_1#ed73e6cfb?vop=1&amp;pid=4524777c2&amp;color=0,0,0&amp;vtp=1&amp;bbb=1"/>
          <p:cNvSpPr/>
          <p:nvPr/>
        </p:nvSpPr>
        <p:spPr>
          <a:xfrm>
            <a:off x="9582785" y="3105150"/>
            <a:ext cx="1494790" cy="469900"/>
          </a:xfrm>
          <a:prstGeom prst="rect">
            <a:avLst/>
          </a:prstGeom>
          <a:noFill/>
        </p:spPr>
        <p:txBody>
          <a:bodyPr wrap="none" lIns="0" tIns="0" rIns="0" bIns="0" rtlCol="0" anchor="t"/>
          <a:lstStyle/>
          <a:p>
            <a:pPr algn="l">
              <a:lnSpc>
                <a:spcPct val="100000"/>
              </a:lnSpc>
              <a:buClrTx/>
              <a:buSzTx/>
              <a:buFontTx/>
            </a:pPr>
            <a:r>
              <a:rPr lang="en-US" altLang="zh-CN" sz="1400" b="0" i="0" dirty="0">
                <a:solidFill>
                  <a:srgbClr val="FF0000"/>
                </a:solidFill>
                <a:latin typeface="微软雅黑" panose="020B0503020204020204" charset="-122"/>
                <a:ea typeface="微软雅黑" panose="020B0503020204020204" charset="-122"/>
                <a:cs typeface="微软雅黑" panose="020B0503020204020204" pitchFamily="34" charset="-120"/>
              </a:rPr>
              <a:t>质壁分离及复原</a:t>
            </a:r>
            <a:endParaRPr lang="en-US" altLang="zh-CN" sz="1400" dirty="0">
              <a:solidFill>
                <a:srgbClr val="FF0000"/>
              </a:solidFill>
              <a:latin typeface="微软雅黑" panose="020B0503020204020204" charset="-122"/>
              <a:ea typeface="微软雅黑" panose="020B0503020204020204" charset="-122"/>
              <a:cs typeface="微软雅黑" panose="020B0503020204020204" pitchFamily="34" charset="-120"/>
            </a:endParaRPr>
          </a:p>
        </p:txBody>
      </p:sp>
      <p:sp>
        <p:nvSpPr>
          <p:cNvPr id="7" name="QB_5_BD.7_1#a12d8044f?vop=1&amp;pid=4524777c2&amp;color=0,0,0&amp;vtp=1&amp;bbb=1&amp;hb=1"/>
          <p:cNvSpPr/>
          <p:nvPr/>
        </p:nvSpPr>
        <p:spPr>
          <a:xfrm>
            <a:off x="832104" y="4482640"/>
            <a:ext cx="10533888" cy="8382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（2）制作显微装片时，有些需要将细胞杀死，有些需要继续保持细胞活性，上述实验中</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，显微镜下观察</a:t>
            </a:r>
            <a:endPar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b="0" i="0">
                <a:solidFill>
                  <a:srgbClr val="000000"/>
                </a:solidFill>
                <a:latin typeface="微软雅黑" panose="020B0503020204020204" charset="-122"/>
                <a:ea typeface="微软雅黑" panose="020B0503020204020204" charset="-122"/>
                <a:cs typeface="微软雅黑" panose="020B0503020204020204" pitchFamily="34" charset="-120"/>
              </a:rPr>
              <a:t>到的仍是活细胞的是</a:t>
            </a:r>
            <a:r>
              <a:rPr lang="en-US" altLang="zh-CN" i="0">
                <a:solidFill>
                  <a:srgbClr val="000000"/>
                </a:solidFill>
                <a:latin typeface="宋体" panose="02010600030101010101" pitchFamily="2" charset="-122"/>
                <a:ea typeface="宋体" panose="02010600030101010101" pitchFamily="2" charset="-122"/>
                <a:cs typeface="宋体" panose="02010600030101010101" pitchFamily="34" charset="-120"/>
              </a:rPr>
              <a:t>___</a:t>
            </a:r>
            <a:r>
              <a:rPr lang="en-US" altLang="zh-CN"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b="0" i="0" dirty="0">
                <a:solidFill>
                  <a:srgbClr val="000000"/>
                </a:solidFill>
                <a:latin typeface="微软雅黑" panose="020B0503020204020204" charset="-122"/>
                <a:ea typeface="微软雅黑" panose="020B0503020204020204" charset="-122"/>
                <a:cs typeface="微软雅黑" panose="020B0503020204020204" pitchFamily="34" charset="-120"/>
              </a:rPr>
              <a:t>填字母）。</a:t>
            </a:r>
            <a:endParaRPr lang="en-US" altLang="zh-CN" dirty="0"/>
          </a:p>
        </p:txBody>
      </p:sp>
      <p:sp>
        <p:nvSpPr>
          <p:cNvPr id="8" name="QB_5_AN.8_1#a12d8044f.blank?vop=1&amp;pid=4524777c2&amp;color=0,0,0&amp;vpa=2&amp;vtp=1"/>
          <p:cNvSpPr/>
          <p:nvPr/>
        </p:nvSpPr>
        <p:spPr>
          <a:xfrm>
            <a:off x="2882360" y="4871260"/>
            <a:ext cx="319088" cy="419100"/>
          </a:xfrm>
          <a:prstGeom prst="rect">
            <a:avLst/>
          </a:prstGeom>
          <a:noFill/>
        </p:spPr>
        <p:txBody>
          <a:bodyPr wrap="none" lIns="0" tIns="0" rIns="0" bIns="0" rtlCol="0" anchor="t"/>
          <a:lstStyle/>
          <a:p>
            <a:pPr algn="ctr" latinLnBrk="1">
              <a:lnSpc>
                <a:spcPts val="3300"/>
              </a:lnSpc>
            </a:pPr>
            <a:r>
              <a:rPr lang="en-US" altLang="zh-CN" b="0" i="0" dirty="0">
                <a:solidFill>
                  <a:srgbClr val="FF0000"/>
                </a:solidFill>
                <a:latin typeface="微软雅黑" panose="020B0503020204020204" charset="-122"/>
                <a:ea typeface="微软雅黑" panose="020B0503020204020204" charset="-122"/>
                <a:cs typeface="微软雅黑" panose="020B0503020204020204" pitchFamily="34" charset="-120"/>
              </a:rPr>
              <a:t>C</a:t>
            </a:r>
            <a:endParaRPr lang="en-US" altLang="zh-CN" dirty="0"/>
          </a:p>
        </p:txBody>
      </p:sp>
      <p:sp>
        <p:nvSpPr>
          <p:cNvPr id="9" name="QO_5_AN.6_1#ed73e6cfb?vop=1&amp;pid=4524777c2&amp;color=0,0,0&amp;vtp=1&amp;bbb=1"/>
          <p:cNvSpPr/>
          <p:nvPr/>
        </p:nvSpPr>
        <p:spPr>
          <a:xfrm>
            <a:off x="3144520" y="2252345"/>
            <a:ext cx="1076960" cy="496570"/>
          </a:xfrm>
          <a:prstGeom prst="rect">
            <a:avLst/>
          </a:prstGeom>
          <a:noFill/>
        </p:spPr>
        <p:txBody>
          <a:bodyPr wrap="none" lIns="0" tIns="0" rIns="0" bIns="0" rtlCol="0" anchor="t"/>
          <a:p>
            <a:pPr algn="l" latinLnBrk="1">
              <a:lnSpc>
                <a:spcPts val="3700"/>
              </a:lnSpc>
            </a:pPr>
            <a:r>
              <a:rPr lang="en-US" altLang="zh-CN" sz="1400" b="0" i="0" dirty="0">
                <a:solidFill>
                  <a:srgbClr val="FF0000"/>
                </a:solidFill>
                <a:latin typeface="微软雅黑" panose="020B0503020204020204" charset="-122"/>
                <a:ea typeface="微软雅黑" panose="020B0503020204020204" charset="-122"/>
                <a:cs typeface="微软雅黑" panose="020B0503020204020204" pitchFamily="34" charset="-120"/>
              </a:rPr>
              <a:t>洋葱根尖</a:t>
            </a:r>
            <a:endParaRPr lang="en-US" altLang="zh-CN" sz="1400" b="0" i="0" dirty="0">
              <a:solidFill>
                <a:srgbClr val="FF0000"/>
              </a:solidFill>
              <a:latin typeface="微软雅黑" panose="020B0503020204020204" charset="-122"/>
              <a:ea typeface="微软雅黑" panose="020B0503020204020204" charset="-122"/>
              <a:cs typeface="微软雅黑" panose="020B0503020204020204" pitchFamily="34" charset="-120"/>
            </a:endParaRPr>
          </a:p>
        </p:txBody>
      </p:sp>
      <p:sp>
        <p:nvSpPr>
          <p:cNvPr id="11" name="文本框 10"/>
          <p:cNvSpPr txBox="1"/>
          <p:nvPr/>
        </p:nvSpPr>
        <p:spPr>
          <a:xfrm>
            <a:off x="6685280" y="2748915"/>
            <a:ext cx="1148080" cy="306705"/>
          </a:xfrm>
          <a:prstGeom prst="rect">
            <a:avLst/>
          </a:prstGeom>
          <a:noFill/>
        </p:spPr>
        <p:txBody>
          <a:bodyPr wrap="square" rtlCol="0" anchor="t">
            <a:spAutoFit/>
          </a:bodyPr>
          <a:p>
            <a:r>
              <a:rPr lang="en-US" altLang="zh-CN" sz="1400" dirty="0">
                <a:solidFill>
                  <a:srgbClr val="FF0000"/>
                </a:solidFill>
                <a:latin typeface="微软雅黑" panose="020B0503020204020204" charset="-122"/>
                <a:ea typeface="微软雅黑" panose="020B0503020204020204" charset="-122"/>
                <a:cs typeface="微软雅黑" panose="020B0503020204020204" pitchFamily="34" charset="-120"/>
                <a:sym typeface="+mn-ea"/>
              </a:rPr>
              <a:t>蒸馏水</a:t>
            </a:r>
            <a:endParaRPr lang="en-US" altLang="zh-CN" sz="1400" dirty="0">
              <a:solidFill>
                <a:srgbClr val="FF0000"/>
              </a:solidFill>
              <a:latin typeface="微软雅黑" panose="020B0503020204020204" charset="-122"/>
              <a:ea typeface="微软雅黑" panose="020B0503020204020204" charset="-122"/>
              <a:cs typeface="微软雅黑" panose="020B0503020204020204" pitchFamily="34" charset="-120"/>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1" grpId="0"/>
      <p:bldP spid="11" grpId="1"/>
      <p:bldP spid="6" grpId="0"/>
      <p:bldP spid="6" grpId="1"/>
      <p:bldP spid="8" grpId="0"/>
      <p:bldP spid="8"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B_5_BD.9_1#cdd947a86?sp=1&amp;vop=1&amp;pid=4524777c2&amp;color=0,0,0&amp;vtp=1&amp;bt=1&amp;bbb=1"/>
              <p:cNvSpPr/>
              <p:nvPr/>
            </p:nvSpPr>
            <p:spPr>
              <a:xfrm>
                <a:off x="832104" y="1080000"/>
                <a:ext cx="10533888" cy="41910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（3）A组实验中，甲~丁四位同学在剪取洋葱根尖后立即进行了如下操作，</a:t>
                </a:r>
                <a:endParaRPr lang="en-US" altLang="zh-CN" sz="1800" dirty="0">
                  <a:solidFill>
                    <a:srgbClr val="000000"/>
                  </a:solidFill>
                </a:endParaRPr>
              </a:p>
              <a:p>
                <a:pPr latinLnBrk="1">
                  <a:lnSpc>
                    <a:spcPts val="3300"/>
                  </a:lnSpc>
                </a:pPr>
                <a:r>
                  <a:rPr lang="en-US" altLang="zh-CN" b="0" i="0">
                    <a:solidFill>
                      <a:srgbClr val="000000"/>
                    </a:solidFill>
                    <a:latin typeface="微软雅黑" panose="020B0503020204020204" charset="-122"/>
                    <a:ea typeface="微软雅黑" panose="020B0503020204020204" charset="-122"/>
                    <a:cs typeface="微软雅黑" panose="020B0503020204020204" pitchFamily="34" charset="-120"/>
                  </a:rPr>
                  <a:t>甲</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：漂洗</a:t>
                </a:r>
                <a14:m>
                  <m:oMath xmlns:m="http://schemas.openxmlformats.org/officeDocument/2006/math">
                    <m: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m:t>
                    </m:r>
                  </m:oMath>
                </a14:m>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染色</a:t>
                </a:r>
                <a14:m>
                  <m:oMath xmlns:m="http://schemas.openxmlformats.org/officeDocument/2006/math">
                    <m: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m:t>
                    </m:r>
                  </m:oMath>
                </a14:m>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制片</a:t>
                </a:r>
                <a14:m>
                  <m:oMath xmlns:m="http://schemas.openxmlformats.org/officeDocument/2006/math">
                    <m: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m:t>
                    </m:r>
                  </m:oMath>
                </a14:m>
                <a:r>
                  <a:rPr lang="en-US" altLang="zh-CN" sz="100" b="0" i="0" kern="0" spc="-99900" dirty="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观察</a:t>
                </a:r>
                <a:endParaRPr lang="en-US" altLang="zh-CN" sz="1800" dirty="0">
                  <a:solidFill>
                    <a:srgbClr val="000000"/>
                  </a:solidFill>
                </a:endParaRPr>
              </a:p>
              <a:p>
                <a:pPr latinLnBrk="1">
                  <a:lnSpc>
                    <a:spcPts val="3300"/>
                  </a:lnSpc>
                </a:pPr>
                <a:r>
                  <a:rPr lang="en-US" altLang="zh-CN" b="0" i="0">
                    <a:solidFill>
                      <a:srgbClr val="000000"/>
                    </a:solidFill>
                    <a:latin typeface="微软雅黑" panose="020B0503020204020204" charset="-122"/>
                    <a:ea typeface="微软雅黑" panose="020B0503020204020204" charset="-122"/>
                    <a:cs typeface="微软雅黑" panose="020B0503020204020204" pitchFamily="34" charset="-120"/>
                  </a:rPr>
                  <a:t>乙</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：解离</a:t>
                </a:r>
                <a14:m>
                  <m:oMath xmlns:m="http://schemas.openxmlformats.org/officeDocument/2006/math">
                    <m: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m:t>
                    </m:r>
                  </m:oMath>
                </a14:m>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染色</a:t>
                </a:r>
                <a14:m>
                  <m:oMath xmlns:m="http://schemas.openxmlformats.org/officeDocument/2006/math">
                    <m: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m:t>
                    </m:r>
                  </m:oMath>
                </a14:m>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制片</a:t>
                </a:r>
                <a14:m>
                  <m:oMath xmlns:m="http://schemas.openxmlformats.org/officeDocument/2006/math">
                    <m: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m:t>
                    </m:r>
                  </m:oMath>
                </a14:m>
                <a:r>
                  <a:rPr lang="en-US" altLang="zh-CN" sz="100" b="0" i="0" kern="0" spc="-99900" dirty="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观察</a:t>
                </a:r>
                <a:endParaRPr lang="en-US" altLang="zh-CN" sz="1800" dirty="0">
                  <a:solidFill>
                    <a:srgbClr val="000000"/>
                  </a:solidFill>
                </a:endParaRPr>
              </a:p>
              <a:p>
                <a:pPr latinLnBrk="1">
                  <a:lnSpc>
                    <a:spcPts val="3300"/>
                  </a:lnSpc>
                </a:pPr>
                <a:r>
                  <a:rPr lang="en-US" altLang="zh-CN" b="0" i="0">
                    <a:solidFill>
                      <a:srgbClr val="000000"/>
                    </a:solidFill>
                    <a:latin typeface="微软雅黑" panose="020B0503020204020204" charset="-122"/>
                    <a:ea typeface="微软雅黑" panose="020B0503020204020204" charset="-122"/>
                    <a:cs typeface="微软雅黑" panose="020B0503020204020204" pitchFamily="34" charset="-120"/>
                  </a:rPr>
                  <a:t>丙</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：解离</a:t>
                </a:r>
                <a14:m>
                  <m:oMath xmlns:m="http://schemas.openxmlformats.org/officeDocument/2006/math">
                    <m: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m:t>
                    </m:r>
                  </m:oMath>
                </a14:m>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漂洗</a:t>
                </a:r>
                <a14:m>
                  <m:oMath xmlns:m="http://schemas.openxmlformats.org/officeDocument/2006/math">
                    <m: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m:t>
                    </m:r>
                  </m:oMath>
                </a14:m>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制片</a:t>
                </a:r>
                <a14:m>
                  <m:oMath xmlns:m="http://schemas.openxmlformats.org/officeDocument/2006/math">
                    <m: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m:t>
                    </m:r>
                  </m:oMath>
                </a14:m>
                <a:r>
                  <a:rPr lang="en-US" altLang="zh-CN" sz="100" b="0" i="0" kern="0" spc="-99900" dirty="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观察</a:t>
                </a:r>
                <a:endParaRPr lang="en-US" altLang="zh-CN" sz="1800" dirty="0">
                  <a:solidFill>
                    <a:srgbClr val="000000"/>
                  </a:solidFill>
                </a:endParaRPr>
              </a:p>
              <a:p>
                <a:pPr latinLnBrk="1">
                  <a:lnSpc>
                    <a:spcPts val="3300"/>
                  </a:lnSpc>
                </a:pPr>
                <a:r>
                  <a:rPr lang="en-US" altLang="zh-CN" b="0" i="0">
                    <a:solidFill>
                      <a:srgbClr val="000000"/>
                    </a:solidFill>
                    <a:latin typeface="微软雅黑" panose="020B0503020204020204" charset="-122"/>
                    <a:ea typeface="微软雅黑" panose="020B0503020204020204" charset="-122"/>
                    <a:cs typeface="微软雅黑" panose="020B0503020204020204" pitchFamily="34" charset="-120"/>
                  </a:rPr>
                  <a:t>丁</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：解离</a:t>
                </a:r>
                <a14:m>
                  <m:oMath xmlns:m="http://schemas.openxmlformats.org/officeDocument/2006/math">
                    <m: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m:t>
                    </m:r>
                  </m:oMath>
                </a14:m>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漂洗</a:t>
                </a:r>
                <a14:m>
                  <m:oMath xmlns:m="http://schemas.openxmlformats.org/officeDocument/2006/math">
                    <m: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m:t>
                    </m:r>
                  </m:oMath>
                </a14:m>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染色</a:t>
                </a:r>
                <a14:m>
                  <m:oMath xmlns:m="http://schemas.openxmlformats.org/officeDocument/2006/math">
                    <m: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m:t>
                    </m:r>
                  </m:oMath>
                </a14:m>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制片</a:t>
                </a:r>
                <a14:m>
                  <m:oMath xmlns:m="http://schemas.openxmlformats.org/officeDocument/2006/math">
                    <m: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m:t>
                    </m:r>
                  </m:oMath>
                </a14:m>
                <a:r>
                  <a:rPr lang="en-US" altLang="zh-CN" sz="100" b="0" i="0" kern="0" spc="-99900" dirty="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观察</a:t>
                </a:r>
                <a:endParaRPr lang="en-US" altLang="zh-CN" sz="1800" dirty="0">
                  <a:solidFill>
                    <a:srgbClr val="000000"/>
                  </a:solidFill>
                </a:endParaRPr>
              </a:p>
              <a:p>
                <a:pPr latinLnBrk="1">
                  <a:lnSpc>
                    <a:spcPts val="3300"/>
                  </a:lnSpc>
                </a:pPr>
                <a:r>
                  <a:rPr lang="en-US" altLang="zh-CN" b="0" i="0">
                    <a:solidFill>
                      <a:srgbClr val="000000"/>
                    </a:solidFill>
                    <a:latin typeface="微软雅黑" panose="020B0503020204020204" charset="-122"/>
                    <a:ea typeface="微软雅黑" panose="020B0503020204020204" charset="-122"/>
                    <a:cs typeface="微软雅黑" panose="020B0503020204020204" pitchFamily="34" charset="-120"/>
                  </a:rPr>
                  <a:t>则</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甲观察到的实验结果可能是</a:t>
                </a:r>
                <a:r>
                  <a:rPr lang="en-US" altLang="zh-CN" sz="1800" i="0">
                    <a:solidFill>
                      <a:srgbClr val="000000"/>
                    </a:solidFill>
                    <a:latin typeface="宋体" panose="02010600030101010101" pitchFamily="2" charset="-122"/>
                    <a:ea typeface="宋体" panose="02010600030101010101" pitchFamily="2" charset="-122"/>
                    <a:cs typeface="宋体" panose="02010600030101010101" pitchFamily="34" charset="-120"/>
                  </a:rPr>
                  <a:t>___</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在</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a</m:t>
                    </m:r>
                    <m: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m:t>
                    </m:r>
                    <m:r>
                      <m:rPr>
                        <m:sty m:val="p"/>
                      </m:rP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d</m:t>
                    </m:r>
                  </m:oMath>
                </a14:m>
                <a:r>
                  <a:rPr lang="en-US" altLang="zh-CN" sz="100" b="0" i="0" kern="0" spc="-99900" dirty="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中选填，下同</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），乙观察到的实验结果可能是</a:t>
                </a:r>
                <a:r>
                  <a:rPr lang="en-US" altLang="zh-CN" sz="1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sz="1800" dirty="0">
                  <a:solidFill>
                    <a:srgbClr val="000000"/>
                  </a:solidFill>
                </a:endParaRPr>
              </a:p>
              <a:p>
                <a:pPr latinLnBrk="1">
                  <a:lnSpc>
                    <a:spcPts val="3300"/>
                  </a:lnSpc>
                </a:pP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a</m:t>
                    </m:r>
                  </m:oMath>
                </a14:m>
                <a:r>
                  <a:rPr lang="en-US" altLang="zh-CN" sz="100" b="0" i="0" kern="0" spc="-99900" dirty="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.染色体未着上颜色，无法看清</a:t>
                </a:r>
                <a:endParaRPr lang="en-US" altLang="zh-CN" sz="1800" dirty="0">
                  <a:solidFill>
                    <a:srgbClr val="000000"/>
                  </a:solidFill>
                </a:endParaRPr>
              </a:p>
              <a:p>
                <a:pPr latinLnBrk="1">
                  <a:lnSpc>
                    <a:spcPts val="3300"/>
                  </a:lnSpc>
                </a:pP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b</m:t>
                    </m:r>
                  </m:oMath>
                </a14:m>
                <a:r>
                  <a:rPr lang="en-US" altLang="zh-CN" sz="100" b="0" i="0" kern="0" spc="-99900" dirty="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.细胞重叠，看不到染色体</a:t>
                </a:r>
                <a:endParaRPr lang="en-US" altLang="zh-CN" sz="1800" dirty="0">
                  <a:solidFill>
                    <a:srgbClr val="000000"/>
                  </a:solidFill>
                </a:endParaRPr>
              </a:p>
              <a:p>
                <a:pPr latinLnBrk="1">
                  <a:lnSpc>
                    <a:spcPts val="3300"/>
                  </a:lnSpc>
                </a:pP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c</m:t>
                    </m:r>
                  </m:oMath>
                </a14:m>
                <a:r>
                  <a:rPr lang="en-US" altLang="zh-CN" sz="100" b="0" i="0" kern="0" spc="-99900" dirty="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.染色体着上颜色，清晰可见</a:t>
                </a:r>
                <a:endParaRPr lang="en-US" altLang="zh-CN" sz="1800" dirty="0">
                  <a:solidFill>
                    <a:srgbClr val="000000"/>
                  </a:solidFill>
                </a:endParaRPr>
              </a:p>
              <a:p>
                <a:pPr latinLnBrk="1">
                  <a:lnSpc>
                    <a:spcPts val="3300"/>
                  </a:lnSpc>
                </a:pP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d</m:t>
                    </m:r>
                  </m:oMath>
                </a14:m>
                <a:r>
                  <a:rPr lang="en-US" altLang="zh-CN" sz="100" b="0" i="0" kern="0" spc="-99900" dirty="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.染色体着色很浅，模糊不清</a:t>
                </a:r>
                <a:endParaRPr lang="en-US" altLang="zh-CN" sz="1800" dirty="0">
                  <a:solidFill>
                    <a:srgbClr val="000000"/>
                  </a:solidFill>
                </a:endParaRPr>
              </a:p>
            </p:txBody>
          </p:sp>
        </mc:Choice>
        <mc:Fallback>
          <p:sp>
            <p:nvSpPr>
              <p:cNvPr id="2" name="QB_5_BD.9_1#cdd947a86?sp=1&amp;vop=1&amp;pid=4524777c2&amp;color=0,0,0&amp;vtp=1&amp;bt=1&amp;bbb=1"/>
              <p:cNvSpPr>
                <a:spLocks noRot="1" noChangeAspect="1" noMove="1" noResize="1" noEditPoints="1" noAdjustHandles="1" noChangeArrowheads="1" noChangeShapeType="1" noTextEdit="1"/>
              </p:cNvSpPr>
              <p:nvPr/>
            </p:nvSpPr>
            <p:spPr>
              <a:xfrm>
                <a:off x="832104" y="1080000"/>
                <a:ext cx="10533888" cy="4191000"/>
              </a:xfrm>
              <a:prstGeom prst="rect">
                <a:avLst/>
              </a:prstGeom>
              <a:blipFill rotWithShape="1">
                <a:blip r:embed="rId1"/>
                <a:stretch>
                  <a:fillRect l="-2" t="-12" r="1" b="1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 name="QB_5_AN.10_1#cdd947a86.blank?vop=1&amp;pid=4524777c2&amp;color=0,0,0&amp;vpa=3&amp;vtp=1&amp;bbb=1"/>
              <p:cNvSpPr/>
              <p:nvPr/>
            </p:nvSpPr>
            <p:spPr>
              <a:xfrm>
                <a:off x="3859466" y="3213790"/>
                <a:ext cx="242888" cy="279400"/>
              </a:xfrm>
              <a:prstGeom prst="rect">
                <a:avLst/>
              </a:prstGeom>
              <a:noFill/>
            </p:spPr>
            <p:txBody>
              <a:bodyPr wrap="none" lIns="0" tIns="0" rIns="0" bIns="0" rtlCol="0" anchor="t"/>
              <a:lstStyle/>
              <a:p>
                <a:pPr algn="ctr" latinLnBrk="1">
                  <a:lnSpc>
                    <a:spcPts val="2200"/>
                  </a:lnSpc>
                </a:pPr>
                <a14:m>
                  <m:oMath xmlns:m="http://schemas.openxmlformats.org/officeDocument/2006/math">
                    <m:r>
                      <m:rPr>
                        <m:sty m:val="p"/>
                      </m:rPr>
                      <a:rPr lang="en-US" altLang="zh-CN" b="0" i="0" dirty="0" smtClean="0">
                        <a:solidFill>
                          <a:srgbClr val="FF0000"/>
                        </a:solidFill>
                        <a:latin typeface="Cambria Math" panose="02040503050406030204" pitchFamily="18" charset="0"/>
                        <a:ea typeface="微软雅黑" panose="020B0503020204020204" charset="-122"/>
                        <a:cs typeface="微软雅黑" panose="020B0503020204020204" pitchFamily="34" charset="-120"/>
                      </a:rPr>
                      <m:t>b</m:t>
                    </m:r>
                  </m:oMath>
                </a14:m>
                <a:r>
                  <a:rPr lang="en-US" altLang="zh-CN" sz="100" b="0" i="0" kern="0" spc="-99900" dirty="0">
                    <a:solidFill>
                      <a:srgbClr val="FFFFFF"/>
                    </a:solidFill>
                    <a:latin typeface="微软雅黑" panose="020B0503020204020204" charset="-122"/>
                    <a:ea typeface="微软雅黑" panose="020B0503020204020204" charset="-122"/>
                    <a:cs typeface="微软雅黑" panose="020B0503020204020204" pitchFamily="34" charset="-120"/>
                  </a:rPr>
                  <a:t> </a:t>
                </a:r>
                <a:endParaRPr lang="en-US" altLang="zh-CN" sz="100" dirty="0"/>
              </a:p>
            </p:txBody>
          </p:sp>
        </mc:Choice>
        <mc:Fallback>
          <p:sp>
            <p:nvSpPr>
              <p:cNvPr id="3" name="QB_5_AN.10_1#cdd947a86.blank?vop=1&amp;pid=4524777c2&amp;color=0,0,0&amp;vpa=3&amp;vtp=1&amp;bbb=1"/>
              <p:cNvSpPr>
                <a:spLocks noRot="1" noChangeAspect="1" noMove="1" noResize="1" noEditPoints="1" noAdjustHandles="1" noChangeArrowheads="1" noChangeShapeType="1" noTextEdit="1"/>
              </p:cNvSpPr>
              <p:nvPr/>
            </p:nvSpPr>
            <p:spPr>
              <a:xfrm>
                <a:off x="3859466" y="3213790"/>
                <a:ext cx="242888" cy="279400"/>
              </a:xfrm>
              <a:prstGeom prst="rect">
                <a:avLst/>
              </a:prstGeom>
              <a:blipFill rotWithShape="1">
                <a:blip r:embed="rId2"/>
                <a:stretch>
                  <a:fillRect l="-235" t="-20" r="105" b="20"/>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4" name="QB_5_AN.11_1#cdd947a86.blank?vop=1&amp;pid=4524777c2&amp;color=0,0,0&amp;vpa=4&amp;vtp=1&amp;bbb=1"/>
              <p:cNvSpPr/>
              <p:nvPr/>
            </p:nvSpPr>
            <p:spPr>
              <a:xfrm>
                <a:off x="9760204" y="3207504"/>
                <a:ext cx="584200" cy="292100"/>
              </a:xfrm>
              <a:prstGeom prst="rect">
                <a:avLst/>
              </a:prstGeom>
              <a:noFill/>
            </p:spPr>
            <p:txBody>
              <a:bodyPr wrap="none" lIns="0" tIns="0" rIns="0" bIns="0" rtlCol="0" anchor="t"/>
              <a:lstStyle/>
              <a:p>
                <a:pPr algn="ctr" latinLnBrk="1">
                  <a:lnSpc>
                    <a:spcPts val="2300"/>
                  </a:lnSpc>
                </a:pPr>
                <a14:m>
                  <m:oMath xmlns:m="http://schemas.openxmlformats.org/officeDocument/2006/math">
                    <m:r>
                      <m:rPr>
                        <m:sty m:val="p"/>
                      </m:rPr>
                      <a:rPr lang="en-US" altLang="zh-CN" b="0" i="0" dirty="0" smtClean="0">
                        <a:solidFill>
                          <a:srgbClr val="FF0000"/>
                        </a:solidFill>
                        <a:latin typeface="Cambria Math" panose="02040503050406030204" pitchFamily="18" charset="0"/>
                        <a:ea typeface="微软雅黑" panose="020B0503020204020204" charset="-122"/>
                        <a:cs typeface="微软雅黑" panose="020B0503020204020204" pitchFamily="34" charset="-120"/>
                      </a:rPr>
                      <m:t>a</m:t>
                    </m:r>
                  </m:oMath>
                </a14:m>
                <a:r>
                  <a:rPr lang="en-US" altLang="zh-CN" b="0" i="0" dirty="0">
                    <a:solidFill>
                      <a:srgbClr val="FF0000"/>
                    </a:solidFill>
                    <a:latin typeface="微软雅黑" panose="020B0503020204020204" charset="-122"/>
                    <a:ea typeface="微软雅黑" panose="020B0503020204020204" charset="-122"/>
                    <a:cs typeface="微软雅黑" panose="020B0503020204020204" pitchFamily="34" charset="-120"/>
                  </a:rPr>
                  <a:t>或</a:t>
                </a:r>
                <a14:m>
                  <m:oMath xmlns:m="http://schemas.openxmlformats.org/officeDocument/2006/math">
                    <m:r>
                      <m:rPr>
                        <m:sty m:val="p"/>
                      </m:rPr>
                      <a:rPr lang="en-US" altLang="zh-CN" b="0" i="0" dirty="0" smtClean="0">
                        <a:solidFill>
                          <a:srgbClr val="FF0000"/>
                        </a:solidFill>
                        <a:latin typeface="Cambria Math" panose="02040503050406030204" pitchFamily="18" charset="0"/>
                        <a:ea typeface="微软雅黑" panose="020B0503020204020204" charset="-122"/>
                        <a:cs typeface="微软雅黑" panose="020B0503020204020204" pitchFamily="34" charset="-120"/>
                      </a:rPr>
                      <m:t>d</m:t>
                    </m:r>
                  </m:oMath>
                </a14:m>
                <a:r>
                  <a:rPr lang="en-US" altLang="zh-CN" sz="100" b="0" i="0" kern="0" spc="-99900" dirty="0">
                    <a:solidFill>
                      <a:srgbClr val="FFFFFF"/>
                    </a:solidFill>
                    <a:latin typeface="微软雅黑" panose="020B0503020204020204" charset="-122"/>
                    <a:ea typeface="微软雅黑" panose="020B0503020204020204" charset="-122"/>
                    <a:cs typeface="微软雅黑" panose="020B0503020204020204" pitchFamily="34" charset="-120"/>
                  </a:rPr>
                  <a:t> </a:t>
                </a:r>
                <a:endParaRPr lang="en-US" altLang="zh-CN" sz="100" dirty="0"/>
              </a:p>
            </p:txBody>
          </p:sp>
        </mc:Choice>
        <mc:Fallback>
          <p:sp>
            <p:nvSpPr>
              <p:cNvPr id="4" name="QB_5_AN.11_1#cdd947a86.blank?vop=1&amp;pid=4524777c2&amp;color=0,0,0&amp;vpa=4&amp;vtp=1&amp;bbb=1"/>
              <p:cNvSpPr>
                <a:spLocks noRot="1" noChangeAspect="1" noMove="1" noResize="1" noEditPoints="1" noAdjustHandles="1" noChangeArrowheads="1" noChangeShapeType="1" noTextEdit="1"/>
              </p:cNvSpPr>
              <p:nvPr/>
            </p:nvSpPr>
            <p:spPr>
              <a:xfrm>
                <a:off x="9760204" y="3207504"/>
                <a:ext cx="584200" cy="292100"/>
              </a:xfrm>
              <a:prstGeom prst="rect">
                <a:avLst/>
              </a:prstGeom>
              <a:blipFill rotWithShape="1">
                <a:blip r:embed="rId3"/>
                <a:stretch>
                  <a:fillRect l="-43" t="-1562" r="43" b="41"/>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additive="base">
                                        <p:cTn id="13"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5_BD.12_1#2b4545a78?sp=1&amp;vop=1&amp;pid=4524777c2&amp;color=0,0,0&amp;vtp=1&amp;bt=1&amp;bbb=1"/>
          <p:cNvSpPr/>
          <p:nvPr/>
        </p:nvSpPr>
        <p:spPr>
          <a:xfrm>
            <a:off x="832104" y="1080000"/>
            <a:ext cx="10533888" cy="431800"/>
          </a:xfrm>
          <a:prstGeom prst="rect">
            <a:avLst/>
          </a:prstGeom>
          <a:noFill/>
        </p:spPr>
        <p:txBody>
          <a:bodyPr wrap="none" lIns="0" tIns="0" rIns="0" bIns="0" rtlCol="0" anchor="t"/>
          <a:lstStyle/>
          <a:p>
            <a:pPr algn="l" latinLnBrk="1">
              <a:lnSpc>
                <a:spcPts val="34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（4）某学生取样观察并统计各时期的细胞数量，并将各时期细胞数记录在表2中，请回答下列问题。</a:t>
            </a:r>
            <a:endParaRPr lang="en-US" altLang="zh-CN" sz="1800" dirty="0">
              <a:solidFill>
                <a:srgbClr val="000000"/>
              </a:solidFill>
            </a:endParaRPr>
          </a:p>
        </p:txBody>
      </p:sp>
      <p:sp>
        <p:nvSpPr>
          <p:cNvPr id="3" name="QO_5_BD.12_2#2b4545a78?sp=1&amp;vop=1&amp;pid=4524777c2&amp;color=0,0,0&amp;vtp=1&amp;bbb=1"/>
          <p:cNvSpPr/>
          <p:nvPr/>
        </p:nvSpPr>
        <p:spPr>
          <a:xfrm>
            <a:off x="832104" y="1503346"/>
            <a:ext cx="10533888" cy="431800"/>
          </a:xfrm>
          <a:prstGeom prst="rect">
            <a:avLst/>
          </a:prstGeom>
          <a:noFill/>
        </p:spPr>
        <p:txBody>
          <a:bodyPr wrap="none" lIns="0" tIns="0" rIns="0" bIns="0" rtlCol="0" anchor="t"/>
          <a:lstStyle/>
          <a:p>
            <a:pPr algn="ctr" latinLnBrk="1">
              <a:lnSpc>
                <a:spcPts val="3400"/>
              </a:lnSpc>
            </a:pPr>
            <a:r>
              <a:rPr lang="en-US" altLang="zh-CN" sz="1800" b="1" i="0" dirty="0">
                <a:solidFill>
                  <a:srgbClr val="000000"/>
                </a:solidFill>
                <a:latin typeface="微软雅黑" panose="020B0503020204020204" charset="-122"/>
                <a:ea typeface="微软雅黑" panose="020B0503020204020204" charset="-122"/>
                <a:cs typeface="微软雅黑" panose="020B0503020204020204" pitchFamily="34" charset="-120"/>
              </a:rPr>
              <a:t>表2</a:t>
            </a:r>
            <a:r>
              <a:rPr lang="en-US" altLang="zh-CN" sz="18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1800" dirty="0">
              <a:solidFill>
                <a:srgbClr val="000000"/>
              </a:solidFill>
            </a:endParaRPr>
          </a:p>
        </p:txBody>
      </p:sp>
      <mc:AlternateContent xmlns:mc="http://schemas.openxmlformats.org/markup-compatibility/2006" xmlns:a14="http://schemas.microsoft.com/office/drawing/2010/main">
        <mc:Choice Requires="a14">
          <p:graphicFrame>
            <p:nvGraphicFramePr>
              <p:cNvPr id="7" name="QO_5_BD.12_3#2b4545a78?colgroup=27,8,7,6,3&amp;vop=1&amp;pid=4524777c2&amp;color=0,0,0&amp;vtp=1&amp;bbb=1"/>
              <p:cNvGraphicFramePr>
                <a:graphicFrameLocks noGrp="1"/>
              </p:cNvGraphicFramePr>
              <p:nvPr/>
            </p:nvGraphicFramePr>
            <p:xfrm>
              <a:off x="832104" y="2010782"/>
              <a:ext cx="10549520" cy="2310959"/>
            </p:xfrm>
            <a:graphic>
              <a:graphicData uri="http://schemas.openxmlformats.org/drawingml/2006/table">
                <a:tbl>
                  <a:tblPr/>
                  <a:tblGrid>
                    <a:gridCol w="4263762"/>
                    <a:gridCol w="750298"/>
                    <a:gridCol w="1809845"/>
                    <a:gridCol w="1536207"/>
                    <a:gridCol w="1456764"/>
                    <a:gridCol w="732644"/>
                  </a:tblGrid>
                  <a:tr h="333439">
                    <a:tc gridSpan="2">
                      <a:txBody>
                        <a:bodyPr/>
                        <a:lstStyle/>
                        <a:p>
                          <a:pPr algn="ctr" latinLnBrk="1" hangingPunct="0">
                            <a:lnSpc>
                              <a:spcPts val="2300"/>
                            </a:lnSpc>
                          </a:pPr>
                          <a:r>
                            <a:rPr lang="en-US" altLang="zh-CN" sz="1400" b="1" i="0" dirty="0">
                              <a:solidFill>
                                <a:srgbClr val="000000"/>
                              </a:solidFill>
                              <a:latin typeface="微软雅黑" panose="020B0503020204020204" charset="-122"/>
                              <a:ea typeface="微软雅黑" panose="020B0503020204020204" charset="-122"/>
                              <a:cs typeface="微软雅黑" panose="020B0503020204020204" pitchFamily="34" charset="-120"/>
                            </a:rPr>
                            <a:t>细胞周期阶段</a:t>
                          </a:r>
                          <a:endParaRPr lang="en-US" altLang="zh-CN" sz="1400" b="1" i="0" dirty="0">
                            <a:solidFill>
                              <a:srgbClr val="000000"/>
                            </a:solidFill>
                            <a:latin typeface="微软雅黑" panose="020B0503020204020204" charset="-122"/>
                            <a:ea typeface="微软雅黑" panose="020B0503020204020204" charset="-122"/>
                            <a:cs typeface="微软雅黑" panose="020B0503020204020204" pitchFamily="34" charset="-120"/>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cPr/>
                    </a:tc>
                    <a:tc>
                      <a:txBody>
                        <a:bodyPr/>
                        <a:lstStyle/>
                        <a:p>
                          <a:pPr algn="ctr" latinLnBrk="1" hangingPunct="0">
                            <a:lnSpc>
                              <a:spcPts val="2300"/>
                            </a:lnSpc>
                          </a:pPr>
                          <a:r>
                            <a:rPr lang="en-US" altLang="zh-CN" sz="1400" b="1" i="0" dirty="0">
                              <a:solidFill>
                                <a:srgbClr val="000000"/>
                              </a:solidFill>
                              <a:latin typeface="微软雅黑" panose="020B0503020204020204" charset="-122"/>
                              <a:ea typeface="微软雅黑" panose="020B0503020204020204" charset="-122"/>
                              <a:cs typeface="微软雅黑" panose="020B0503020204020204" pitchFamily="34" charset="-120"/>
                            </a:rPr>
                            <a:t>样本1</a:t>
                          </a:r>
                          <a:endParaRPr lang="en-US" altLang="zh-CN" sz="1400" b="1" i="0" dirty="0">
                            <a:solidFill>
                              <a:srgbClr val="000000"/>
                            </a:solidFill>
                            <a:latin typeface="微软雅黑" panose="020B0503020204020204" charset="-122"/>
                            <a:ea typeface="微软雅黑" panose="020B0503020204020204" charset="-122"/>
                            <a:cs typeface="微软雅黑" panose="020B0503020204020204" pitchFamily="34" charset="-120"/>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300"/>
                            </a:lnSpc>
                          </a:pPr>
                          <a:r>
                            <a:rPr lang="en-US" altLang="zh-CN" sz="1400" b="1" i="0" dirty="0">
                              <a:solidFill>
                                <a:srgbClr val="000000"/>
                              </a:solidFill>
                              <a:latin typeface="微软雅黑" panose="020B0503020204020204" charset="-122"/>
                              <a:ea typeface="微软雅黑" panose="020B0503020204020204" charset="-122"/>
                              <a:cs typeface="微软雅黑" panose="020B0503020204020204" pitchFamily="34" charset="-120"/>
                            </a:rPr>
                            <a:t>样本2</a:t>
                          </a:r>
                          <a:endParaRPr lang="en-US" altLang="zh-CN" sz="1400" b="1" dirty="0">
                            <a:solidFill>
                              <a:srgbClr val="000000"/>
                            </a:solidFill>
                            <a:latin typeface="微软雅黑" panose="020B0503020204020204" charset="-122"/>
                            <a:ea typeface="微软雅黑" panose="020B0503020204020204" charset="-122"/>
                            <a:cs typeface="微软雅黑" panose="020B0503020204020204" pitchFamily="34" charset="-120"/>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300"/>
                            </a:lnSpc>
                            <a:buClrTx/>
                            <a:buSzTx/>
                            <a:buFontTx/>
                          </a:pPr>
                          <a:r>
                            <a:rPr lang="en-US" altLang="zh-CN" sz="1400" b="1" i="0" dirty="0">
                              <a:solidFill>
                                <a:srgbClr val="000000"/>
                              </a:solidFill>
                              <a:latin typeface="微软雅黑" panose="020B0503020204020204" charset="-122"/>
                              <a:ea typeface="微软雅黑" panose="020B0503020204020204" charset="-122"/>
                              <a:cs typeface="微软雅黑" panose="020B0503020204020204" pitchFamily="34" charset="-120"/>
                            </a:rPr>
                            <a:t>样本3</a:t>
                          </a:r>
                          <a:endParaRPr lang="en-US" altLang="zh-CN" sz="1400" b="1" dirty="0">
                            <a:solidFill>
                              <a:srgbClr val="000000"/>
                            </a:solidFill>
                            <a:latin typeface="微软雅黑" panose="020B0503020204020204" charset="-122"/>
                            <a:ea typeface="微软雅黑" panose="020B0503020204020204" charset="-122"/>
                            <a:cs typeface="微软雅黑" panose="020B0503020204020204" pitchFamily="34" charset="-120"/>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300"/>
                            </a:lnSpc>
                            <a:buClrTx/>
                            <a:buSzTx/>
                            <a:buFontTx/>
                          </a:pPr>
                          <a:r>
                            <a:rPr lang="en-US" altLang="zh-CN" sz="1400" b="1" i="0" dirty="0">
                              <a:solidFill>
                                <a:srgbClr val="000000"/>
                              </a:solidFill>
                              <a:latin typeface="微软雅黑" panose="020B0503020204020204" charset="-122"/>
                              <a:ea typeface="微软雅黑" panose="020B0503020204020204" charset="-122"/>
                              <a:cs typeface="微软雅黑" panose="020B0503020204020204" pitchFamily="34" charset="-120"/>
                            </a:rPr>
                            <a:t>总数</a:t>
                          </a:r>
                          <a:endParaRPr lang="en-US" altLang="zh-CN" sz="1400" b="1" dirty="0">
                            <a:solidFill>
                              <a:srgbClr val="000000"/>
                            </a:solidFill>
                            <a:latin typeface="微软雅黑" panose="020B0503020204020204" charset="-122"/>
                            <a:ea typeface="微软雅黑" panose="020B0503020204020204" charset="-122"/>
                            <a:cs typeface="微软雅黑" panose="020B0503020204020204" pitchFamily="34" charset="-120"/>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21882">
                    <a:tc gridSpan="2">
                      <a:txBody>
                        <a:bodyPr/>
                        <a:lstStyle/>
                        <a:p>
                          <a:pPr algn="ctr" latinLnBrk="1" hangingPunct="0">
                            <a:lnSpc>
                              <a:spcPts val="28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分裂间期</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cPr/>
                    </a:tc>
                    <a:tc>
                      <a:txBody>
                        <a:bodyPr/>
                        <a:lstStyle/>
                        <a:p>
                          <a:pPr algn="ctr" latinLnBrk="1" hangingPunct="0">
                            <a:lnSpc>
                              <a:spcPts val="2200"/>
                            </a:lnSpc>
                          </a:pPr>
                          <a14:m>
                            <m:oMath xmlns:m="http://schemas.openxmlformats.org/officeDocument/2006/math">
                              <m:r>
                                <m:rPr>
                                  <m:sty m:val="p"/>
                                </m:rPr>
                                <a:rPr lang="en-US" altLang="zh-CN" sz="1400" b="0" i="0" spc="-10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M</m:t>
                              </m:r>
                              <m:r>
                                <a:rPr lang="en-US" altLang="zh-CN" sz="1400" b="0" i="0" spc="-10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1</m:t>
                              </m:r>
                            </m:oMath>
                          </a14:m>
                          <a:r>
                            <a:rPr lang="en-US" altLang="zh-CN" sz="100" b="0" i="0" kern="0" spc="-99900" dirty="0">
                              <a:solidFill>
                                <a:srgbClr val="FFFFFF"/>
                              </a:solidFill>
                              <a:latin typeface="微软雅黑" panose="020B0503020204020204" charset="-122"/>
                              <a:ea typeface="微软雅黑" panose="020B050302020402020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200"/>
                            </a:lnSpc>
                          </a:pPr>
                          <a14:m>
                            <m:oMath xmlns:m="http://schemas.openxmlformats.org/officeDocument/2006/math">
                              <m:r>
                                <m:rPr>
                                  <m:sty m:val="p"/>
                                </m:rPr>
                                <a:rPr lang="en-US" altLang="zh-CN" sz="1400" b="0" i="0" spc="-10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M</m:t>
                              </m:r>
                              <m:r>
                                <a:rPr lang="en-US" altLang="zh-CN" sz="1400" b="0" i="0" spc="-10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2</m:t>
                              </m:r>
                            </m:oMath>
                          </a14:m>
                          <a:r>
                            <a:rPr lang="en-US" altLang="zh-CN" sz="100" b="0" i="0" kern="0" spc="-99900" dirty="0">
                              <a:solidFill>
                                <a:srgbClr val="FFFFFF"/>
                              </a:solidFill>
                              <a:latin typeface="微软雅黑" panose="020B0503020204020204" charset="-122"/>
                              <a:ea typeface="微软雅黑" panose="020B050302020402020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200"/>
                            </a:lnSpc>
                          </a:pPr>
                          <a14:m>
                            <m:oMath xmlns:m="http://schemas.openxmlformats.org/officeDocument/2006/math">
                              <m:r>
                                <m:rPr>
                                  <m:sty m:val="p"/>
                                </m:rPr>
                                <a:rPr lang="en-US" altLang="zh-CN" sz="1400" b="0" i="0" spc="-10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M</m:t>
                              </m:r>
                              <m:r>
                                <a:rPr lang="en-US" altLang="zh-CN" sz="1400" b="0" i="0" spc="-10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3</m:t>
                              </m:r>
                            </m:oMath>
                          </a14:m>
                          <a:r>
                            <a:rPr lang="en-US" altLang="zh-CN" sz="100" b="0" i="0" kern="0" spc="-99900" dirty="0">
                              <a:solidFill>
                                <a:srgbClr val="FFFFFF"/>
                              </a:solidFill>
                              <a:latin typeface="微软雅黑" panose="020B0503020204020204" charset="-122"/>
                              <a:ea typeface="微软雅黑" panose="020B050302020402020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200"/>
                            </a:lnSpc>
                          </a:pPr>
                          <a14:m>
                            <m:oMath xmlns:m="http://schemas.openxmlformats.org/officeDocument/2006/math">
                              <m:r>
                                <m:rPr>
                                  <m:sty m:val="p"/>
                                </m:rPr>
                                <a:rPr lang="en-US" altLang="zh-CN" sz="1400" b="0" i="0" spc="-10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M</m:t>
                              </m:r>
                            </m:oMath>
                          </a14:m>
                          <a:r>
                            <a:rPr lang="en-US" altLang="zh-CN" sz="100" b="0" i="0" kern="0" spc="-99900" dirty="0">
                              <a:solidFill>
                                <a:srgbClr val="FFFFFF"/>
                              </a:solidFill>
                              <a:latin typeface="微软雅黑" panose="020B0503020204020204" charset="-122"/>
                              <a:ea typeface="微软雅黑" panose="020B050302020402020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33439">
                    <a:tc rowSpan="4">
                      <a:txBody>
                        <a:bodyPr/>
                        <a:lstStyle/>
                        <a:p>
                          <a:pPr algn="ctr" latinLnBrk="1" hangingPunct="0">
                            <a:lnSpc>
                              <a:spcPts val="23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分裂期</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3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前期</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200"/>
                            </a:lnSpc>
                          </a:pPr>
                          <a14:m>
                            <m:oMath xmlns:m="http://schemas.openxmlformats.org/officeDocument/2006/math">
                              <m:r>
                                <m:rPr>
                                  <m:sty m:val="p"/>
                                </m:rPr>
                                <a:rPr lang="en-US" altLang="zh-CN" sz="1400" b="0" i="0" spc="-10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A</m:t>
                              </m:r>
                              <m:r>
                                <a:rPr lang="en-US" altLang="zh-CN" sz="1400" b="0" i="0" spc="-10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1</m:t>
                              </m:r>
                            </m:oMath>
                          </a14:m>
                          <a:r>
                            <a:rPr lang="en-US" altLang="zh-CN" sz="100" b="0" i="0" kern="0" spc="-99900" dirty="0">
                              <a:solidFill>
                                <a:srgbClr val="FFFFFF"/>
                              </a:solidFill>
                              <a:latin typeface="微软雅黑" panose="020B0503020204020204" charset="-122"/>
                              <a:ea typeface="微软雅黑" panose="020B050302020402020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200"/>
                            </a:lnSpc>
                          </a:pPr>
                          <a14:m>
                            <m:oMath xmlns:m="http://schemas.openxmlformats.org/officeDocument/2006/math">
                              <m:r>
                                <m:rPr>
                                  <m:sty m:val="p"/>
                                </m:rPr>
                                <a:rPr lang="en-US" altLang="zh-CN" sz="1400" b="0" i="0" spc="-10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A</m:t>
                              </m:r>
                              <m:r>
                                <a:rPr lang="en-US" altLang="zh-CN" sz="1400" b="0" i="0" spc="-10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2</m:t>
                              </m:r>
                            </m:oMath>
                          </a14:m>
                          <a:r>
                            <a:rPr lang="en-US" altLang="zh-CN" sz="100" b="0" i="0" kern="0" spc="-99900" dirty="0">
                              <a:solidFill>
                                <a:srgbClr val="FFFFFF"/>
                              </a:solidFill>
                              <a:latin typeface="微软雅黑" panose="020B0503020204020204" charset="-122"/>
                              <a:ea typeface="微软雅黑" panose="020B050302020402020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200"/>
                            </a:lnSpc>
                          </a:pPr>
                          <a14:m>
                            <m:oMath xmlns:m="http://schemas.openxmlformats.org/officeDocument/2006/math">
                              <m:r>
                                <m:rPr>
                                  <m:sty m:val="p"/>
                                </m:rPr>
                                <a:rPr lang="en-US" altLang="zh-CN" sz="1400" b="0" i="0" spc="-10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A</m:t>
                              </m:r>
                              <m:r>
                                <a:rPr lang="en-US" altLang="zh-CN" sz="1400" b="0" i="0" spc="-10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3</m:t>
                              </m:r>
                            </m:oMath>
                          </a14:m>
                          <a:r>
                            <a:rPr lang="en-US" altLang="zh-CN" sz="100" b="0" i="0" kern="0" spc="-99900" dirty="0">
                              <a:solidFill>
                                <a:srgbClr val="FFFFFF"/>
                              </a:solidFill>
                              <a:latin typeface="微软雅黑" panose="020B0503020204020204" charset="-122"/>
                              <a:ea typeface="微软雅黑" panose="020B050302020402020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3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A</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33439">
                    <a:tc vMerge="1">
                      <a:tcPr/>
                    </a:tc>
                    <a:tc>
                      <a:txBody>
                        <a:bodyPr/>
                        <a:lstStyle/>
                        <a:p>
                          <a:pPr algn="ctr" latinLnBrk="1" hangingPunct="0">
                            <a:lnSpc>
                              <a:spcPts val="23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中期</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200"/>
                            </a:lnSpc>
                          </a:pPr>
                          <a14:m>
                            <m:oMath xmlns:m="http://schemas.openxmlformats.org/officeDocument/2006/math">
                              <m:r>
                                <m:rPr>
                                  <m:sty m:val="p"/>
                                </m:rPr>
                                <a:rPr lang="en-US" altLang="zh-CN" sz="1400" b="0" i="0" spc="-10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B</m:t>
                              </m:r>
                              <m:r>
                                <a:rPr lang="en-US" altLang="zh-CN" sz="1400" b="0" i="0" spc="-10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1</m:t>
                              </m:r>
                            </m:oMath>
                          </a14:m>
                          <a:r>
                            <a:rPr lang="en-US" altLang="zh-CN" sz="100" b="0" i="0" kern="0" spc="-99900" dirty="0">
                              <a:solidFill>
                                <a:srgbClr val="FFFFFF"/>
                              </a:solidFill>
                              <a:latin typeface="微软雅黑" panose="020B0503020204020204" charset="-122"/>
                              <a:ea typeface="微软雅黑" panose="020B050302020402020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200"/>
                            </a:lnSpc>
                          </a:pPr>
                          <a14:m>
                            <m:oMath xmlns:m="http://schemas.openxmlformats.org/officeDocument/2006/math">
                              <m:r>
                                <m:rPr>
                                  <m:sty m:val="p"/>
                                </m:rPr>
                                <a:rPr lang="en-US" altLang="zh-CN" sz="1400" b="0" i="0" spc="-10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B</m:t>
                              </m:r>
                              <m:r>
                                <a:rPr lang="en-US" altLang="zh-CN" sz="1400" b="0" i="0" spc="-10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2</m:t>
                              </m:r>
                            </m:oMath>
                          </a14:m>
                          <a:r>
                            <a:rPr lang="en-US" altLang="zh-CN" sz="100" b="0" i="0" kern="0" spc="-99900" dirty="0">
                              <a:solidFill>
                                <a:srgbClr val="FFFFFF"/>
                              </a:solidFill>
                              <a:latin typeface="微软雅黑" panose="020B0503020204020204" charset="-122"/>
                              <a:ea typeface="微软雅黑" panose="020B050302020402020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200"/>
                            </a:lnSpc>
                          </a:pPr>
                          <a14:m>
                            <m:oMath xmlns:m="http://schemas.openxmlformats.org/officeDocument/2006/math">
                              <m:r>
                                <m:rPr>
                                  <m:sty m:val="p"/>
                                </m:rPr>
                                <a:rPr lang="en-US" altLang="zh-CN" sz="1400" b="0" i="0" spc="-10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B</m:t>
                              </m:r>
                              <m:r>
                                <a:rPr lang="en-US" altLang="zh-CN" sz="1400" b="0" i="0" spc="-10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3</m:t>
                              </m:r>
                            </m:oMath>
                          </a14:m>
                          <a:r>
                            <a:rPr lang="en-US" altLang="zh-CN" sz="100" b="0" i="0" kern="0" spc="-99900" dirty="0">
                              <a:solidFill>
                                <a:srgbClr val="FFFFFF"/>
                              </a:solidFill>
                              <a:latin typeface="微软雅黑" panose="020B0503020204020204" charset="-122"/>
                              <a:ea typeface="微软雅黑" panose="020B050302020402020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3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B</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33439">
                    <a:tc vMerge="1">
                      <a:tcPr/>
                    </a:tc>
                    <a:tc>
                      <a:txBody>
                        <a:bodyPr/>
                        <a:lstStyle/>
                        <a:p>
                          <a:pPr algn="ctr" latinLnBrk="1" hangingPunct="0">
                            <a:lnSpc>
                              <a:spcPts val="23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后期</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200"/>
                            </a:lnSpc>
                          </a:pPr>
                          <a14:m>
                            <m:oMath xmlns:m="http://schemas.openxmlformats.org/officeDocument/2006/math">
                              <m:r>
                                <m:rPr>
                                  <m:sty m:val="p"/>
                                </m:rPr>
                                <a:rPr lang="en-US" altLang="zh-CN" sz="1400" b="0" i="0" spc="-10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C</m:t>
                              </m:r>
                              <m:r>
                                <a:rPr lang="en-US" altLang="zh-CN" sz="1400" b="0" i="0" spc="-10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1</m:t>
                              </m:r>
                            </m:oMath>
                          </a14:m>
                          <a:r>
                            <a:rPr lang="en-US" altLang="zh-CN" sz="100" b="0" i="0" kern="0" spc="-99900" dirty="0">
                              <a:solidFill>
                                <a:srgbClr val="FFFFFF"/>
                              </a:solidFill>
                              <a:latin typeface="微软雅黑" panose="020B0503020204020204" charset="-122"/>
                              <a:ea typeface="微软雅黑" panose="020B050302020402020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200"/>
                            </a:lnSpc>
                          </a:pPr>
                          <a14:m>
                            <m:oMath xmlns:m="http://schemas.openxmlformats.org/officeDocument/2006/math">
                              <m:r>
                                <m:rPr>
                                  <m:sty m:val="p"/>
                                </m:rPr>
                                <a:rPr lang="en-US" altLang="zh-CN" sz="1400" b="0" i="0" spc="-10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C</m:t>
                              </m:r>
                              <m:r>
                                <a:rPr lang="en-US" altLang="zh-CN" sz="1400" b="0" i="0" spc="-10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2</m:t>
                              </m:r>
                            </m:oMath>
                          </a14:m>
                          <a:r>
                            <a:rPr lang="en-US" altLang="zh-CN" sz="100" b="0" i="0" kern="0" spc="-99900" dirty="0">
                              <a:solidFill>
                                <a:srgbClr val="FFFFFF"/>
                              </a:solidFill>
                              <a:latin typeface="微软雅黑" panose="020B0503020204020204" charset="-122"/>
                              <a:ea typeface="微软雅黑" panose="020B050302020402020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200"/>
                            </a:lnSpc>
                          </a:pPr>
                          <a14:m>
                            <m:oMath xmlns:m="http://schemas.openxmlformats.org/officeDocument/2006/math">
                              <m:r>
                                <m:rPr>
                                  <m:sty m:val="p"/>
                                </m:rPr>
                                <a:rPr lang="en-US" altLang="zh-CN" sz="1400" b="0" i="0" spc="-10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C</m:t>
                              </m:r>
                              <m:r>
                                <a:rPr lang="en-US" altLang="zh-CN" sz="1400" b="0" i="0" spc="-10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3</m:t>
                              </m:r>
                            </m:oMath>
                          </a14:m>
                          <a:r>
                            <a:rPr lang="en-US" altLang="zh-CN" sz="100" b="0" i="0" kern="0" spc="-99900" dirty="0">
                              <a:solidFill>
                                <a:srgbClr val="FFFFFF"/>
                              </a:solidFill>
                              <a:latin typeface="微软雅黑" panose="020B0503020204020204" charset="-122"/>
                              <a:ea typeface="微软雅黑" panose="020B050302020402020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3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C</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33439">
                    <a:tc vMerge="1">
                      <a:tcPr/>
                    </a:tc>
                    <a:tc>
                      <a:txBody>
                        <a:bodyPr/>
                        <a:lstStyle/>
                        <a:p>
                          <a:pPr algn="ctr" latinLnBrk="1" hangingPunct="0">
                            <a:lnSpc>
                              <a:spcPts val="23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末期</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200"/>
                            </a:lnSpc>
                          </a:pPr>
                          <a14:m>
                            <m:oMath xmlns:m="http://schemas.openxmlformats.org/officeDocument/2006/math">
                              <m:r>
                                <m:rPr>
                                  <m:sty m:val="p"/>
                                </m:rPr>
                                <a:rPr lang="en-US" altLang="zh-CN" sz="1400" b="0" i="0" spc="-10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D</m:t>
                              </m:r>
                              <m:r>
                                <a:rPr lang="en-US" altLang="zh-CN" sz="1400" b="0" i="0" spc="-10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1</m:t>
                              </m:r>
                            </m:oMath>
                          </a14:m>
                          <a:r>
                            <a:rPr lang="en-US" altLang="zh-CN" sz="100" b="0" i="0" kern="0" spc="-99900" dirty="0">
                              <a:solidFill>
                                <a:srgbClr val="FFFFFF"/>
                              </a:solidFill>
                              <a:latin typeface="微软雅黑" panose="020B0503020204020204" charset="-122"/>
                              <a:ea typeface="微软雅黑" panose="020B050302020402020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200"/>
                            </a:lnSpc>
                          </a:pPr>
                          <a14:m>
                            <m:oMath xmlns:m="http://schemas.openxmlformats.org/officeDocument/2006/math">
                              <m:r>
                                <m:rPr>
                                  <m:sty m:val="p"/>
                                </m:rPr>
                                <a:rPr lang="en-US" altLang="zh-CN" sz="1400" b="0" i="0" spc="-10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D</m:t>
                              </m:r>
                              <m:r>
                                <a:rPr lang="en-US" altLang="zh-CN" sz="1400" b="0" i="0" spc="-10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2</m:t>
                              </m:r>
                            </m:oMath>
                          </a14:m>
                          <a:r>
                            <a:rPr lang="en-US" altLang="zh-CN" sz="100" b="0" i="0" kern="0" spc="-99900" dirty="0">
                              <a:solidFill>
                                <a:srgbClr val="FFFFFF"/>
                              </a:solidFill>
                              <a:latin typeface="微软雅黑" panose="020B0503020204020204" charset="-122"/>
                              <a:ea typeface="微软雅黑" panose="020B050302020402020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200"/>
                            </a:lnSpc>
                          </a:pPr>
                          <a14:m>
                            <m:oMath xmlns:m="http://schemas.openxmlformats.org/officeDocument/2006/math">
                              <m:r>
                                <m:rPr>
                                  <m:sty m:val="p"/>
                                </m:rPr>
                                <a:rPr lang="en-US" altLang="zh-CN" sz="1400" b="0" i="0" spc="-10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D</m:t>
                              </m:r>
                              <m:r>
                                <a:rPr lang="en-US" altLang="zh-CN" sz="1400" b="0" i="0" spc="-10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3</m:t>
                              </m:r>
                            </m:oMath>
                          </a14:m>
                          <a:r>
                            <a:rPr lang="en-US" altLang="zh-CN" sz="100" b="0" i="0" kern="0" spc="-99900" dirty="0">
                              <a:solidFill>
                                <a:srgbClr val="FFFFFF"/>
                              </a:solidFill>
                              <a:latin typeface="微软雅黑" panose="020B0503020204020204" charset="-122"/>
                              <a:ea typeface="微软雅黑" panose="020B050302020402020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3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D</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21882">
                    <a:tc gridSpan="5">
                      <a:txBody>
                        <a:bodyPr/>
                        <a:lstStyle/>
                        <a:p>
                          <a:pPr algn="ctr" latinLnBrk="1" hangingPunct="0">
                            <a:lnSpc>
                              <a:spcPts val="28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统计细胞的总数</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cPr/>
                    </a:tc>
                    <a:tc hMerge="1">
                      <a:tcPr/>
                    </a:tc>
                    <a:tc hMerge="1">
                      <a:tcPr/>
                    </a:tc>
                    <a:tc hMerge="1">
                      <a:tcPr/>
                    </a:tc>
                    <a:tc>
                      <a:txBody>
                        <a:bodyPr/>
                        <a:lstStyle/>
                        <a:p>
                          <a:pPr algn="ctr" latinLnBrk="1" hangingPunct="0">
                            <a:lnSpc>
                              <a:spcPts val="2200"/>
                            </a:lnSpc>
                          </a:pPr>
                          <a14:m>
                            <m:oMath xmlns:m="http://schemas.openxmlformats.org/officeDocument/2006/math">
                              <m:r>
                                <m:rPr>
                                  <m:sty m:val="p"/>
                                </m:rPr>
                                <a:rPr lang="en-US" altLang="zh-CN" sz="1400" b="0" i="0" spc="-10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N</m:t>
                              </m:r>
                            </m:oMath>
                          </a14:m>
                          <a:r>
                            <a:rPr lang="en-US" altLang="zh-CN" sz="100" b="0" i="0" kern="0" spc="-99900" dirty="0">
                              <a:solidFill>
                                <a:srgbClr val="FFFFFF"/>
                              </a:solidFill>
                              <a:latin typeface="微软雅黑" panose="020B0503020204020204" charset="-122"/>
                              <a:ea typeface="微软雅黑" panose="020B050302020402020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Choice>
        <mc:Fallback xmlns="">
          <p:graphicFrame>
            <p:nvGraphicFramePr>
              <p:cNvPr id="7" name="QO_5_BD.12_3#2b4545a78?colgroup=27,8,7,6,3&amp;vop=1&amp;pid=4524777c2&amp;color=0,0,0&amp;vtp=1&amp;bbb=1"/>
              <p:cNvGraphicFramePr>
                <a:graphicFrameLocks noGrp="1"/>
              </p:cNvGraphicFramePr>
              <p:nvPr/>
            </p:nvGraphicFramePr>
            <p:xfrm>
              <a:off x="832104" y="2010782"/>
              <a:ext cx="10549520" cy="2310959"/>
            </p:xfrm>
            <a:graphic>
              <a:graphicData uri="http://schemas.openxmlformats.org/drawingml/2006/table">
                <a:tbl>
                  <a:tblPr/>
                  <a:tblGrid>
                    <a:gridCol w="4263762"/>
                    <a:gridCol w="750298"/>
                    <a:gridCol w="1809845"/>
                    <a:gridCol w="1536207"/>
                    <a:gridCol w="1456764"/>
                    <a:gridCol w="732644"/>
                  </a:tblGrid>
                  <a:tr h="333439">
                    <a:tc gridSpan="2">
                      <a:txBody>
                        <a:bodyPr/>
                        <a:lstStyle/>
                        <a:p>
                          <a:pPr algn="ctr" latinLnBrk="1" hangingPunct="0">
                            <a:lnSpc>
                              <a:spcPts val="2300"/>
                            </a:lnSpc>
                          </a:pPr>
                          <a:r>
                            <a:rPr lang="en-US" altLang="zh-CN" sz="1400" b="1" i="0" dirty="0">
                              <a:solidFill>
                                <a:srgbClr val="000000"/>
                              </a:solidFill>
                              <a:latin typeface="微软雅黑" panose="020B0503020204020204" charset="-122"/>
                              <a:ea typeface="微软雅黑" panose="020B0503020204020204" charset="-122"/>
                              <a:cs typeface="微软雅黑" panose="020B0503020204020204" pitchFamily="34" charset="-120"/>
                            </a:rPr>
                            <a:t>细胞周期阶段</a:t>
                          </a:r>
                          <a:endParaRPr lang="en-US" altLang="zh-CN" sz="1400" b="1" i="0" dirty="0">
                            <a:solidFill>
                              <a:srgbClr val="000000"/>
                            </a:solidFill>
                            <a:latin typeface="微软雅黑" panose="020B0503020204020204" charset="-122"/>
                            <a:ea typeface="微软雅黑" panose="020B0503020204020204" charset="-122"/>
                            <a:cs typeface="微软雅黑" panose="020B0503020204020204" pitchFamily="34" charset="-120"/>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cPr/>
                    </a:tc>
                    <a:tc>
                      <a:txBody>
                        <a:bodyPr/>
                        <a:lstStyle/>
                        <a:p>
                          <a:pPr algn="ctr" latinLnBrk="1" hangingPunct="0">
                            <a:lnSpc>
                              <a:spcPts val="2300"/>
                            </a:lnSpc>
                          </a:pPr>
                          <a:r>
                            <a:rPr lang="en-US" altLang="zh-CN" sz="1400" b="1" i="0" dirty="0">
                              <a:solidFill>
                                <a:srgbClr val="000000"/>
                              </a:solidFill>
                              <a:latin typeface="微软雅黑" panose="020B0503020204020204" charset="-122"/>
                              <a:ea typeface="微软雅黑" panose="020B0503020204020204" charset="-122"/>
                              <a:cs typeface="微软雅黑" panose="020B0503020204020204" pitchFamily="34" charset="-120"/>
                            </a:rPr>
                            <a:t>样本1</a:t>
                          </a:r>
                          <a:endParaRPr lang="en-US" altLang="zh-CN" sz="1400" b="1" i="0" dirty="0">
                            <a:solidFill>
                              <a:srgbClr val="000000"/>
                            </a:solidFill>
                            <a:latin typeface="微软雅黑" panose="020B0503020204020204" charset="-122"/>
                            <a:ea typeface="微软雅黑" panose="020B0503020204020204" charset="-122"/>
                            <a:cs typeface="微软雅黑" panose="020B0503020204020204" pitchFamily="34" charset="-120"/>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300"/>
                            </a:lnSpc>
                          </a:pPr>
                          <a:r>
                            <a:rPr lang="en-US" altLang="zh-CN" sz="1400" b="1" i="0" dirty="0">
                              <a:solidFill>
                                <a:srgbClr val="000000"/>
                              </a:solidFill>
                              <a:latin typeface="微软雅黑" panose="020B0503020204020204" charset="-122"/>
                              <a:ea typeface="微软雅黑" panose="020B0503020204020204" charset="-122"/>
                              <a:cs typeface="微软雅黑" panose="020B0503020204020204" pitchFamily="34" charset="-120"/>
                            </a:rPr>
                            <a:t>样本2</a:t>
                          </a:r>
                          <a:endParaRPr lang="en-US" altLang="zh-CN" sz="1400" b="1" dirty="0">
                            <a:solidFill>
                              <a:srgbClr val="000000"/>
                            </a:solidFill>
                            <a:latin typeface="微软雅黑" panose="020B0503020204020204" charset="-122"/>
                            <a:ea typeface="微软雅黑" panose="020B0503020204020204" charset="-122"/>
                            <a:cs typeface="微软雅黑" panose="020B0503020204020204" pitchFamily="34" charset="-120"/>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300"/>
                            </a:lnSpc>
                            <a:buClrTx/>
                            <a:buSzTx/>
                            <a:buFontTx/>
                          </a:pPr>
                          <a:r>
                            <a:rPr lang="en-US" altLang="zh-CN" sz="1400" b="1" i="0" dirty="0">
                              <a:solidFill>
                                <a:srgbClr val="000000"/>
                              </a:solidFill>
                              <a:latin typeface="微软雅黑" panose="020B0503020204020204" charset="-122"/>
                              <a:ea typeface="微软雅黑" panose="020B0503020204020204" charset="-122"/>
                              <a:cs typeface="微软雅黑" panose="020B0503020204020204" pitchFamily="34" charset="-120"/>
                            </a:rPr>
                            <a:t>样本3</a:t>
                          </a:r>
                          <a:endParaRPr lang="en-US" altLang="zh-CN" sz="1400" b="1" dirty="0">
                            <a:solidFill>
                              <a:srgbClr val="000000"/>
                            </a:solidFill>
                            <a:latin typeface="微软雅黑" panose="020B0503020204020204" charset="-122"/>
                            <a:ea typeface="微软雅黑" panose="020B0503020204020204" charset="-122"/>
                            <a:cs typeface="微软雅黑" panose="020B0503020204020204" pitchFamily="34" charset="-120"/>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300"/>
                            </a:lnSpc>
                            <a:buClrTx/>
                            <a:buSzTx/>
                            <a:buFontTx/>
                          </a:pPr>
                          <a:r>
                            <a:rPr lang="en-US" altLang="zh-CN" sz="1400" b="1" i="0" dirty="0">
                              <a:solidFill>
                                <a:srgbClr val="000000"/>
                              </a:solidFill>
                              <a:latin typeface="微软雅黑" panose="020B0503020204020204" charset="-122"/>
                              <a:ea typeface="微软雅黑" panose="020B0503020204020204" charset="-122"/>
                              <a:cs typeface="微软雅黑" panose="020B0503020204020204" pitchFamily="34" charset="-120"/>
                            </a:rPr>
                            <a:t>总数</a:t>
                          </a:r>
                          <a:endParaRPr lang="en-US" altLang="zh-CN" sz="1400" b="1" dirty="0">
                            <a:solidFill>
                              <a:srgbClr val="000000"/>
                            </a:solidFill>
                            <a:latin typeface="微软雅黑" panose="020B0503020204020204" charset="-122"/>
                            <a:ea typeface="微软雅黑" panose="020B0503020204020204" charset="-122"/>
                            <a:cs typeface="微软雅黑" panose="020B0503020204020204" pitchFamily="34" charset="-120"/>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55600">
                    <a:tc gridSpan="2">
                      <a:txBody>
                        <a:bodyPr/>
                        <a:lstStyle/>
                        <a:p>
                          <a:pPr algn="ctr" latinLnBrk="1" hangingPunct="0">
                            <a:lnSpc>
                              <a:spcPts val="28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分裂间期</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r>
                  <a:tr h="333375">
                    <a:tc rowSpan="4">
                      <a:txBody>
                        <a:bodyPr/>
                        <a:lstStyle/>
                        <a:p>
                          <a:pPr algn="ctr" latinLnBrk="1" hangingPunct="0">
                            <a:lnSpc>
                              <a:spcPts val="23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分裂期</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3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前期</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pPr algn="ctr" latinLnBrk="1" hangingPunct="0">
                            <a:lnSpc>
                              <a:spcPts val="23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A</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33375">
                    <a:tc vMerge="1">
                      <a:tcPr/>
                    </a:tc>
                    <a:tc>
                      <a:txBody>
                        <a:bodyPr/>
                        <a:lstStyle/>
                        <a:p>
                          <a:pPr algn="ctr" latinLnBrk="1" hangingPunct="0">
                            <a:lnSpc>
                              <a:spcPts val="23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中期</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pPr algn="ctr" latinLnBrk="1" hangingPunct="0">
                            <a:lnSpc>
                              <a:spcPts val="23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B</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33375">
                    <a:tc vMerge="1">
                      <a:tcPr/>
                    </a:tc>
                    <a:tc>
                      <a:txBody>
                        <a:bodyPr/>
                        <a:lstStyle/>
                        <a:p>
                          <a:pPr algn="ctr" latinLnBrk="1" hangingPunct="0">
                            <a:lnSpc>
                              <a:spcPts val="23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后期</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pPr algn="ctr" latinLnBrk="1" hangingPunct="0">
                            <a:lnSpc>
                              <a:spcPts val="23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C</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33375">
                    <a:tc vMerge="1">
                      <a:tcPr/>
                    </a:tc>
                    <a:tc>
                      <a:txBody>
                        <a:bodyPr/>
                        <a:lstStyle/>
                        <a:p>
                          <a:pPr algn="ctr" latinLnBrk="1" hangingPunct="0">
                            <a:lnSpc>
                              <a:spcPts val="23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末期</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pPr algn="ctr" latinLnBrk="1" hangingPunct="0">
                            <a:lnSpc>
                              <a:spcPts val="23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D</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55600">
                    <a:tc gridSpan="5">
                      <a:txBody>
                        <a:bodyPr/>
                        <a:lstStyle/>
                        <a:p>
                          <a:pPr algn="ctr" latinLnBrk="1" hangingPunct="0">
                            <a:lnSpc>
                              <a:spcPts val="28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统计细胞的总数</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cPr/>
                    </a:tc>
                    <a:tc hMerge="1">
                      <a:tcPr/>
                    </a:tc>
                    <a:tc hMerge="1">
                      <a:tcPr/>
                    </a:tc>
                    <a:tc hMerge="1">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r>
                </a:tbl>
              </a:graphicData>
            </a:graphic>
          </p:graphicFrame>
        </mc:Fallback>
      </mc:AlternateContent>
      <p:sp>
        <p:nvSpPr>
          <p:cNvPr id="5" name="QO_5_BD.12_4#2b4545a78?vop=1&amp;pid=4524777c2&amp;color=0,0,0&amp;vtp=1&amp;bbb=1"/>
          <p:cNvSpPr/>
          <p:nvPr/>
        </p:nvSpPr>
        <p:spPr>
          <a:xfrm>
            <a:off x="832104" y="4449182"/>
            <a:ext cx="10533888" cy="431800"/>
          </a:xfrm>
          <a:prstGeom prst="rect">
            <a:avLst/>
          </a:prstGeom>
          <a:noFill/>
        </p:spPr>
        <p:txBody>
          <a:bodyPr wrap="none" lIns="0" tIns="0" rIns="0" bIns="0" rtlCol="0" anchor="t"/>
          <a:lstStyle/>
          <a:p>
            <a:pPr algn="l" latinLnBrk="1">
              <a:lnSpc>
                <a:spcPts val="34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若该实验的目的是研究细胞周期中每个时期分别所经历的时间长短，请分析：</a:t>
            </a:r>
            <a:endParaRPr lang="en-US" altLang="zh-CN" sz="1800" dirty="0">
              <a:solidFill>
                <a:srgbClr val="000000"/>
              </a:solidFill>
            </a:endParaRPr>
          </a:p>
        </p:txBody>
      </p:sp>
      <mc:AlternateContent xmlns:mc="http://schemas.openxmlformats.org/markup-compatibility/2006">
        <mc:Choice xmlns:a14="http://schemas.microsoft.com/office/drawing/2010/main" Requires="a14">
          <p:sp>
            <p:nvSpPr>
              <p:cNvPr id="6" name="QB_6_BD.13_1#d94a445b6?vop=1&amp;pid=2b4545a78&amp;color=0,0,0&amp;vtp=1&amp;bbb=1"/>
              <p:cNvSpPr/>
              <p:nvPr/>
            </p:nvSpPr>
            <p:spPr>
              <a:xfrm>
                <a:off x="832104" y="4876085"/>
                <a:ext cx="10533888" cy="1181100"/>
              </a:xfrm>
              <a:prstGeom prst="rect">
                <a:avLst/>
              </a:prstGeom>
              <a:noFill/>
            </p:spPr>
            <p:txBody>
              <a:bodyPr wrap="none" lIns="0" tIns="0" rIns="0" bIns="0" rtlCol="0" anchor="t"/>
              <a:lstStyle/>
              <a:p>
                <a:pPr algn="l" latinLnBrk="1">
                  <a:lnSpc>
                    <a:spcPts val="31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①表2中的样本1、样本2、样本3</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具体指的是什么？</a:t>
                </a:r>
                <a:r>
                  <a:rPr lang="en-US" altLang="zh-CN" sz="1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endParaRPr>
              </a:p>
              <a:p>
                <a:pPr lvl="0" latinLnBrk="1">
                  <a:lnSpc>
                    <a:spcPts val="3100"/>
                  </a:lnSpc>
                </a:pPr>
                <a:r>
                  <a:rPr lang="en-US" altLang="zh-CN" dirty="0">
                    <a:solidFill>
                      <a:srgbClr val="000000"/>
                    </a:solidFill>
                    <a:latin typeface="微软雅黑" panose="020B0503020204020204" charset="-122"/>
                    <a:ea typeface="微软雅黑" panose="020B0503020204020204" charset="-122"/>
                    <a:cs typeface="微软雅黑" panose="020B0503020204020204" pitchFamily="34" charset="-120"/>
                  </a:rPr>
                  <a:t>②洋葱根尖细胞的一个细胞周期大约是720分钟，则分裂间期所需要的时间可用公式</a:t>
                </a:r>
                <a14:m>
                  <m:oMath xmlns:m="http://schemas.openxmlformats.org/officeDocument/2006/math">
                    <m:r>
                      <a:rPr lang="en-US" altLang="zh-CN"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𝑡</m:t>
                    </m:r>
                    <m:r>
                      <a:rPr lang="en-US" altLang="zh-CN"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m:t>
                    </m:r>
                  </m:oMath>
                </a14:m>
                <a:r>
                  <a:rPr lang="en-US" altLang="zh-CN" sz="100" kern="0" spc="-99900" dirty="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a:solidFill>
                      <a:srgbClr val="000000"/>
                    </a:solidFill>
                    <a:latin typeface="宋体" panose="02010600030101010101" pitchFamily="2" charset="-122"/>
                    <a:ea typeface="宋体" panose="02010600030101010101" pitchFamily="2" charset="-122"/>
                    <a:cs typeface="宋体" panose="02010600030101010101" pitchFamily="34" charset="-120"/>
                  </a:rPr>
                  <a:t>_______________</a:t>
                </a:r>
                <a:endParaRPr lang="en-US" altLang="zh-CN">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vl="0" latinLnBrk="1">
                  <a:lnSpc>
                    <a:spcPts val="3100"/>
                  </a:lnSpc>
                </a:pPr>
                <a:r>
                  <a:rPr lang="en-US" altLang="zh-CN">
                    <a:solidFill>
                      <a:srgbClr val="000000"/>
                    </a:solidFill>
                    <a:latin typeface="微软雅黑" panose="020B0503020204020204" charset="-122"/>
                    <a:ea typeface="微软雅黑" panose="020B0503020204020204" charset="-122"/>
                    <a:cs typeface="微软雅黑" panose="020B0503020204020204" pitchFamily="34" charset="-120"/>
                  </a:rPr>
                  <a:t>进行计算</a:t>
                </a:r>
                <a:r>
                  <a:rPr lang="en-US" altLang="zh-CN" dirty="0">
                    <a:solidFill>
                      <a:srgbClr val="000000"/>
                    </a:solidFill>
                    <a:latin typeface="微软雅黑" panose="020B0503020204020204" charset="-122"/>
                    <a:ea typeface="微软雅黑" panose="020B0503020204020204" charset="-122"/>
                    <a:cs typeface="微软雅黑" panose="020B0503020204020204" pitchFamily="34" charset="-120"/>
                  </a:rPr>
                  <a:t>；</a:t>
                </a:r>
                <a14:m>
                  <m:oMath xmlns:m="http://schemas.openxmlformats.org/officeDocument/2006/math">
                    <m:r>
                      <m:rPr>
                        <m:sty m:val="p"/>
                      </m:rPr>
                      <a:rPr lang="en-US" altLang="zh-CN"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M</m:t>
                    </m:r>
                  </m:oMath>
                </a14:m>
                <a:r>
                  <a:rPr lang="en-US" altLang="zh-CN" dirty="0">
                    <a:solidFill>
                      <a:srgbClr val="000000"/>
                    </a:solidFill>
                    <a:latin typeface="微软雅黑" panose="020B0503020204020204" charset="-122"/>
                    <a:ea typeface="微软雅黑" panose="020B0503020204020204" charset="-122"/>
                    <a:cs typeface="微软雅黑" panose="020B0503020204020204" pitchFamily="34" charset="-120"/>
                  </a:rPr>
                  <a:t>与</a:t>
                </a:r>
                <a14:m>
                  <m:oMath xmlns:m="http://schemas.openxmlformats.org/officeDocument/2006/math">
                    <m:r>
                      <m:rPr>
                        <m:sty m:val="p"/>
                      </m:rPr>
                      <a:rPr lang="en-US" altLang="zh-CN"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A</m:t>
                    </m:r>
                    <m:r>
                      <a:rPr lang="en-US" altLang="zh-CN"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m:t>
                    </m:r>
                    <m:r>
                      <m:rPr>
                        <m:sty m:val="p"/>
                      </m:rPr>
                      <a:rPr lang="en-US" altLang="zh-CN"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B</m:t>
                    </m:r>
                    <m:r>
                      <a:rPr lang="en-US" altLang="zh-CN"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m:t>
                    </m:r>
                    <m:r>
                      <m:rPr>
                        <m:sty m:val="p"/>
                      </m:rPr>
                      <a:rPr lang="en-US" altLang="zh-CN"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C</m:t>
                    </m:r>
                    <m:r>
                      <a:rPr lang="en-US" altLang="zh-CN"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m:t>
                    </m:r>
                    <m:r>
                      <m:rPr>
                        <m:sty m:val="p"/>
                      </m:rPr>
                      <a:rPr lang="en-US" altLang="zh-CN"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D</m:t>
                    </m:r>
                  </m:oMath>
                </a14:m>
                <a:r>
                  <a:rPr lang="en-US" altLang="zh-CN" sz="100" kern="0" spc="-99900" dirty="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a:solidFill>
                      <a:srgbClr val="000000"/>
                    </a:solidFill>
                    <a:latin typeface="微软雅黑" panose="020B0503020204020204" charset="-122"/>
                    <a:ea typeface="微软雅黑" panose="020B0503020204020204" charset="-122"/>
                    <a:cs typeface="微软雅黑" panose="020B0503020204020204" pitchFamily="34" charset="-120"/>
                  </a:rPr>
                  <a:t>的大小关系可表示为</a:t>
                </a:r>
                <a:r>
                  <a:rPr lang="en-US" altLang="zh-CN">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a:t>
                </a:r>
                <a:r>
                  <a:rPr lang="en-US" altLang="zh-CN">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sz="1800" dirty="0">
                  <a:solidFill>
                    <a:srgbClr val="000000"/>
                  </a:solidFill>
                </a:endParaRPr>
              </a:p>
            </p:txBody>
          </p:sp>
        </mc:Choice>
        <mc:Fallback>
          <p:sp>
            <p:nvSpPr>
              <p:cNvPr id="6" name="QB_6_BD.13_1#d94a445b6?vop=1&amp;pid=2b4545a78&amp;color=0,0,0&amp;vtp=1&amp;bbb=1"/>
              <p:cNvSpPr>
                <a:spLocks noRot="1" noChangeAspect="1" noMove="1" noResize="1" noEditPoints="1" noAdjustHandles="1" noChangeArrowheads="1" noChangeShapeType="1" noTextEdit="1"/>
              </p:cNvSpPr>
              <p:nvPr/>
            </p:nvSpPr>
            <p:spPr>
              <a:xfrm>
                <a:off x="832104" y="4876085"/>
                <a:ext cx="10533888" cy="1181100"/>
              </a:xfrm>
              <a:prstGeom prst="rect">
                <a:avLst/>
              </a:prstGeom>
              <a:blipFill rotWithShape="1">
                <a:blip r:embed="rId2"/>
                <a:stretch>
                  <a:fillRect l="-2" t="-47" r="-210" b="47"/>
                </a:stretch>
              </a:blipFill>
            </p:spPr>
            <p:txBody>
              <a:bodyPr/>
              <a:lstStyle/>
              <a:p>
                <a:r>
                  <a:rPr lang="zh-CN" altLang="en-US">
                    <a:noFill/>
                  </a:rPr>
                  <a:t> </a:t>
                </a:r>
              </a:p>
            </p:txBody>
          </p:sp>
        </mc:Fallback>
      </mc:AlternateContent>
      <p:sp>
        <p:nvSpPr>
          <p:cNvPr id="4" name="QB_6_AN.14_1#d94a445b6.blank?vop=1&amp;pid=2b4545a78&amp;color=0,0,0&amp;vpa=5&amp;vtp=1&amp;bbb=1"/>
          <p:cNvSpPr/>
          <p:nvPr/>
        </p:nvSpPr>
        <p:spPr>
          <a:xfrm>
            <a:off x="5943060" y="4847637"/>
            <a:ext cx="2452688" cy="393700"/>
          </a:xfrm>
          <a:prstGeom prst="rect">
            <a:avLst/>
          </a:prstGeom>
          <a:noFill/>
        </p:spPr>
        <p:txBody>
          <a:bodyPr wrap="none" lIns="0" tIns="0" rIns="0" bIns="0" rtlCol="0" anchor="t"/>
          <a:lstStyle/>
          <a:p>
            <a:pPr algn="ctr" latinLnBrk="1">
              <a:lnSpc>
                <a:spcPts val="3100"/>
              </a:lnSpc>
            </a:pPr>
            <a:r>
              <a:rPr lang="en-US" altLang="zh-CN" b="0" i="0" dirty="0">
                <a:solidFill>
                  <a:srgbClr val="FF0000"/>
                </a:solidFill>
                <a:latin typeface="微软雅黑" panose="020B0503020204020204" charset="-122"/>
                <a:ea typeface="微软雅黑" panose="020B0503020204020204" charset="-122"/>
                <a:cs typeface="微软雅黑" panose="020B0503020204020204" pitchFamily="34" charset="-120"/>
              </a:rPr>
              <a:t>三个不同视野中的细胞</a:t>
            </a:r>
            <a:endParaRPr lang="en-US" altLang="zh-CN" dirty="0">
              <a:solidFill>
                <a:srgbClr val="FF0000"/>
              </a:solidFill>
            </a:endParaRPr>
          </a:p>
        </p:txBody>
      </p:sp>
      <mc:AlternateContent xmlns:mc="http://schemas.openxmlformats.org/markup-compatibility/2006">
        <mc:Choice xmlns:a14="http://schemas.microsoft.com/office/drawing/2010/main" Requires="a14">
          <p:sp>
            <p:nvSpPr>
              <p:cNvPr id="9" name="QB_6_AN.16_1#d94a445b6.blank?vop=1&amp;pid=2b4545a78&amp;color=0,0,0&amp;vpa=6&amp;vtp=1&amp;bbb=1&amp;rh=31.03"/>
              <p:cNvSpPr/>
              <p:nvPr/>
            </p:nvSpPr>
            <p:spPr>
              <a:xfrm>
                <a:off x="832104" y="5231685"/>
                <a:ext cx="10926763" cy="393700"/>
              </a:xfrm>
              <a:prstGeom prst="rect">
                <a:avLst/>
              </a:prstGeom>
              <a:noFill/>
            </p:spPr>
            <p:txBody>
              <a:bodyPr wrap="none" lIns="0" tIns="0" rIns="0" bIns="0" rtlCol="0" anchor="t"/>
              <a:lstStyle/>
              <a:p>
                <a:pPr latinLnBrk="1">
                  <a:lnSpc>
                    <a:spcPts val="3100"/>
                  </a:lnSpc>
                </a:pPr>
                <a:r>
                  <a:rPr lang="en-US" altLang="zh-CN" b="0" i="0" kern="0">
                    <a:solidFill>
                      <a:srgbClr val="FFFFFF"/>
                    </a:solidFill>
                    <a:latin typeface="宋体" panose="02010600030101010101" pitchFamily="2" charset="-122"/>
                    <a:ea typeface="微软雅黑" panose="020B0503020204020204" charset="-122"/>
                    <a:cs typeface="微软雅黑" panose="020B0503020204020204" pitchFamily="34" charset="-120"/>
                  </a:rPr>
                  <a:t>                                                                              </a:t>
                </a:r>
                <a14:m>
                  <m:oMath xmlns:m="http://schemas.openxmlformats.org/officeDocument/2006/math">
                    <m:f>
                      <m:fPr>
                        <m:ctrlPr>
                          <a:rPr lang="en-US" altLang="zh-CN" b="0" i="1" dirty="0" smtClean="0">
                            <a:solidFill>
                              <a:srgbClr val="FF0000"/>
                            </a:solidFill>
                            <a:latin typeface="Cambria Math" panose="02040503050406030204" pitchFamily="18" charset="0"/>
                            <a:ea typeface="微软雅黑" panose="020B0503020204020204" charset="-122"/>
                            <a:cs typeface="微软雅黑" panose="020B0503020204020204" pitchFamily="34" charset="-120"/>
                          </a:rPr>
                        </m:ctrlPr>
                      </m:fPr>
                      <m:num>
                        <m:r>
                          <m:rPr>
                            <m:sty m:val="p"/>
                          </m:rPr>
                          <a:rPr lang="en-US" altLang="zh-CN" b="0" i="0" dirty="0">
                            <a:solidFill>
                              <a:srgbClr val="FF0000"/>
                            </a:solidFill>
                            <a:latin typeface="Cambria Math" panose="02040503050406030204" pitchFamily="18" charset="0"/>
                            <a:ea typeface="微软雅黑" panose="020B0503020204020204" charset="-122"/>
                            <a:cs typeface="微软雅黑" panose="020B0503020204020204" pitchFamily="34" charset="-120"/>
                          </a:rPr>
                          <m:t>M</m:t>
                        </m:r>
                      </m:num>
                      <m:den>
                        <m:r>
                          <m:rPr>
                            <m:sty m:val="p"/>
                          </m:rPr>
                          <a:rPr lang="en-US" altLang="zh-CN" b="0" i="0" dirty="0">
                            <a:solidFill>
                              <a:srgbClr val="FF0000"/>
                            </a:solidFill>
                            <a:latin typeface="Cambria Math" panose="02040503050406030204" pitchFamily="18" charset="0"/>
                            <a:ea typeface="微软雅黑" panose="020B0503020204020204" charset="-122"/>
                            <a:cs typeface="微软雅黑" panose="020B0503020204020204" pitchFamily="34" charset="-120"/>
                          </a:rPr>
                          <m:t>N</m:t>
                        </m:r>
                      </m:den>
                    </m:f>
                    <m:r>
                      <a:rPr lang="en-US" altLang="zh-CN" b="0" i="0" dirty="0" smtClean="0">
                        <a:solidFill>
                          <a:srgbClr val="FF0000"/>
                        </a:solidFill>
                        <a:latin typeface="Cambria Math" panose="02040503050406030204" pitchFamily="18" charset="0"/>
                        <a:ea typeface="微软雅黑" panose="020B0503020204020204" charset="-122"/>
                        <a:cs typeface="微软雅黑" panose="020B0503020204020204" pitchFamily="34" charset="-120"/>
                      </a:rPr>
                      <m:t>×</m:t>
                    </m:r>
                    <m:r>
                      <a:rPr lang="en-US" altLang="zh-CN" b="0" i="0" dirty="0" smtClean="0">
                        <a:solidFill>
                          <a:srgbClr val="FF0000"/>
                        </a:solidFill>
                        <a:latin typeface="Cambria Math" panose="02040503050406030204" pitchFamily="18" charset="0"/>
                        <a:ea typeface="微软雅黑" panose="020B0503020204020204" charset="-122"/>
                        <a:cs typeface="微软雅黑" panose="020B0503020204020204" pitchFamily="34" charset="-120"/>
                      </a:rPr>
                      <m:t>720</m:t>
                    </m:r>
                  </m:oMath>
                </a14:m>
                <a:r>
                  <a:rPr lang="en-US" altLang="zh-CN" b="0" i="0" dirty="0">
                    <a:solidFill>
                      <a:srgbClr val="FF0000"/>
                    </a:solidFill>
                    <a:latin typeface="微软雅黑" panose="020B0503020204020204" charset="-122"/>
                    <a:ea typeface="微软雅黑" panose="020B0503020204020204" charset="-122"/>
                    <a:cs typeface="微软雅黑" panose="020B0503020204020204" pitchFamily="34" charset="-120"/>
                  </a:rPr>
                  <a:t>（分钟）</a:t>
                </a:r>
                <a:endParaRPr lang="en-US" altLang="zh-CN" sz="100" dirty="0">
                  <a:solidFill>
                    <a:srgbClr val="FF0000"/>
                  </a:solidFill>
                </a:endParaRPr>
              </a:p>
            </p:txBody>
          </p:sp>
        </mc:Choice>
        <mc:Fallback>
          <p:sp>
            <p:nvSpPr>
              <p:cNvPr id="9" name="QB_6_AN.16_1#d94a445b6.blank?vop=1&amp;pid=2b4545a78&amp;color=0,0,0&amp;vpa=6&amp;vtp=1&amp;bbb=1&amp;rh=31.03"/>
              <p:cNvSpPr>
                <a:spLocks noRot="1" noChangeAspect="1" noMove="1" noResize="1" noEditPoints="1" noAdjustHandles="1" noChangeArrowheads="1" noChangeShapeType="1" noTextEdit="1"/>
              </p:cNvSpPr>
              <p:nvPr/>
            </p:nvSpPr>
            <p:spPr>
              <a:xfrm>
                <a:off x="832104" y="5231685"/>
                <a:ext cx="10926763" cy="393700"/>
              </a:xfrm>
              <a:prstGeom prst="rect">
                <a:avLst/>
              </a:prstGeom>
              <a:blipFill rotWithShape="1">
                <a:blip r:embed="rId3"/>
                <a:stretch>
                  <a:fillRect l="-2" t="-141" r="5" b="141"/>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0" name="QB_6_AN.17_1#d94a445b6.blank?vop=1&amp;pid=2b4545a78&amp;color=0,0,0&amp;vpa=7&amp;vtp=1&amp;bbb=1"/>
              <p:cNvSpPr/>
              <p:nvPr/>
            </p:nvSpPr>
            <p:spPr>
              <a:xfrm>
                <a:off x="5870829" y="5695369"/>
                <a:ext cx="1982788" cy="279400"/>
              </a:xfrm>
              <a:prstGeom prst="rect">
                <a:avLst/>
              </a:prstGeom>
              <a:noFill/>
            </p:spPr>
            <p:txBody>
              <a:bodyPr wrap="none" lIns="0" tIns="0" rIns="0" bIns="0" rtlCol="0" anchor="t"/>
              <a:lstStyle/>
              <a:p>
                <a:pPr algn="ctr" latinLnBrk="1">
                  <a:lnSpc>
                    <a:spcPts val="2200"/>
                  </a:lnSpc>
                </a:pPr>
                <a14:m>
                  <m:oMath xmlns:m="http://schemas.openxmlformats.org/officeDocument/2006/math">
                    <m:r>
                      <m:rPr>
                        <m:sty m:val="p"/>
                      </m:rPr>
                      <a:rPr lang="en-US" altLang="zh-CN" b="0" i="0" dirty="0" smtClean="0">
                        <a:solidFill>
                          <a:srgbClr val="FF0000"/>
                        </a:solidFill>
                        <a:latin typeface="Cambria Math" panose="02040503050406030204" pitchFamily="18" charset="0"/>
                        <a:ea typeface="微软雅黑" panose="020B0503020204020204" charset="-122"/>
                        <a:cs typeface="微软雅黑" panose="020B0503020204020204" pitchFamily="34" charset="-120"/>
                      </a:rPr>
                      <m:t>M</m:t>
                    </m:r>
                    <m:r>
                      <a:rPr lang="en-US" altLang="zh-CN" b="0" i="0" dirty="0" smtClean="0">
                        <a:solidFill>
                          <a:srgbClr val="FF0000"/>
                        </a:solidFill>
                        <a:latin typeface="Cambria Math" panose="02040503050406030204" pitchFamily="18" charset="0"/>
                        <a:ea typeface="微软雅黑" panose="020B0503020204020204" charset="-122"/>
                        <a:cs typeface="微软雅黑" panose="020B0503020204020204" pitchFamily="34" charset="-120"/>
                      </a:rPr>
                      <m:t>&gt;</m:t>
                    </m:r>
                    <m:r>
                      <m:rPr>
                        <m:sty m:val="p"/>
                      </m:rPr>
                      <a:rPr lang="en-US" altLang="zh-CN" b="0" i="0" dirty="0" smtClean="0">
                        <a:solidFill>
                          <a:srgbClr val="FF0000"/>
                        </a:solidFill>
                        <a:latin typeface="Cambria Math" panose="02040503050406030204" pitchFamily="18" charset="0"/>
                        <a:ea typeface="微软雅黑" panose="020B0503020204020204" charset="-122"/>
                        <a:cs typeface="微软雅黑" panose="020B0503020204020204" pitchFamily="34" charset="-120"/>
                      </a:rPr>
                      <m:t>A</m:t>
                    </m:r>
                    <m:r>
                      <a:rPr lang="en-US" altLang="zh-CN" b="0" i="0" dirty="0" smtClean="0">
                        <a:solidFill>
                          <a:srgbClr val="FF0000"/>
                        </a:solidFill>
                        <a:latin typeface="Cambria Math" panose="02040503050406030204" pitchFamily="18" charset="0"/>
                        <a:ea typeface="微软雅黑" panose="020B0503020204020204" charset="-122"/>
                        <a:cs typeface="微软雅黑" panose="020B0503020204020204" pitchFamily="34" charset="-120"/>
                      </a:rPr>
                      <m:t>+</m:t>
                    </m:r>
                    <m:r>
                      <m:rPr>
                        <m:sty m:val="p"/>
                      </m:rPr>
                      <a:rPr lang="en-US" altLang="zh-CN" b="0" i="0" dirty="0" smtClean="0">
                        <a:solidFill>
                          <a:srgbClr val="FF0000"/>
                        </a:solidFill>
                        <a:latin typeface="Cambria Math" panose="02040503050406030204" pitchFamily="18" charset="0"/>
                        <a:ea typeface="微软雅黑" panose="020B0503020204020204" charset="-122"/>
                        <a:cs typeface="微软雅黑" panose="020B0503020204020204" pitchFamily="34" charset="-120"/>
                      </a:rPr>
                      <m:t>B</m:t>
                    </m:r>
                    <m:r>
                      <a:rPr lang="en-US" altLang="zh-CN" b="0" i="0" dirty="0" smtClean="0">
                        <a:solidFill>
                          <a:srgbClr val="FF0000"/>
                        </a:solidFill>
                        <a:latin typeface="Cambria Math" panose="02040503050406030204" pitchFamily="18" charset="0"/>
                        <a:ea typeface="微软雅黑" panose="020B0503020204020204" charset="-122"/>
                        <a:cs typeface="微软雅黑" panose="020B0503020204020204" pitchFamily="34" charset="-120"/>
                      </a:rPr>
                      <m:t>+</m:t>
                    </m:r>
                    <m:r>
                      <m:rPr>
                        <m:sty m:val="p"/>
                      </m:rPr>
                      <a:rPr lang="en-US" altLang="zh-CN" b="0" i="0" dirty="0" smtClean="0">
                        <a:solidFill>
                          <a:srgbClr val="FF0000"/>
                        </a:solidFill>
                        <a:latin typeface="Cambria Math" panose="02040503050406030204" pitchFamily="18" charset="0"/>
                        <a:ea typeface="微软雅黑" panose="020B0503020204020204" charset="-122"/>
                        <a:cs typeface="微软雅黑" panose="020B0503020204020204" pitchFamily="34" charset="-120"/>
                      </a:rPr>
                      <m:t>C</m:t>
                    </m:r>
                    <m:r>
                      <a:rPr lang="en-US" altLang="zh-CN" b="0" i="0" dirty="0" smtClean="0">
                        <a:solidFill>
                          <a:srgbClr val="FF0000"/>
                        </a:solidFill>
                        <a:latin typeface="Cambria Math" panose="02040503050406030204" pitchFamily="18" charset="0"/>
                        <a:ea typeface="微软雅黑" panose="020B0503020204020204" charset="-122"/>
                        <a:cs typeface="微软雅黑" panose="020B0503020204020204" pitchFamily="34" charset="-120"/>
                      </a:rPr>
                      <m:t>+</m:t>
                    </m:r>
                    <m:r>
                      <m:rPr>
                        <m:sty m:val="p"/>
                      </m:rPr>
                      <a:rPr lang="en-US" altLang="zh-CN" b="0" i="0" dirty="0" smtClean="0">
                        <a:solidFill>
                          <a:srgbClr val="FF0000"/>
                        </a:solidFill>
                        <a:latin typeface="Cambria Math" panose="02040503050406030204" pitchFamily="18" charset="0"/>
                        <a:ea typeface="微软雅黑" panose="020B0503020204020204" charset="-122"/>
                        <a:cs typeface="微软雅黑" panose="020B0503020204020204" pitchFamily="34" charset="-120"/>
                      </a:rPr>
                      <m:t>D</m:t>
                    </m:r>
                  </m:oMath>
                </a14:m>
                <a:r>
                  <a:rPr lang="en-US" altLang="zh-CN" sz="100" b="0" i="0" kern="0" spc="-99900" dirty="0">
                    <a:solidFill>
                      <a:srgbClr val="FFFFFF"/>
                    </a:solidFill>
                    <a:latin typeface="微软雅黑" panose="020B0503020204020204" charset="-122"/>
                    <a:ea typeface="微软雅黑" panose="020B0503020204020204" charset="-122"/>
                    <a:cs typeface="微软雅黑" panose="020B0503020204020204" pitchFamily="34" charset="-120"/>
                  </a:rPr>
                  <a:t> </a:t>
                </a:r>
                <a:endParaRPr lang="en-US" altLang="zh-CN" sz="100" dirty="0"/>
              </a:p>
            </p:txBody>
          </p:sp>
        </mc:Choice>
        <mc:Fallback>
          <p:sp>
            <p:nvSpPr>
              <p:cNvPr id="10" name="QB_6_AN.17_1#d94a445b6.blank?vop=1&amp;pid=2b4545a78&amp;color=0,0,0&amp;vpa=7&amp;vtp=1&amp;bbb=1"/>
              <p:cNvSpPr>
                <a:spLocks noRot="1" noChangeAspect="1" noMove="1" noResize="1" noEditPoints="1" noAdjustHandles="1" noChangeArrowheads="1" noChangeShapeType="1" noTextEdit="1"/>
              </p:cNvSpPr>
              <p:nvPr/>
            </p:nvSpPr>
            <p:spPr>
              <a:xfrm>
                <a:off x="5870829" y="5695369"/>
                <a:ext cx="1982788" cy="279400"/>
              </a:xfrm>
              <a:prstGeom prst="rect">
                <a:avLst/>
              </a:prstGeom>
              <a:blipFill rotWithShape="1">
                <a:blip r:embed="rId4"/>
                <a:stretch>
                  <a:fillRect l="-13" t="-19" r="29" b="19"/>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xEl>
                                              <p:pRg st="0" end="0"/>
                                            </p:txEl>
                                          </p:spTgt>
                                        </p:tgtEl>
                                        <p:attrNameLst>
                                          <p:attrName>style.visibility</p:attrName>
                                        </p:attrNameLst>
                                      </p:cBhvr>
                                      <p:to>
                                        <p:strVal val="visible"/>
                                      </p:to>
                                    </p:set>
                                    <p:anim calcmode="lin" valueType="num">
                                      <p:cBhvr additive="base">
                                        <p:cTn id="13"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xEl>
                                              <p:pRg st="0" end="0"/>
                                            </p:txEl>
                                          </p:spTgt>
                                        </p:tgtEl>
                                        <p:attrNameLst>
                                          <p:attrName>style.visibility</p:attrName>
                                        </p:attrNameLst>
                                      </p:cBhvr>
                                      <p:to>
                                        <p:strVal val="visible"/>
                                      </p:to>
                                    </p:set>
                                    <p:anim calcmode="lin" valueType="num">
                                      <p:cBhvr additive="base">
                                        <p:cTn id="19"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P spid="9" grpId="0" animBg="1" build="p"/>
      <p:bldP spid="10" grpId="0" animBg="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QC_3_BD.1_2#f560a108f?vop=1&amp;pid=7c5ce9afc&amp;color=0,0,0&amp;vtp=1&amp;bbb=1&amp;hb=1"/>
              <p:cNvSpPr/>
              <p:nvPr/>
            </p:nvSpPr>
            <p:spPr>
              <a:xfrm>
                <a:off x="832104" y="1505704"/>
                <a:ext cx="10533888" cy="838200"/>
              </a:xfrm>
              <a:prstGeom prst="rect">
                <a:avLst/>
              </a:prstGeom>
              <a:noFill/>
            </p:spPr>
            <p:txBody>
              <a:bodyPr wrap="none" lIns="0" tIns="0" rIns="0" bIns="0" rtlCol="0" anchor="t"/>
              <a:lstStyle/>
              <a:p>
                <a:pPr algn="l" latinLnBrk="1">
                  <a:lnSpc>
                    <a:spcPts val="3300"/>
                  </a:lnSpc>
                </a:pPr>
                <a:r>
                  <a:rPr lang="zh-CN" altLang="en-US" sz="1800" b="1" i="0" dirty="0">
                    <a:solidFill>
                      <a:srgbClr val="000000"/>
                    </a:solidFill>
                    <a:latin typeface="微软雅黑" panose="020B0503020204020204" charset="-122"/>
                    <a:ea typeface="微软雅黑" panose="020B0503020204020204" charset="-122"/>
                    <a:cs typeface="微软雅黑" panose="020B0503020204020204" pitchFamily="34" charset="-120"/>
                  </a:rPr>
                  <a:t>易错题</a:t>
                </a:r>
                <a:r>
                  <a:rPr lang="en-US" altLang="zh-CN" sz="1800" b="1" i="0" dirty="0">
                    <a:solidFill>
                      <a:srgbClr val="000000"/>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 根据最新的研究资料，</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KIF</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18</m:t>
                    </m:r>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A</m:t>
                    </m:r>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驱动蛋白是纺锤体微管蛋白中的主要蛋白质。如图是</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KIF</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18</m:t>
                    </m:r>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A</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在有</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algn="l" latinLnBrk="1">
                  <a:lnSpc>
                    <a:spcPts val="3300"/>
                  </a:lnSpc>
                </a:pP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丝分裂部</a:t>
                </a: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分过程作用图解</a:t>
                </a:r>
                <a:r>
                  <a:rPr lang="en-US" altLang="zh-CN" b="0" i="0" dirty="0">
                    <a:solidFill>
                      <a:srgbClr val="000000"/>
                    </a:solidFill>
                    <a:latin typeface="微软雅黑" panose="020B0503020204020204" charset="-122"/>
                    <a:ea typeface="微软雅黑" panose="020B0503020204020204" charset="-122"/>
                    <a:cs typeface="微软雅黑" panose="020B0503020204020204" pitchFamily="34" charset="-120"/>
                  </a:rPr>
                  <a:t>。下列关于细胞分裂与驱动蛋白质的叙述中，</a:t>
                </a:r>
                <a:r>
                  <a:rPr lang="en-US" altLang="zh-CN" b="0" i="0">
                    <a:solidFill>
                      <a:srgbClr val="000000"/>
                    </a:solidFill>
                    <a:latin typeface="微软雅黑" panose="020B0503020204020204" charset="-122"/>
                    <a:ea typeface="微软雅黑" panose="020B0503020204020204" charset="-122"/>
                    <a:cs typeface="微软雅黑" panose="020B0503020204020204" pitchFamily="34" charset="-120"/>
                  </a:rPr>
                  <a:t>正确的是</a:t>
                </a: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dirty="0"/>
              </a:p>
            </p:txBody>
          </p:sp>
        </mc:Choice>
        <mc:Fallback>
          <p:sp>
            <p:nvSpPr>
              <p:cNvPr id="3" name="QC_3_BD.1_2#f560a108f?vop=1&amp;pid=7c5ce9afc&amp;color=0,0,0&amp;vtp=1&amp;bbb=1&amp;hb=1"/>
              <p:cNvSpPr>
                <a:spLocks noRot="1" noChangeAspect="1" noMove="1" noResize="1" noEditPoints="1" noAdjustHandles="1" noChangeArrowheads="1" noChangeShapeType="1" noTextEdit="1"/>
              </p:cNvSpPr>
              <p:nvPr/>
            </p:nvSpPr>
            <p:spPr>
              <a:xfrm>
                <a:off x="832104" y="1505704"/>
                <a:ext cx="10533888" cy="838200"/>
              </a:xfrm>
              <a:prstGeom prst="rect">
                <a:avLst/>
              </a:prstGeom>
              <a:blipFill rotWithShape="1">
                <a:blip r:embed="rId1"/>
                <a:stretch>
                  <a:fillRect l="-2" t="-14" r="1" b="14"/>
                </a:stretch>
              </a:blipFill>
            </p:spPr>
            <p:txBody>
              <a:bodyPr/>
              <a:lstStyle/>
              <a:p>
                <a:r>
                  <a:rPr lang="zh-CN" altLang="en-US">
                    <a:noFill/>
                  </a:rPr>
                  <a:t> </a:t>
                </a:r>
              </a:p>
            </p:txBody>
          </p:sp>
        </mc:Fallback>
      </mc:AlternateContent>
      <p:sp>
        <p:nvSpPr>
          <p:cNvPr id="4" name="QC_3_AN.2_1#f560a108f.bracket?vop=1&amp;pid=7c5ce9afc&amp;color=0,0,0&amp;vpa=1&amp;vtp=1"/>
          <p:cNvSpPr/>
          <p:nvPr/>
        </p:nvSpPr>
        <p:spPr>
          <a:xfrm>
            <a:off x="8993601" y="1924804"/>
            <a:ext cx="327025"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charset="-122"/>
                <a:cs typeface="Arial (正文)" pitchFamily="34" charset="-120"/>
              </a:rPr>
              <a:t>D</a:t>
            </a:r>
            <a:endParaRPr lang="en-US" altLang="zh-CN" dirty="0"/>
          </a:p>
        </p:txBody>
      </p:sp>
      <p:pic>
        <p:nvPicPr>
          <p:cNvPr id="5" name="QC_3_BD.1_3#f560a108f?htil=1&amp;vop=1&amp;pid=7c5ce9afc&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6917207" y="2807454"/>
            <a:ext cx="4617720" cy="1746504"/>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6" name="QC_3_BD.1_4#f560a108f.choices?htil=1&amp;vop=1&amp;pid=7c5ce9afc&amp;color=0,0,0&amp;vtp=1&amp;bbb=1&amp;hb=1"/>
              <p:cNvSpPr/>
              <p:nvPr/>
            </p:nvSpPr>
            <p:spPr>
              <a:xfrm>
                <a:off x="831850" y="2807335"/>
                <a:ext cx="6495415" cy="20955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KIF</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18</m:t>
                    </m:r>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A</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在低等植物细胞有丝分裂前期由中心体大量合成</a:t>
                </a:r>
                <a:endParaRPr lang="en-US" altLang="zh-CN" sz="1800" dirty="0"/>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B</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KIF</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18</m:t>
                    </m:r>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A</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的运动使染色体着丝粒分裂，染色单体分开</a:t>
                </a:r>
                <a:endParaRPr lang="en-US" altLang="zh-CN" sz="1800" dirty="0"/>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C</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KIF</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18</m:t>
                    </m:r>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A</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通过调控染色体运动影响赤道板的形成</a:t>
                </a:r>
                <a:endParaRPr lang="en-US" altLang="zh-CN" sz="1800" dirty="0"/>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D</a:t>
                </a:r>
                <a:r>
                  <a:rPr lang="en-US" altLang="zh-CN"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KIF</m:t>
                    </m:r>
                    <m:r>
                      <a:rPr lang="en-US" altLang="zh-CN"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18</m:t>
                    </m:r>
                    <m:r>
                      <m:rPr>
                        <m:sty m:val="p"/>
                      </m:rPr>
                      <a:rPr lang="en-US" altLang="zh-CN"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A</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b="0" i="0" dirty="0">
                    <a:solidFill>
                      <a:srgbClr val="000000"/>
                    </a:solidFill>
                    <a:latin typeface="微软雅黑" panose="020B0503020204020204" charset="-122"/>
                    <a:ea typeface="微软雅黑" panose="020B0503020204020204" charset="-122"/>
                    <a:cs typeface="微软雅黑" panose="020B0503020204020204" pitchFamily="34" charset="-120"/>
                  </a:rPr>
                  <a:t>抑制剂会阻止细胞正常进入有丝分裂中期</a:t>
                </a:r>
                <a:endParaRPr lang="en-US" altLang="zh-CN" dirty="0"/>
              </a:p>
            </p:txBody>
          </p:sp>
        </mc:Choice>
        <mc:Fallback>
          <p:sp>
            <p:nvSpPr>
              <p:cNvPr id="6" name="QC_3_BD.1_4#f560a108f.choices?htil=1&amp;vop=1&amp;pid=7c5ce9afc&amp;color=0,0,0&amp;vtp=1&amp;bbb=1&amp;hb=1"/>
              <p:cNvSpPr>
                <a:spLocks noRot="1" noChangeAspect="1" noMove="1" noResize="1" noEditPoints="1" noAdjustHandles="1" noChangeArrowheads="1" noChangeShapeType="1" noTextEdit="1"/>
              </p:cNvSpPr>
              <p:nvPr/>
            </p:nvSpPr>
            <p:spPr>
              <a:xfrm>
                <a:off x="831850" y="2807335"/>
                <a:ext cx="6495415" cy="2095500"/>
              </a:xfrm>
              <a:prstGeom prst="rect">
                <a:avLst/>
              </a:prstGeom>
              <a:blipFill rotWithShape="1">
                <a:blip r:embed="rId3"/>
                <a:stretch>
                  <a:fillRect/>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O_3_BD.3_1#38b3c6872?sp=1&amp;vop=1&amp;pid=7c5ce9afc&amp;color=0,0,0&amp;vtp=1&amp;bt=1&amp;bbb=1&amp;hb=1"/>
              <p:cNvSpPr/>
              <p:nvPr/>
            </p:nvSpPr>
            <p:spPr>
              <a:xfrm>
                <a:off x="832104" y="1080000"/>
                <a:ext cx="10533888" cy="787400"/>
              </a:xfrm>
              <a:prstGeom prst="rect">
                <a:avLst/>
              </a:prstGeom>
              <a:noFill/>
            </p:spPr>
            <p:txBody>
              <a:bodyPr wrap="none" lIns="0" tIns="0" rIns="0" bIns="0" rtlCol="0" anchor="t"/>
              <a:lstStyle/>
              <a:p>
                <a:pPr algn="l" latinLnBrk="1">
                  <a:lnSpc>
                    <a:spcPts val="31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图乙是某棵杨柳的细胞有丝分裂核</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DNA</m:t>
                    </m:r>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分子数目变化曲线图。图甲是不同时期细胞中染色体、核</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DNA</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分子</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1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染色单体数目关系图</a:t>
                </a:r>
                <a:r>
                  <a:rPr lang="en-US" altLang="zh-CN" b="0" i="0" dirty="0">
                    <a:solidFill>
                      <a:srgbClr val="000000"/>
                    </a:solidFill>
                    <a:latin typeface="微软雅黑" panose="020B0503020204020204" charset="-122"/>
                    <a:ea typeface="微软雅黑" panose="020B0503020204020204" charset="-122"/>
                    <a:cs typeface="微软雅黑" panose="020B0503020204020204" pitchFamily="34" charset="-120"/>
                  </a:rPr>
                  <a:t>。请据图回答下列有关问题：</a:t>
                </a:r>
                <a:endParaRPr lang="en-US" altLang="zh-CN" dirty="0">
                  <a:solidFill>
                    <a:srgbClr val="000000"/>
                  </a:solidFill>
                </a:endParaRPr>
              </a:p>
            </p:txBody>
          </p:sp>
        </mc:Choice>
        <mc:Fallback>
          <p:sp>
            <p:nvSpPr>
              <p:cNvPr id="2" name="QO_3_BD.3_1#38b3c6872?sp=1&amp;vop=1&amp;pid=7c5ce9afc&amp;color=0,0,0&amp;vtp=1&amp;bt=1&amp;bbb=1&amp;hb=1"/>
              <p:cNvSpPr>
                <a:spLocks noRot="1" noChangeAspect="1" noMove="1" noResize="1" noEditPoints="1" noAdjustHandles="1" noChangeArrowheads="1" noChangeShapeType="1" noTextEdit="1"/>
              </p:cNvSpPr>
              <p:nvPr/>
            </p:nvSpPr>
            <p:spPr>
              <a:xfrm>
                <a:off x="832104" y="1080000"/>
                <a:ext cx="10533888" cy="787400"/>
              </a:xfrm>
              <a:prstGeom prst="rect">
                <a:avLst/>
              </a:prstGeom>
              <a:blipFill rotWithShape="1">
                <a:blip r:embed="rId1"/>
                <a:stretch>
                  <a:fillRect l="-2" t="-64" r="-2850" b="64"/>
                </a:stretch>
              </a:blipFill>
            </p:spPr>
            <p:txBody>
              <a:bodyPr/>
              <a:lstStyle/>
              <a:p>
                <a:r>
                  <a:rPr lang="zh-CN" altLang="en-US">
                    <a:noFill/>
                  </a:rPr>
                  <a:t> </a:t>
                </a:r>
              </a:p>
            </p:txBody>
          </p:sp>
        </mc:Fallback>
      </mc:AlternateContent>
      <p:pic>
        <p:nvPicPr>
          <p:cNvPr id="3" name="QO_3_BD.3_3#38b3c6872?htil=1&amp;vop=1&amp;pid=7c5ce9afc&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2240280" y="1990844"/>
            <a:ext cx="2450592" cy="1947672"/>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4" name="QO_3_BD.3_4#38b3c6872?htil=1&amp;vop=1&amp;pid=7c5ce9afc&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443216" y="2374892"/>
            <a:ext cx="2569464" cy="1563624"/>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5" name="QB_4_BD.4_1#77958a1aa?vop=1&amp;pid=38b3c6872&amp;color=0,0,0&amp;vtp=1&amp;bbb=1&amp;hb=1"/>
              <p:cNvSpPr/>
              <p:nvPr/>
            </p:nvSpPr>
            <p:spPr>
              <a:xfrm>
                <a:off x="832104" y="4073644"/>
                <a:ext cx="10533888" cy="1968500"/>
              </a:xfrm>
              <a:prstGeom prst="rect">
                <a:avLst/>
              </a:prstGeom>
              <a:noFill/>
            </p:spPr>
            <p:txBody>
              <a:bodyPr wrap="none" lIns="0" tIns="0" rIns="0" bIns="0" rtlCol="0" anchor="t"/>
              <a:lstStyle/>
              <a:p>
                <a:pPr algn="l" latinLnBrk="1">
                  <a:lnSpc>
                    <a:spcPts val="31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（1）图乙中</a:t>
                </a:r>
                <a14:m>
                  <m:oMath xmlns:m="http://schemas.openxmlformats.org/officeDocument/2006/math">
                    <m: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𝑏𝑐</m:t>
                    </m:r>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段染色体数、核</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DNA</m:t>
                    </m:r>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分子数</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染色单体数之比为</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a:t>
                </a:r>
                <a14:m>
                  <m:oMath xmlns:m="http://schemas.openxmlformats.org/officeDocument/2006/math">
                    <m: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𝑓</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点曲线发生变化的原因是</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100"/>
                  </a:lnSpc>
                </a:pPr>
                <a:r>
                  <a:rPr lang="en-US" altLang="zh-CN"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a:t>
                </a: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，可用图乙中</a:t>
                </a:r>
                <a:r>
                  <a:rPr lang="en-US" altLang="zh-CN"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a:t>
                </a: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b="0" i="0" dirty="0">
                    <a:solidFill>
                      <a:srgbClr val="000000"/>
                    </a:solidFill>
                    <a:latin typeface="微软雅黑" panose="020B0503020204020204" charset="-122"/>
                    <a:ea typeface="微软雅黑" panose="020B0503020204020204" charset="-122"/>
                    <a:cs typeface="微软雅黑" panose="020B0503020204020204" pitchFamily="34" charset="-120"/>
                  </a:rPr>
                  <a:t>填字母）</a:t>
                </a:r>
                <a:r>
                  <a:rPr lang="en-US" altLang="zh-CN" b="0" i="0">
                    <a:solidFill>
                      <a:srgbClr val="000000"/>
                    </a:solidFill>
                    <a:latin typeface="微软雅黑" panose="020B0503020204020204" charset="-122"/>
                    <a:ea typeface="微软雅黑" panose="020B0503020204020204" charset="-122"/>
                    <a:cs typeface="微软雅黑" panose="020B0503020204020204" pitchFamily="34" charset="-120"/>
                  </a:rPr>
                  <a:t>表示一个细胞周期</a:t>
                </a: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vl="0" latinLnBrk="1">
                  <a:lnSpc>
                    <a:spcPts val="3100"/>
                  </a:lnSpc>
                </a:pPr>
                <a:r>
                  <a:rPr lang="en-US" altLang="zh-CN" dirty="0">
                    <a:solidFill>
                      <a:srgbClr val="000000"/>
                    </a:solidFill>
                    <a:latin typeface="微软雅黑" panose="020B0503020204020204" charset="-122"/>
                    <a:ea typeface="微软雅黑" panose="020B0503020204020204" charset="-122"/>
                    <a:cs typeface="微软雅黑" panose="020B0503020204020204" pitchFamily="34" charset="-120"/>
                  </a:rPr>
                  <a:t>（2）图甲中</a:t>
                </a:r>
                <a14:m>
                  <m:oMath xmlns:m="http://schemas.openxmlformats.org/officeDocument/2006/math">
                    <m:r>
                      <a:rPr lang="en-US" altLang="zh-CN"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𝑐</m:t>
                    </m:r>
                  </m:oMath>
                </a14:m>
                <a:r>
                  <a:rPr lang="en-US" altLang="zh-CN" sz="10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a:solidFill>
                      <a:srgbClr val="000000"/>
                    </a:solidFill>
                    <a:latin typeface="微软雅黑" panose="020B0503020204020204" charset="-122"/>
                    <a:ea typeface="微软雅黑" panose="020B0503020204020204" charset="-122"/>
                    <a:cs typeface="微软雅黑" panose="020B0503020204020204" pitchFamily="34" charset="-120"/>
                  </a:rPr>
                  <a:t>代表</a:t>
                </a: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a:t>
                </a:r>
                <a:r>
                  <a:rPr lang="en-US" altLang="zh-CN" smtClean="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dirty="0">
                    <a:solidFill>
                      <a:srgbClr val="000000"/>
                    </a:solidFill>
                    <a:latin typeface="微软雅黑" panose="020B0503020204020204" charset="-122"/>
                    <a:ea typeface="微软雅黑" panose="020B0503020204020204" charset="-122"/>
                    <a:cs typeface="微软雅黑" panose="020B0503020204020204" pitchFamily="34" charset="-120"/>
                  </a:rPr>
                  <a:t>从①到</a:t>
                </a:r>
                <a:r>
                  <a:rPr lang="en-US" altLang="zh-CN">
                    <a:solidFill>
                      <a:srgbClr val="000000"/>
                    </a:solidFill>
                    <a:latin typeface="微软雅黑" panose="020B0503020204020204" charset="-122"/>
                    <a:ea typeface="微软雅黑" panose="020B0503020204020204" charset="-122"/>
                    <a:cs typeface="微软雅黑" panose="020B0503020204020204" pitchFamily="34" charset="-120"/>
                  </a:rPr>
                  <a:t>②</a:t>
                </a:r>
                <a:r>
                  <a:rPr lang="en-US" altLang="zh-CN">
                    <a:solidFill>
                      <a:srgbClr val="000000"/>
                    </a:solidFill>
                    <a:latin typeface="微软雅黑" panose="020B0503020204020204" charset="-122"/>
                    <a:ea typeface="微软雅黑" panose="020B0503020204020204" charset="-122"/>
                    <a:cs typeface="微软雅黑" panose="020B0503020204020204" pitchFamily="34" charset="-120"/>
                  </a:rPr>
                  <a:t>的过程中数量发生变化的原因是</a:t>
                </a: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a:t>
                </a:r>
                <a:endParaRPr lang="en-US" altLang="zh-CN">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vl="0" latinLnBrk="1">
                  <a:lnSpc>
                    <a:spcPts val="3100"/>
                  </a:lnSpc>
                </a:pPr>
                <a:r>
                  <a:rPr lang="en-US" altLang="zh-CN">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a:t>
                </a:r>
                <a:r>
                  <a:rPr lang="en-US" altLang="zh-CN">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dirty="0">
                  <a:solidFill>
                    <a:srgbClr val="000000"/>
                  </a:solidFill>
                </a:endParaRPr>
              </a:p>
              <a:p>
                <a:pPr lvl="0" latinLnBrk="1">
                  <a:lnSpc>
                    <a:spcPts val="3100"/>
                  </a:lnSpc>
                </a:pPr>
                <a:r>
                  <a:rPr lang="en-US" altLang="zh-CN">
                    <a:solidFill>
                      <a:srgbClr val="000000"/>
                    </a:solidFill>
                    <a:latin typeface="微软雅黑" panose="020B0503020204020204" charset="-122"/>
                    <a:ea typeface="微软雅黑" panose="020B0503020204020204" charset="-122"/>
                    <a:cs typeface="微软雅黑" panose="020B0503020204020204" pitchFamily="34" charset="-120"/>
                  </a:rPr>
                  <a:t>（3）“碧玉妆成一树高，万条垂下绿丝绦”，杨柳的生长、发育、繁殖、</a:t>
                </a:r>
                <a:r>
                  <a:rPr lang="en-US" altLang="zh-CN">
                    <a:solidFill>
                      <a:srgbClr val="000000"/>
                    </a:solidFill>
                    <a:latin typeface="微软雅黑" panose="020B0503020204020204" charset="-122"/>
                    <a:ea typeface="微软雅黑" panose="020B0503020204020204" charset="-122"/>
                    <a:cs typeface="微软雅黑" panose="020B0503020204020204" pitchFamily="34" charset="-120"/>
                  </a:rPr>
                  <a:t>遗传的基础是</a:t>
                </a: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smtClean="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dirty="0">
                  <a:solidFill>
                    <a:srgbClr val="000000"/>
                  </a:solidFill>
                </a:endParaRPr>
              </a:p>
            </p:txBody>
          </p:sp>
        </mc:Choice>
        <mc:Fallback>
          <p:sp>
            <p:nvSpPr>
              <p:cNvPr id="5" name="QB_4_BD.4_1#77958a1aa?vop=1&amp;pid=38b3c6872&amp;color=0,0,0&amp;vtp=1&amp;bbb=1&amp;hb=1"/>
              <p:cNvSpPr>
                <a:spLocks noRot="1" noChangeAspect="1" noMove="1" noResize="1" noEditPoints="1" noAdjustHandles="1" noChangeArrowheads="1" noChangeShapeType="1" noTextEdit="1"/>
              </p:cNvSpPr>
              <p:nvPr/>
            </p:nvSpPr>
            <p:spPr>
              <a:xfrm>
                <a:off x="832104" y="4073644"/>
                <a:ext cx="10533888" cy="1968500"/>
              </a:xfrm>
              <a:prstGeom prst="rect">
                <a:avLst/>
              </a:prstGeom>
              <a:blipFill rotWithShape="1">
                <a:blip r:embed="rId4"/>
                <a:stretch>
                  <a:fillRect l="-2" t="-6" r="-1012" b="6"/>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6" name="QB_4_AN.5_1#77958a1aa.blank?vop=1&amp;pid=38b3c6872&amp;color=0,0,0&amp;vpa=2&amp;vtp=1&amp;bbb=1"/>
              <p:cNvSpPr/>
              <p:nvPr/>
            </p:nvSpPr>
            <p:spPr>
              <a:xfrm>
                <a:off x="7192518" y="4102599"/>
                <a:ext cx="695325" cy="260350"/>
              </a:xfrm>
              <a:prstGeom prst="rect">
                <a:avLst/>
              </a:prstGeom>
              <a:noFill/>
            </p:spPr>
            <p:txBody>
              <a:bodyPr wrap="none" lIns="0" tIns="0" rIns="0" bIns="0" rtlCol="0" anchor="t"/>
              <a:lstStyle/>
              <a:p>
                <a:pPr algn="ctr" latinLnBrk="1">
                  <a:lnSpc>
                    <a:spcPts val="2200"/>
                  </a:lnSpc>
                </a:pPr>
                <a14:m>
                  <m:oMath xmlns:m="http://schemas.openxmlformats.org/officeDocument/2006/math">
                    <m:r>
                      <a:rPr lang="en-US" altLang="zh-CN" b="0" i="0" dirty="0" smtClean="0">
                        <a:solidFill>
                          <a:srgbClr val="FF0000"/>
                        </a:solidFill>
                        <a:latin typeface="Cambria Math" panose="02040503050406030204" pitchFamily="18" charset="0"/>
                        <a:ea typeface="微软雅黑" panose="020B0503020204020204" charset="-122"/>
                        <a:cs typeface="微软雅黑" panose="020B0503020204020204" pitchFamily="34" charset="-120"/>
                      </a:rPr>
                      <m:t>1</m:t>
                    </m:r>
                    <m:r>
                      <a:rPr lang="en-US" altLang="zh-CN" b="0" i="0" dirty="0" smtClean="0">
                        <a:solidFill>
                          <a:srgbClr val="FF0000"/>
                        </a:solidFill>
                        <a:latin typeface="Cambria Math" panose="02040503050406030204" pitchFamily="18" charset="0"/>
                        <a:ea typeface="微软雅黑" panose="020B0503020204020204" charset="-122"/>
                        <a:cs typeface="微软雅黑" panose="020B0503020204020204" pitchFamily="34" charset="-120"/>
                      </a:rPr>
                      <m:t>:</m:t>
                    </m:r>
                    <m:r>
                      <a:rPr lang="en-US" altLang="zh-CN" b="0" i="0" dirty="0" smtClean="0">
                        <a:solidFill>
                          <a:srgbClr val="FF0000"/>
                        </a:solidFill>
                        <a:latin typeface="Cambria Math" panose="02040503050406030204" pitchFamily="18" charset="0"/>
                        <a:ea typeface="微软雅黑" panose="020B0503020204020204" charset="-122"/>
                        <a:cs typeface="微软雅黑" panose="020B0503020204020204" pitchFamily="34" charset="-120"/>
                      </a:rPr>
                      <m:t>2</m:t>
                    </m:r>
                    <m:r>
                      <a:rPr lang="en-US" altLang="zh-CN" b="0" i="0" dirty="0" smtClean="0">
                        <a:solidFill>
                          <a:srgbClr val="FF0000"/>
                        </a:solidFill>
                        <a:latin typeface="Cambria Math" panose="02040503050406030204" pitchFamily="18" charset="0"/>
                        <a:ea typeface="微软雅黑" panose="020B0503020204020204" charset="-122"/>
                        <a:cs typeface="微软雅黑" panose="020B0503020204020204" pitchFamily="34" charset="-120"/>
                      </a:rPr>
                      <m:t>:</m:t>
                    </m:r>
                    <m:r>
                      <a:rPr lang="en-US" altLang="zh-CN" b="0" i="0" dirty="0" smtClean="0">
                        <a:solidFill>
                          <a:srgbClr val="FF0000"/>
                        </a:solidFill>
                        <a:latin typeface="Cambria Math" panose="02040503050406030204" pitchFamily="18" charset="0"/>
                        <a:ea typeface="微软雅黑" panose="020B0503020204020204" charset="-122"/>
                        <a:cs typeface="微软雅黑" panose="020B0503020204020204" pitchFamily="34" charset="-120"/>
                      </a:rPr>
                      <m:t>2</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endParaRPr lang="en-US" altLang="zh-CN" sz="100" dirty="0"/>
              </a:p>
            </p:txBody>
          </p:sp>
        </mc:Choice>
        <mc:Fallback>
          <p:sp>
            <p:nvSpPr>
              <p:cNvPr id="6" name="QB_4_AN.5_1#77958a1aa.blank?vop=1&amp;pid=38b3c6872&amp;color=0,0,0&amp;vpa=2&amp;vtp=1&amp;bbb=1"/>
              <p:cNvSpPr>
                <a:spLocks noRot="1" noChangeAspect="1" noMove="1" noResize="1" noEditPoints="1" noAdjustHandles="1" noChangeArrowheads="1" noChangeShapeType="1" noTextEdit="1"/>
              </p:cNvSpPr>
              <p:nvPr/>
            </p:nvSpPr>
            <p:spPr>
              <a:xfrm>
                <a:off x="7192518" y="4102599"/>
                <a:ext cx="695325" cy="260350"/>
              </a:xfrm>
              <a:prstGeom prst="rect">
                <a:avLst/>
              </a:prstGeom>
              <a:blipFill rotWithShape="1">
                <a:blip r:embed="rId5"/>
                <a:stretch>
                  <a:fillRect l="-73" t="-192" r="73" b="-7125"/>
                </a:stretch>
              </a:blipFill>
            </p:spPr>
            <p:txBody>
              <a:bodyPr/>
              <a:lstStyle/>
              <a:p>
                <a:r>
                  <a:rPr lang="zh-CN" altLang="en-US">
                    <a:noFill/>
                  </a:rPr>
                  <a:t> </a:t>
                </a:r>
              </a:p>
            </p:txBody>
          </p:sp>
        </mc:Fallback>
      </mc:AlternateContent>
      <p:sp>
        <p:nvSpPr>
          <p:cNvPr id="7" name="QB_4_AN.6_1#77958a1aa.blank?vop=1&amp;pid=38b3c6872&amp;color=0,0,0&amp;vpa=3&amp;vtp=1&amp;bbb=1"/>
          <p:cNvSpPr/>
          <p:nvPr/>
        </p:nvSpPr>
        <p:spPr>
          <a:xfrm>
            <a:off x="901160" y="4436166"/>
            <a:ext cx="1538288" cy="393700"/>
          </a:xfrm>
          <a:prstGeom prst="rect">
            <a:avLst/>
          </a:prstGeom>
          <a:noFill/>
        </p:spPr>
        <p:txBody>
          <a:bodyPr wrap="none" lIns="0" tIns="0" rIns="0" bIns="0" rtlCol="0" anchor="t"/>
          <a:lstStyle/>
          <a:p>
            <a:pPr algn="ctr" latinLnBrk="1">
              <a:lnSpc>
                <a:spcPts val="3100"/>
              </a:lnSpc>
            </a:pPr>
            <a:r>
              <a:rPr lang="en-US" altLang="zh-CN" b="0" i="0" smtClean="0">
                <a:solidFill>
                  <a:srgbClr val="FF0000"/>
                </a:solidFill>
                <a:latin typeface="微软雅黑" panose="020B0503020204020204" charset="-122"/>
                <a:ea typeface="微软雅黑" panose="020B0503020204020204" charset="-122"/>
                <a:cs typeface="微软雅黑" panose="020B0503020204020204" pitchFamily="34" charset="-120"/>
              </a:rPr>
              <a:t>细胞一分为二</a:t>
            </a:r>
            <a:endParaRPr lang="en-US" altLang="zh-CN" dirty="0">
              <a:solidFill>
                <a:srgbClr val="FF0000"/>
              </a:solidFill>
            </a:endParaRPr>
          </a:p>
        </p:txBody>
      </p:sp>
      <mc:AlternateContent xmlns:mc="http://schemas.openxmlformats.org/markup-compatibility/2006">
        <mc:Choice xmlns:a14="http://schemas.microsoft.com/office/drawing/2010/main" Requires="a14">
          <p:sp>
            <p:nvSpPr>
              <p:cNvPr id="8" name="QB_4_AN.7_1#77958a1aa.blank?vop=1&amp;pid=38b3c6872&amp;color=0,0,0&amp;vpa=4&amp;vtp=1&amp;bbb=1"/>
              <p:cNvSpPr/>
              <p:nvPr/>
            </p:nvSpPr>
            <p:spPr>
              <a:xfrm>
                <a:off x="3922966" y="4487283"/>
                <a:ext cx="1486662" cy="292100"/>
              </a:xfrm>
              <a:prstGeom prst="rect">
                <a:avLst/>
              </a:prstGeom>
              <a:noFill/>
            </p:spPr>
            <p:txBody>
              <a:bodyPr wrap="none" lIns="0" tIns="0" rIns="0" bIns="0" rtlCol="0" anchor="t"/>
              <a:lstStyle/>
              <a:p>
                <a:pPr algn="ctr" latinLnBrk="1">
                  <a:lnSpc>
                    <a:spcPts val="2300"/>
                  </a:lnSpc>
                </a:pPr>
                <a14:m>
                  <m:oMath xmlns:m="http://schemas.openxmlformats.org/officeDocument/2006/math">
                    <m:d>
                      <m:dPr>
                        <m:begChr m:val=""/>
                        <m:endChr m:val=""/>
                        <m:ctrlPr>
                          <a:rPr lang="en-US" altLang="zh-CN" b="0" i="1" dirty="0" smtClean="0">
                            <a:solidFill>
                              <a:srgbClr val="FF0000"/>
                            </a:solidFill>
                            <a:latin typeface="Cambria Math" panose="02040503050406030204" pitchFamily="18" charset="0"/>
                            <a:ea typeface="微软雅黑" panose="020B0503020204020204" charset="-122"/>
                            <a:cs typeface="微软雅黑" panose="020B0503020204020204" pitchFamily="34" charset="-120"/>
                          </a:rPr>
                        </m:ctrlPr>
                      </m:dPr>
                      <m:e>
                        <m:r>
                          <a:rPr lang="en-US" altLang="zh-CN" b="0" i="0" dirty="0">
                            <a:solidFill>
                              <a:srgbClr val="FF0000"/>
                            </a:solidFill>
                            <a:latin typeface="Cambria Math" panose="02040503050406030204" pitchFamily="18" charset="0"/>
                            <a:ea typeface="微软雅黑" panose="020B0503020204020204" charset="-122"/>
                            <a:cs typeface="微软雅黑" panose="020B0503020204020204" pitchFamily="34" charset="-120"/>
                          </a:rPr>
                          <m:t>𝑓</m:t>
                        </m:r>
                        <m:r>
                          <a:rPr lang="en-US" altLang="zh-CN" b="0" i="0" dirty="0">
                            <a:solidFill>
                              <a:srgbClr val="FF0000"/>
                            </a:solidFill>
                            <a:latin typeface="Cambria Math" panose="02040503050406030204" pitchFamily="18" charset="0"/>
                            <a:ea typeface="微软雅黑" panose="020B0503020204020204" charset="-122"/>
                            <a:cs typeface="微软雅黑" panose="020B0503020204020204" pitchFamily="34" charset="-120"/>
                          </a:rPr>
                          <m:t>→</m:t>
                        </m:r>
                        <m:r>
                          <a:rPr lang="en-US" altLang="zh-CN" b="0" i="0" dirty="0">
                            <a:solidFill>
                              <a:srgbClr val="FF0000"/>
                            </a:solidFill>
                            <a:latin typeface="Cambria Math" panose="02040503050406030204" pitchFamily="18" charset="0"/>
                            <a:ea typeface="微软雅黑" panose="020B0503020204020204" charset="-122"/>
                            <a:cs typeface="微软雅黑" panose="020B0503020204020204" pitchFamily="34" charset="-120"/>
                          </a:rPr>
                          <m:t>𝑙</m:t>
                        </m:r>
                      </m:e>
                    </m:d>
                  </m:oMath>
                </a14:m>
                <a:r>
                  <a:rPr lang="en-US" altLang="zh-CN" b="0" i="0" dirty="0" smtClean="0">
                    <a:solidFill>
                      <a:srgbClr val="FF0000"/>
                    </a:solidFill>
                    <a:latin typeface="微软雅黑" panose="020B0503020204020204" charset="-122"/>
                    <a:ea typeface="微软雅黑" panose="020B0503020204020204" charset="-122"/>
                    <a:cs typeface="微软雅黑" panose="020B0503020204020204" pitchFamily="34" charset="-120"/>
                  </a:rPr>
                  <a:t>和</a:t>
                </a:r>
                <a14:m>
                  <m:oMath xmlns:m="http://schemas.openxmlformats.org/officeDocument/2006/math">
                    <m:d>
                      <m:dPr>
                        <m:begChr m:val=""/>
                        <m:endChr m:val=""/>
                        <m:ctrlPr>
                          <a:rPr lang="en-US" altLang="zh-CN" b="0" i="1" dirty="0" smtClean="0">
                            <a:solidFill>
                              <a:srgbClr val="FF0000"/>
                            </a:solidFill>
                            <a:latin typeface="Cambria Math" panose="02040503050406030204" pitchFamily="18" charset="0"/>
                            <a:ea typeface="微软雅黑" panose="020B0503020204020204" charset="-122"/>
                            <a:cs typeface="微软雅黑" panose="020B0503020204020204" pitchFamily="34" charset="-120"/>
                          </a:rPr>
                        </m:ctrlPr>
                      </m:dPr>
                      <m:e>
                        <m:r>
                          <a:rPr lang="en-US" altLang="zh-CN" b="0" i="0" dirty="0">
                            <a:solidFill>
                              <a:srgbClr val="FF0000"/>
                            </a:solidFill>
                            <a:latin typeface="Cambria Math" panose="02040503050406030204" pitchFamily="18" charset="0"/>
                            <a:ea typeface="微软雅黑" panose="020B0503020204020204" charset="-122"/>
                            <a:cs typeface="微软雅黑" panose="020B0503020204020204" pitchFamily="34" charset="-120"/>
                          </a:rPr>
                          <m:t>𝑂</m:t>
                        </m:r>
                        <m:r>
                          <a:rPr lang="en-US" altLang="zh-CN" b="0" i="0" dirty="0">
                            <a:solidFill>
                              <a:srgbClr val="FF0000"/>
                            </a:solidFill>
                            <a:latin typeface="Cambria Math" panose="02040503050406030204" pitchFamily="18" charset="0"/>
                            <a:ea typeface="微软雅黑" panose="020B0503020204020204" charset="-122"/>
                            <a:cs typeface="微软雅黑" panose="020B0503020204020204" pitchFamily="34" charset="-120"/>
                          </a:rPr>
                          <m:t>→</m:t>
                        </m:r>
                        <m:r>
                          <a:rPr lang="en-US" altLang="zh-CN" b="0" i="0" dirty="0">
                            <a:solidFill>
                              <a:srgbClr val="FF0000"/>
                            </a:solidFill>
                            <a:latin typeface="Cambria Math" panose="02040503050406030204" pitchFamily="18" charset="0"/>
                            <a:ea typeface="微软雅黑" panose="020B0503020204020204" charset="-122"/>
                            <a:cs typeface="微软雅黑" panose="020B0503020204020204" pitchFamily="34" charset="-120"/>
                          </a:rPr>
                          <m:t>𝑓</m:t>
                        </m:r>
                      </m:e>
                    </m:d>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endParaRPr lang="en-US" altLang="zh-CN" sz="100" dirty="0"/>
              </a:p>
            </p:txBody>
          </p:sp>
        </mc:Choice>
        <mc:Fallback>
          <p:sp>
            <p:nvSpPr>
              <p:cNvPr id="8" name="QB_4_AN.7_1#77958a1aa.blank?vop=1&amp;pid=38b3c6872&amp;color=0,0,0&amp;vpa=4&amp;vtp=1&amp;bbb=1"/>
              <p:cNvSpPr>
                <a:spLocks noRot="1" noChangeAspect="1" noMove="1" noResize="1" noEditPoints="1" noAdjustHandles="1" noChangeArrowheads="1" noChangeShapeType="1" noTextEdit="1"/>
              </p:cNvSpPr>
              <p:nvPr/>
            </p:nvSpPr>
            <p:spPr>
              <a:xfrm>
                <a:off x="3922966" y="4487283"/>
                <a:ext cx="1486662" cy="292100"/>
              </a:xfrm>
              <a:prstGeom prst="rect">
                <a:avLst/>
              </a:prstGeom>
              <a:blipFill rotWithShape="1">
                <a:blip r:embed="rId6"/>
                <a:stretch>
                  <a:fillRect l="-38" t="-1649" r="4" b="128"/>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0" name="QB_4_AN.9_1#77958a1aa.blank?vop=1&amp;pid=38b3c6872&amp;color=0,0,0&amp;vpa=5&amp;vtp=1&amp;bbb=1"/>
              <p:cNvSpPr/>
              <p:nvPr/>
            </p:nvSpPr>
            <p:spPr>
              <a:xfrm>
                <a:off x="2695924" y="4885110"/>
                <a:ext cx="1301750" cy="279400"/>
              </a:xfrm>
              <a:prstGeom prst="rect">
                <a:avLst/>
              </a:prstGeom>
              <a:noFill/>
            </p:spPr>
            <p:txBody>
              <a:bodyPr wrap="none" lIns="0" tIns="0" rIns="0" bIns="0" rtlCol="0" anchor="t"/>
              <a:lstStyle/>
              <a:p>
                <a:pPr algn="ctr" latinLnBrk="1">
                  <a:lnSpc>
                    <a:spcPts val="2200"/>
                  </a:lnSpc>
                </a:pPr>
                <a:r>
                  <a:rPr lang="en-US" altLang="zh-CN" b="0" i="0" dirty="0">
                    <a:solidFill>
                      <a:srgbClr val="FF0000"/>
                    </a:solidFill>
                    <a:latin typeface="微软雅黑" panose="020B0503020204020204" charset="-122"/>
                    <a:ea typeface="微软雅黑" panose="020B0503020204020204" charset="-122"/>
                    <a:cs typeface="微软雅黑" panose="020B0503020204020204" pitchFamily="34" charset="-120"/>
                  </a:rPr>
                  <a:t>核</a:t>
                </a:r>
                <a14:m>
                  <m:oMath xmlns:m="http://schemas.openxmlformats.org/officeDocument/2006/math">
                    <m:r>
                      <m:rPr>
                        <m:sty m:val="p"/>
                      </m:rPr>
                      <a:rPr lang="en-US" altLang="zh-CN" b="0" i="0" dirty="0" smtClean="0">
                        <a:solidFill>
                          <a:srgbClr val="FF0000"/>
                        </a:solidFill>
                        <a:latin typeface="Cambria Math" panose="02040503050406030204" pitchFamily="18" charset="0"/>
                        <a:ea typeface="微软雅黑" panose="020B0503020204020204" charset="-122"/>
                        <a:cs typeface="微软雅黑" panose="020B0503020204020204" pitchFamily="34" charset="-120"/>
                      </a:rPr>
                      <m:t>DNA</m:t>
                    </m:r>
                  </m:oMath>
                </a14:m>
                <a:r>
                  <a:rPr lang="en-US" altLang="zh-CN" b="0" i="0" dirty="0">
                    <a:solidFill>
                      <a:srgbClr val="FF0000"/>
                    </a:solidFill>
                    <a:latin typeface="微软雅黑" panose="020B0503020204020204" charset="-122"/>
                    <a:ea typeface="微软雅黑" panose="020B0503020204020204" charset="-122"/>
                    <a:cs typeface="微软雅黑" panose="020B0503020204020204" pitchFamily="34" charset="-120"/>
                  </a:rPr>
                  <a:t>分子</a:t>
                </a:r>
                <a:endParaRPr lang="en-US" altLang="zh-CN" dirty="0">
                  <a:solidFill>
                    <a:srgbClr val="FF0000"/>
                  </a:solidFill>
                </a:endParaRPr>
              </a:p>
            </p:txBody>
          </p:sp>
        </mc:Choice>
        <mc:Fallback>
          <p:sp>
            <p:nvSpPr>
              <p:cNvPr id="10" name="QB_4_AN.9_1#77958a1aa.blank?vop=1&amp;pid=38b3c6872&amp;color=0,0,0&amp;vpa=5&amp;vtp=1&amp;bbb=1"/>
              <p:cNvSpPr>
                <a:spLocks noRot="1" noChangeAspect="1" noMove="1" noResize="1" noEditPoints="1" noAdjustHandles="1" noChangeArrowheads="1" noChangeShapeType="1" noTextEdit="1"/>
              </p:cNvSpPr>
              <p:nvPr/>
            </p:nvSpPr>
            <p:spPr>
              <a:xfrm>
                <a:off x="2695924" y="4885110"/>
                <a:ext cx="1301750" cy="279400"/>
              </a:xfrm>
              <a:prstGeom prst="rect">
                <a:avLst/>
              </a:prstGeom>
              <a:blipFill rotWithShape="1">
                <a:blip r:embed="rId7"/>
                <a:stretch>
                  <a:fillRect l="-27" t="-5474" r="27" b="20"/>
                </a:stretch>
              </a:blipFill>
            </p:spPr>
            <p:txBody>
              <a:bodyPr/>
              <a:lstStyle/>
              <a:p>
                <a:r>
                  <a:rPr lang="zh-CN" altLang="en-US">
                    <a:noFill/>
                  </a:rPr>
                  <a:t> </a:t>
                </a:r>
              </a:p>
            </p:txBody>
          </p:sp>
        </mc:Fallback>
      </mc:AlternateContent>
      <p:sp>
        <p:nvSpPr>
          <p:cNvPr id="11" name="QB_4_AN.10_1#77958a1aa.blank?vop=1&amp;pid=38b3c6872&amp;color=0,0,0&amp;vpa=6&amp;vtp=1&amp;bbb=1&amp;hb=1"/>
          <p:cNvSpPr/>
          <p:nvPr/>
        </p:nvSpPr>
        <p:spPr>
          <a:xfrm>
            <a:off x="832104" y="4829865"/>
            <a:ext cx="10531904" cy="787400"/>
          </a:xfrm>
          <a:prstGeom prst="rect">
            <a:avLst/>
          </a:prstGeom>
          <a:noFill/>
        </p:spPr>
        <p:txBody>
          <a:bodyPr wrap="square" lIns="0" tIns="0" rIns="0" bIns="0" rtlCol="0" anchor="t"/>
          <a:lstStyle/>
          <a:p>
            <a:pPr latinLnBrk="1">
              <a:lnSpc>
                <a:spcPts val="3100"/>
              </a:lnSpc>
            </a:pPr>
            <a:r>
              <a:rPr lang="en-US" altLang="zh-CN" b="0" i="0" smtClean="0">
                <a:solidFill>
                  <a:srgbClr val="FF0000"/>
                </a:solidFill>
                <a:latin typeface="宋体" panose="02010600030101010101" pitchFamily="2" charset="-122"/>
                <a:ea typeface="微软雅黑" panose="020B0503020204020204" charset="-122"/>
                <a:cs typeface="微软雅黑" panose="020B0503020204020204" pitchFamily="34" charset="-120"/>
              </a:rPr>
              <a:t>                                                                    </a:t>
            </a:r>
            <a:r>
              <a:rPr lang="en-US" altLang="zh-CN" b="0" i="0" smtClean="0">
                <a:solidFill>
                  <a:srgbClr val="FF0000"/>
                </a:solidFill>
                <a:latin typeface="微软雅黑" panose="020B0503020204020204" charset="-122"/>
                <a:ea typeface="微软雅黑" panose="020B0503020204020204" charset="-122"/>
                <a:cs typeface="微软雅黑" panose="020B0503020204020204" pitchFamily="34" charset="-120"/>
              </a:rPr>
              <a:t>着丝粒分裂</a:t>
            </a:r>
            <a:r>
              <a:rPr lang="en-US" altLang="zh-CN" b="0" i="0">
                <a:solidFill>
                  <a:srgbClr val="FF0000"/>
                </a:solidFill>
                <a:latin typeface="微软雅黑" panose="020B0503020204020204" charset="-122"/>
                <a:ea typeface="微软雅黑" panose="020B0503020204020204" charset="-122"/>
                <a:cs typeface="微软雅黑" panose="020B0503020204020204" pitchFamily="34" charset="-120"/>
              </a:rPr>
              <a:t>，</a:t>
            </a:r>
            <a:r>
              <a:rPr lang="en-US" altLang="zh-CN" b="0" i="0" smtClean="0">
                <a:solidFill>
                  <a:srgbClr val="FF0000"/>
                </a:solidFill>
                <a:latin typeface="微软雅黑" panose="020B0503020204020204" charset="-122"/>
                <a:ea typeface="微软雅黑" panose="020B0503020204020204" charset="-122"/>
                <a:cs typeface="微软雅黑" panose="020B0503020204020204" pitchFamily="34" charset="-120"/>
              </a:rPr>
              <a:t>姐妹染色单体</a:t>
            </a:r>
            <a:endParaRPr lang="en-US" altLang="zh-CN" b="0" i="0" smtClean="0">
              <a:solidFill>
                <a:srgbClr val="FF0000"/>
              </a:solidFill>
              <a:latin typeface="微软雅黑" panose="020B0503020204020204" charset="-122"/>
              <a:ea typeface="微软雅黑" panose="020B0503020204020204" charset="-122"/>
              <a:cs typeface="微软雅黑" panose="020B0503020204020204" pitchFamily="34" charset="-120"/>
            </a:endParaRPr>
          </a:p>
          <a:p>
            <a:pPr latinLnBrk="1">
              <a:lnSpc>
                <a:spcPts val="3100"/>
              </a:lnSpc>
            </a:pPr>
            <a:r>
              <a:rPr lang="en-US" altLang="zh-CN" b="0" i="0" smtClean="0">
                <a:solidFill>
                  <a:srgbClr val="FF0000"/>
                </a:solidFill>
                <a:latin typeface="微软雅黑" panose="020B0503020204020204" charset="-122"/>
                <a:ea typeface="微软雅黑" panose="020B0503020204020204" charset="-122"/>
                <a:cs typeface="微软雅黑" panose="020B0503020204020204" pitchFamily="34" charset="-120"/>
              </a:rPr>
              <a:t>分开形成子染色体</a:t>
            </a:r>
            <a:endParaRPr lang="en-US" altLang="zh-CN" dirty="0">
              <a:solidFill>
                <a:srgbClr val="FF0000"/>
              </a:solidFill>
            </a:endParaRPr>
          </a:p>
        </p:txBody>
      </p:sp>
      <p:sp>
        <p:nvSpPr>
          <p:cNvPr id="13" name="QB_4_AN.12_1#77958a1aa.blank?vop=1&amp;pid=38b3c6872&amp;color=0,0,0&amp;vpa=7&amp;vtp=1&amp;bbb=1"/>
          <p:cNvSpPr/>
          <p:nvPr/>
        </p:nvSpPr>
        <p:spPr>
          <a:xfrm>
            <a:off x="9657810" y="5617265"/>
            <a:ext cx="1081088" cy="393700"/>
          </a:xfrm>
          <a:prstGeom prst="rect">
            <a:avLst/>
          </a:prstGeom>
          <a:noFill/>
        </p:spPr>
        <p:txBody>
          <a:bodyPr wrap="none" lIns="0" tIns="0" rIns="0" bIns="0" rtlCol="0" anchor="t"/>
          <a:lstStyle/>
          <a:p>
            <a:pPr algn="ctr" latinLnBrk="1">
              <a:lnSpc>
                <a:spcPts val="3100"/>
              </a:lnSpc>
            </a:pPr>
            <a:r>
              <a:rPr lang="en-US" altLang="zh-CN" b="0" i="0" dirty="0">
                <a:solidFill>
                  <a:srgbClr val="FF0000"/>
                </a:solidFill>
                <a:latin typeface="微软雅黑" panose="020B0503020204020204" charset="-122"/>
                <a:ea typeface="微软雅黑" panose="020B0503020204020204" charset="-122"/>
                <a:cs typeface="微软雅黑" panose="020B0503020204020204" pitchFamily="34" charset="-120"/>
              </a:rPr>
              <a:t>细胞增殖</a:t>
            </a:r>
            <a:endParaRPr lang="en-US" altLang="zh-CN" dirty="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additive="base">
                                        <p:cTn id="13"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anim calcmode="lin" valueType="num">
                                      <p:cBhvr additive="base">
                                        <p:cTn id="19"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txEl>
                                              <p:pRg st="0" end="0"/>
                                            </p:txEl>
                                          </p:spTgt>
                                        </p:tgtEl>
                                        <p:attrNameLst>
                                          <p:attrName>style.visibility</p:attrName>
                                        </p:attrNameLst>
                                      </p:cBhvr>
                                      <p:to>
                                        <p:strVal val="visible"/>
                                      </p:to>
                                    </p:set>
                                    <p:anim calcmode="lin" valueType="num">
                                      <p:cBhvr additive="base">
                                        <p:cTn id="25"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1">
                                            <p:txEl>
                                              <p:pRg st="0" end="0"/>
                                            </p:txEl>
                                          </p:spTgt>
                                        </p:tgtEl>
                                        <p:attrNameLst>
                                          <p:attrName>style.visibility</p:attrName>
                                        </p:attrNameLst>
                                      </p:cBhvr>
                                      <p:to>
                                        <p:strVal val="visible"/>
                                      </p:to>
                                    </p:set>
                                    <p:anim calcmode="lin" valueType="num">
                                      <p:cBhvr additive="base">
                                        <p:cTn id="31"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1">
                                            <p:txEl>
                                              <p:pRg st="0" end="0"/>
                                            </p:txEl>
                                          </p:spTgt>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1">
                                            <p:txEl>
                                              <p:pRg st="1" end="1"/>
                                            </p:txEl>
                                          </p:spTgt>
                                        </p:tgtEl>
                                        <p:attrNameLst>
                                          <p:attrName>style.visibility</p:attrName>
                                        </p:attrNameLst>
                                      </p:cBhvr>
                                      <p:to>
                                        <p:strVal val="visible"/>
                                      </p:to>
                                    </p:set>
                                    <p:anim calcmode="lin" valueType="num">
                                      <p:cBhvr additive="base">
                                        <p:cTn id="35" dur="500" fill="hold"/>
                                        <p:tgtEl>
                                          <p:spTgt spid="11">
                                            <p:txEl>
                                              <p:pRg st="1" end="1"/>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1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13">
                                            <p:txEl>
                                              <p:pRg st="0" end="0"/>
                                            </p:txEl>
                                          </p:spTgt>
                                        </p:tgtEl>
                                        <p:attrNameLst>
                                          <p:attrName>style.visibility</p:attrName>
                                        </p:attrNameLst>
                                      </p:cBhvr>
                                      <p:to>
                                        <p:strVal val="visible"/>
                                      </p:to>
                                    </p:set>
                                    <p:anim calcmode="lin" valueType="num">
                                      <p:cBhvr additive="base">
                                        <p:cTn id="41"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build="p"/>
      <p:bldP spid="7" grpId="0" animBg="1" build="p"/>
      <p:bldP spid="8" grpId="0" animBg="1" build="p"/>
      <p:bldP spid="10" grpId="0" animBg="1" build="p"/>
      <p:bldP spid="11" grpId="0" animBg="1" build="p"/>
      <p:bldP spid="13" grpId="0" animBg="1" build="p"/>
    </p:bldLst>
  </p:timing>
</p:sld>
</file>

<file path=ppt/tags/tag1.xml><?xml version="1.0" encoding="utf-8"?>
<p:tagLst xmlns:p="http://schemas.openxmlformats.org/presentationml/2006/main">
  <p:tag name="TABLE_ENDDRAG_ORIGIN_RECT" val="335*171"/>
  <p:tag name="TABLE_ENDDRAG_RECT" val="74*184*335*171"/>
</p:tagLst>
</file>

<file path=ppt/tags/tag2.xml><?xml version="1.0" encoding="utf-8"?>
<p:tagLst xmlns:p="http://schemas.openxmlformats.org/presentationml/2006/main">
  <p:tag name="TABLE_ENDDRAG_ORIGIN_RECT" val="335*171"/>
  <p:tag name="TABLE_ENDDRAG_RECT" val="74*184*335*171"/>
</p:tagLst>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3103</Words>
  <Application>WPS 演示</Application>
  <PresentationFormat>宽屏</PresentationFormat>
  <Paragraphs>379</Paragraphs>
  <Slides>12</Slides>
  <Notes>4</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12</vt:i4>
      </vt:variant>
    </vt:vector>
  </HeadingPairs>
  <TitlesOfParts>
    <vt:vector size="28" baseType="lpstr">
      <vt:lpstr>Arial</vt:lpstr>
      <vt:lpstr>宋体</vt:lpstr>
      <vt:lpstr>Wingdings</vt:lpstr>
      <vt:lpstr>Wingdings</vt:lpstr>
      <vt:lpstr>微软雅黑</vt:lpstr>
      <vt:lpstr>Arial Unicode MS</vt:lpstr>
      <vt:lpstr>Calibri</vt:lpstr>
      <vt:lpstr>黑体</vt:lpstr>
      <vt:lpstr>黑体</vt:lpstr>
      <vt:lpstr>微软雅黑</vt:lpstr>
      <vt:lpstr>Cambria Math</vt:lpstr>
      <vt:lpstr>宋体</vt:lpstr>
      <vt:lpstr>Arial (正文)</vt:lpstr>
      <vt:lpstr>Arial (正文)</vt:lpstr>
      <vt:lpstr>华文细黑</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予恩</cp:lastModifiedBy>
  <cp:revision>159</cp:revision>
  <dcterms:created xsi:type="dcterms:W3CDTF">2019-06-19T02:08:00Z</dcterms:created>
  <dcterms:modified xsi:type="dcterms:W3CDTF">2025-06-04T02:58:27Z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2052-12.1.0.21171</vt:lpwstr>
  </property>
  <property fmtid="{D5CDD505-2E9C-101B-9397-08002B2CF9AE}" pid="3" name="ICV">
    <vt:lpwstr>33747D11C1EB4ABD8B2676F20EB7D881_11</vt:lpwstr>
  </property>
</Properties>
</file>