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70dacb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27de49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4863b8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30921435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b30921435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光合作用数学模型的多种变式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4ab6a44b2?pid=a27de49e6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在生物学科的考试中，光合作用的影响因素是高频考点，常规数学模型的变式也是重要考查方向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些变式可分为三种类型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：一是开放环境中一昼夜植物光合速率变化曲线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二是密闭环境中植物一昼夜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含量的变化曲线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；三是光合作用曲线图“关键点”的移动规律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本攻略针对这三类曲线图进行分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析与技巧总结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，帮助大家掌握曲线图的分析逻辑，攻克光合作用曲线图类的题目。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4ab6a44b2?pid=a27de49e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 rotWithShape="1">
                <a:blip r:embed="rId1"/>
                <a:stretch>
                  <a:fillRect l="-2" t="-30" r="-92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3ec324305?pid=74863b85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3ec324305?pid=74863b85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3ec324305?pid=74863b85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开放环境中一昼夜植物光合速率曲线分析</a:t>
            </a:r>
            <a:endParaRPr lang="en-US" altLang="zh-CN" sz="2200" dirty="0"/>
          </a:p>
        </p:txBody>
      </p:sp>
      <p:sp>
        <p:nvSpPr>
          <p:cNvPr id="5" name="P_5_BD#445042519?pid=3ec324305&amp;color=0,0,0&amp;vtp=1&amp;bbb=1&amp;hb=1"/>
          <p:cNvSpPr/>
          <p:nvPr/>
        </p:nvSpPr>
        <p:spPr>
          <a:xfrm>
            <a:off x="832104" y="14605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在夏季晴朗无风、无云且光照强烈时,光合作用速率曲线会出现“双峰”,即一个高峰出现在上午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另一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个高峰出现在下午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。中午前后光合作用速率下降,出现“光合午休”现象。如图所示：</a:t>
            </a:r>
            <a:endParaRPr lang="en-US" altLang="zh-CN" dirty="0"/>
          </a:p>
        </p:txBody>
      </p:sp>
      <p:pic>
        <p:nvPicPr>
          <p:cNvPr id="6" name="P_5_BD#445042519?pid=3ec32430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9472" y="2413000"/>
            <a:ext cx="235000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5_BD#445042519?colgroup=14,42&amp;pid=3ec324305&amp;color=0,0,0&amp;vtp=1&amp;bt=1&amp;bbb=1&amp;hb=1"/>
              <p:cNvGraphicFramePr>
                <a:graphicFrameLocks noGrp="1"/>
              </p:cNvGraphicFramePr>
              <p:nvPr/>
            </p:nvGraphicFramePr>
            <p:xfrm>
              <a:off x="832104" y="2376297"/>
              <a:ext cx="10533888" cy="3686048"/>
            </p:xfrm>
            <a:graphic>
              <a:graphicData uri="http://schemas.openxmlformats.org/drawingml/2006/table">
                <a:tbl>
                  <a:tblPr/>
                  <a:tblGrid>
                    <a:gridCol w="2743200"/>
                    <a:gridCol w="7790688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关键点或区段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含义或分析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AB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HI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植物只进行呼吸作用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消耗有机物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B点到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植物进行光合作用,制造有机物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C点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光合作用速率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呼吸作用速率,有机物积累量为0,长期处于该点,植物不能正常生长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CG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段（不含C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两点）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光合作用速率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呼吸作用速率,有机物积累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D点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光合作用速率最大,有机物制造速率达到最大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DE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光照强度和温度过高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植物为了防止蒸腾作用散失过多水分,气孔导度减小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影响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的吸收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出现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“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光合午休”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EF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气孔导度增大,光合作用增强,“光合午休”现象逐渐消失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FG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光照强度降低,植物光合作用速率下降,且光合作用速率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段（不含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光照强度进一步降低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植物光合作用速率进一步下降,且光合作用速率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呼吸作用速率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5_BD#445042519?colgroup=14,42&amp;pid=3ec324305&amp;color=0,0,0&amp;vtp=1&amp;bt=1&amp;bbb=1&amp;hb=1"/>
              <p:cNvGraphicFramePr>
                <a:graphicFrameLocks noGrp="1"/>
              </p:cNvGraphicFramePr>
              <p:nvPr/>
            </p:nvGraphicFramePr>
            <p:xfrm>
              <a:off x="832104" y="2376297"/>
              <a:ext cx="10533888" cy="3686048"/>
            </p:xfrm>
            <a:graphic>
              <a:graphicData uri="http://schemas.openxmlformats.org/drawingml/2006/table">
                <a:tbl>
                  <a:tblPr/>
                  <a:tblGrid>
                    <a:gridCol w="2743200"/>
                    <a:gridCol w="7790688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关键点或区段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含义或分析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植物只进行呼吸作用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消耗有机物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植物进行光合作用,制造有机物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D点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光合作用速率最大,有机物制造速率达到最大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78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气孔导度增大,光合作用增强,“光合午休”现象逐渐消失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" name="P_5_BD#445042519?pid=3ec32430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7395" y="1091565"/>
            <a:ext cx="157099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bc9b6c0d3?pid=74863b85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bc9b6c0d3?pid=74863b85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_4_BD#bc9b6c0d3?pid=74863b856&amp;color=0,0,0&amp;vtp=1&amp;bbb=1"/>
              <p:cNvSpPr/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22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密闭环境中植物一昼夜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2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200" b="1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𝐎</m:t>
                        </m:r>
                      </m:e>
                      <m:sub>
                        <m:r>
                          <a:rPr lang="en-US" altLang="zh-CN" sz="2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200" b="1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含量的变化曲线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C_4_BD#bc9b6c0d3?pid=74863b85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0160" y="1067816"/>
                <a:ext cx="10515600" cy="406400"/>
              </a:xfrm>
              <a:prstGeom prst="rect">
                <a:avLst/>
              </a:prstGeom>
              <a:blipFill rotWithShape="1">
                <a:blip r:embed="rId2"/>
                <a:stretch>
                  <a:fillRect t="-94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5_BD#cdc73eaaa?pid=bc9b6c0d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1600200"/>
            <a:ext cx="289864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cdc73eaaa?colgroup=20,36&amp;pid=bc9b6c0d3&amp;color=0,0,0&amp;vtp=1&amp;bbb=1"/>
              <p:cNvGraphicFramePr>
                <a:graphicFrameLocks noGrp="1"/>
              </p:cNvGraphicFramePr>
              <p:nvPr/>
            </p:nvGraphicFramePr>
            <p:xfrm>
              <a:off x="832105" y="3568700"/>
              <a:ext cx="10536017" cy="2045208"/>
            </p:xfrm>
            <a:graphic>
              <a:graphicData uri="http://schemas.openxmlformats.org/drawingml/2006/table">
                <a:tbl>
                  <a:tblPr/>
                  <a:tblGrid>
                    <a:gridCol w="3792235"/>
                    <a:gridCol w="6743782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关键点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含义或分析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曲线的最高点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光合作用强度与呼吸作用强度相等的点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曲线的最低点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光合作用强度与呼吸作用强度相等的点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如果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点低于A点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植物体内的有机物总量增加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如果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点高于A点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说明经过一昼夜,植物体内的有机物总量减少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如果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点与A点一样高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说明经过一昼夜,植物体内的有机物总量不变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cdc73eaaa?colgroup=20,36&amp;pid=bc9b6c0d3&amp;color=0,0,0&amp;vtp=1&amp;bbb=1"/>
              <p:cNvGraphicFramePr>
                <a:graphicFrameLocks noGrp="1"/>
              </p:cNvGraphicFramePr>
              <p:nvPr/>
            </p:nvGraphicFramePr>
            <p:xfrm>
              <a:off x="832105" y="3568700"/>
              <a:ext cx="10536017" cy="2045208"/>
            </p:xfrm>
            <a:graphic>
              <a:graphicData uri="http://schemas.openxmlformats.org/drawingml/2006/table">
                <a:tbl>
                  <a:tblPr/>
                  <a:tblGrid>
                    <a:gridCol w="3792235"/>
                    <a:gridCol w="6743782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关键点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含义或分析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光合作用强度与呼吸作用强度相等的点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光合作用强度与呼吸作用强度相等的点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植物体内的有机物总量增加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说明经过一昼夜,植物体内的有机物总量减少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说明经过一昼夜,植物体内的有机物总量不变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07addf92f?pid=74863b85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07addf92f?pid=74863b85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07addf92f?pid=74863b85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“关键点”的移动规律</a:t>
            </a:r>
            <a:endParaRPr lang="en-US" altLang="zh-CN" sz="2200" dirty="0"/>
          </a:p>
        </p:txBody>
      </p:sp>
      <p:pic>
        <p:nvPicPr>
          <p:cNvPr id="5" name="P_5_BD#f30cc5088?pid=07addf92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768" y="1587500"/>
            <a:ext cx="2194560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5_BD#f30cc5088?pid=07addf92f&amp;color=0,0,0&amp;vtp=1&amp;bbb=1&amp;hb=1"/>
              <p:cNvSpPr/>
              <p:nvPr/>
            </p:nvSpPr>
            <p:spPr>
              <a:xfrm>
                <a:off x="832104" y="31623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光补偿点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补偿点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）和光饱和点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饱和点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的移动与呼吸速率和光合速率的变化有关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吸收速率的绝对值代表呼吸速率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,细胞呼吸增强,A点下移;反之,A点上移。图中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点为光补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偿点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补偿点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）、C点为光饱和点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饱和点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），在其他条件都不变的情况下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适当增加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（或光照强度），会导致B点左移，C点右移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适当减小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（或光照强度），会导致B点右移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点左移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若土壤缺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，会导致B点右移，C点左移。图中D点代表最大光合速率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当增大光照强度或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浓度使光合速率增大时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,D点向右上方移动；反之,移动方向相反。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P_5_BD#f30cc5088?pid=07addf92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62300"/>
                <a:ext cx="10533888" cy="2514600"/>
              </a:xfrm>
              <a:prstGeom prst="rect">
                <a:avLst/>
              </a:prstGeom>
              <a:blipFill rotWithShape="1">
                <a:blip r:embed="rId3"/>
                <a:stretch>
                  <a:fillRect l="-2" r="-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9dfe2f908?vop=1&amp;pid=870dacb67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某生物小组利用图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装置在光合作用最适温度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 ℃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下培养某植株幼苗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通过测定不同时段密闭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玻璃罩内幼苗的氧气释放速率来测定光合速率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，结果如图2所示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葡萄糖和氧气的摩尔质量分别为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180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32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以下说法错误的是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9dfe2f908?vop=1&amp;pid=870dacb6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_2#9dfe2f908?vop=1&amp;pid=870dacb6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344" y="2448044"/>
            <a:ext cx="4398264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9dfe2f908.bracket?vop=1&amp;pid=870dacb67&amp;color=0,0,0&amp;vpa=1&amp;vtp=1"/>
          <p:cNvSpPr/>
          <p:nvPr/>
        </p:nvSpPr>
        <p:spPr>
          <a:xfrm>
            <a:off x="5247735" y="1925820"/>
            <a:ext cx="296863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9dfe2f908.choices?vop=1&amp;pid=870dacb67&amp;color=0,0,0&amp;vtp=1&amp;bbb=1"/>
              <p:cNvSpPr/>
              <p:nvPr/>
            </p:nvSpPr>
            <p:spPr>
              <a:xfrm>
                <a:off x="832104" y="42514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若用缺镁的完全培养液培养一段时间，光合作用的光反应减弱，暗反应也减弱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曲线中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玻璃罩内二氧化碳浓度最高点和最低点依次是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时补充二氧化碳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此时叶绿体内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的含量将增多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时玻璃罩内氧气的量比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时增加了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，则此阶段植株积累葡萄糖的量约为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9dfe2f908.choices?vop=1&amp;pid=870dacb6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51444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1474</Words>
  <Application>WPS 演示</Application>
  <PresentationFormat>宽屏</PresentationFormat>
  <Paragraphs>107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5</cp:revision>
  <dcterms:created xsi:type="dcterms:W3CDTF">2025-05-13T06:38:00Z</dcterms:created>
  <dcterms:modified xsi:type="dcterms:W3CDTF">2025-05-14T07:14:31Z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535952D182A24FE783476448A5DEBC0A_12</vt:lpwstr>
  </property>
  <property fmtid="{D5CDD505-2E9C-101B-9397-08002B2CF9AE}" pid="3" name="KSOProductBuildVer">
    <vt:lpwstr>2052-12.1.0.20784</vt:lpwstr>
  </property>
</Properties>
</file>