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1" r:id="rId8"/>
    <p:sldId id="260" r:id="rId9"/>
    <p:sldId id="262" r:id="rId10"/>
    <p:sldId id="263" r:id="rId11"/>
    <p:sldId id="264" r:id="rId12"/>
    <p:sldId id="265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7412ab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c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595871b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e5eafd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8.jpe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64ad277b4?vop=1&amp;pid=17412ab27&amp;color=0,0,0&amp;vtp=1&amp;bt=1&amp;bbb=1&amp;hb=1"/>
          <p:cNvSpPr/>
          <p:nvPr/>
        </p:nvSpPr>
        <p:spPr>
          <a:xfrm>
            <a:off x="832104" y="1080000"/>
            <a:ext cx="10533888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8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示例题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在冬季来临时，植株含水量总体呈下降趋势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我国东北某品种冬小麦在不同时期自由水和结合水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28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含量变化如图所示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下列叙述正确的是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dirty="0"/>
          </a:p>
        </p:txBody>
      </p:sp>
      <p:pic>
        <p:nvPicPr>
          <p:cNvPr id="3" name="QC_4_BD.1_2#64ad277b4?vop=1&amp;pid=17412ab27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2856" y="1914645"/>
            <a:ext cx="3072384" cy="241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2_1#64ad277b4.bracket?vop=1&amp;pid=17412ab27&amp;color=0,0,0&amp;vpa=1&amp;vtp=1"/>
          <p:cNvSpPr/>
          <p:nvPr/>
        </p:nvSpPr>
        <p:spPr>
          <a:xfrm>
            <a:off x="4901660" y="1442839"/>
            <a:ext cx="331788" cy="355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8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3#64ad277b4.choices?vop=1&amp;pid=17412ab27&amp;color=0,0,0&amp;vtp=1&amp;bbb=1"/>
              <p:cNvSpPr/>
              <p:nvPr/>
            </p:nvSpPr>
            <p:spPr>
              <a:xfrm>
                <a:off x="832104" y="4467345"/>
                <a:ext cx="10533888" cy="1612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8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图中曲线①代表自由水，曲线②代表结合水</a:t>
                </a:r>
                <a:endParaRPr lang="en-US" altLang="zh-CN" sz="1800" dirty="0"/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从9月至12月，冬小麦代谢旺盛、体内水的流动性增强</a:t>
                </a:r>
                <a:endParaRPr lang="en-US" altLang="zh-CN" sz="18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从9月到12月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植物体内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自由水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结合水</m:t>
                        </m:r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的值逐渐升高</a:t>
                </a:r>
                <a:endParaRPr lang="en-US" altLang="zh-CN" sz="1800" dirty="0"/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图中植物体含水量变化有利于增强冬小麦的抗寒能力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1_3#64ad277b4.choices?vop=1&amp;pid=17412ab2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467345"/>
                <a:ext cx="10533888" cy="1612900"/>
              </a:xfrm>
              <a:prstGeom prst="rect">
                <a:avLst/>
              </a:prstGeom>
              <a:blipFill rotWithShape="1">
                <a:blip r:embed="rId2"/>
                <a:stretch>
                  <a:fillRect l="-2" t="-7" r="1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d6bffdc15.fixed?pid=a8179c8e5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d6bffdc15.fixed?pid=a8179c8e5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灵动的自由水与稳重的结合水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93113a47?pid=1595871b1&amp;color=0,0,0&amp;vtp=1&amp;bt=1&amp;bbb=1&amp;hb=1"/>
          <p:cNvSpPr/>
          <p:nvPr/>
        </p:nvSpPr>
        <p:spPr>
          <a:xfrm>
            <a:off x="832104" y="1078992"/>
            <a:ext cx="10533888" cy="2095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水是活细胞中含量最多的化合物，对生命活动至关重要。水的存在形式包括自由水和结合水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自由水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能维持细胞环境的稳定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，还可参与细胞中许多的生命活动，而结合水则主要是与蛋白质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多糖等物质结合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在一起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，参与构成细胞的结构。自由水与结合水的相对含量对细胞代谢等生命活动有重要影响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本攻略讲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解自由水和结合水分别是什么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，它们在细胞中各自有什么功能，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并基于含水量变化对植物抗逆性的影响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以及处于不同阶段的种子中含水量的变化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，来进一步讲解水对细胞的作用。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466112884?pid=2e5eafd06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466112884?pid=2e5eafd06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</a:t>
            </a:r>
            <a:endParaRPr lang="en-US" altLang="zh-CN" sz="2200" dirty="0"/>
          </a:p>
        </p:txBody>
      </p:sp>
      <p:sp>
        <p:nvSpPr>
          <p:cNvPr id="4" name="C_4_BD#466112884?pid=2e5eafd06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细胞中水的存在形式及其功能</a:t>
            </a:r>
            <a:endParaRPr lang="en-US" altLang="zh-CN" sz="2200" dirty="0"/>
          </a:p>
        </p:txBody>
      </p:sp>
      <p:sp>
        <p:nvSpPr>
          <p:cNvPr id="5" name="P_5#2c3cad913?sp=1&amp;pid=466112884&amp;color=0,0,0&amp;vtp=1&amp;bbb=1"/>
          <p:cNvSpPr/>
          <p:nvPr/>
        </p:nvSpPr>
        <p:spPr>
          <a:xfrm>
            <a:off x="832104" y="1460500"/>
            <a:ext cx="10533888" cy="3771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1.自由水及其主要功能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细胞中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，呈游离状态、可以自由流动的水称为自由水。对于细胞来说，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自由水主要具有以下五大功能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（1）作为溶剂：许多物质都能溶解在水中，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使得自由水能够作为细胞内良好的溶剂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（2）提供环境：自由水是液态的，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能为细胞的生活提供液体环境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（3）运输物质：自由水具有流动性，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能运输细胞所需的营养物质和产生的代谢产物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（4）参与反应：细胞中发生的许多生物化学反应都需要自由水参与，例如光合作用和呼吸作用等重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     要反应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（5）维持稳定：温度的改变会影响细胞的生命活动，自由水的温度不易改变，因而可在一定程度上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     维持细胞的稳定。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2c3cad913?pid=466112884&amp;color=0,0,0&amp;mp=1&amp;vtp=1&amp;bt=1&amp;bbb=1"/>
          <p:cNvSpPr/>
          <p:nvPr/>
        </p:nvSpPr>
        <p:spPr>
          <a:xfrm>
            <a:off x="832104" y="1080000"/>
            <a:ext cx="10533888" cy="4876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【技巧】</a:t>
            </a:r>
            <a:endParaRPr lang="en-US" altLang="zh-CN" sz="1800" dirty="0"/>
          </a:p>
          <a:p>
            <a:pPr algn="ctr" latinLnBrk="1">
              <a:lnSpc>
                <a:spcPts val="3200"/>
              </a:lnSpc>
            </a:pPr>
            <a:r>
              <a:rPr lang="en-US" altLang="zh-CN" b="1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从</a:t>
            </a:r>
            <a:r>
              <a:rPr lang="en-US" altLang="zh-CN" sz="1800" b="1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结构决定性质的角度看自由水的作用</a:t>
            </a:r>
            <a:endParaRPr lang="en-US" altLang="zh-CN" sz="1800" b="1" i="0" smtClean="0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200"/>
              </a:lnSpc>
            </a:pP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水分子的结构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水分子中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氧原子所在的一端略带负电荷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而氢原子所在的一端略带正电荷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200"/>
              </a:lnSpc>
            </a:pP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水分子的空间结构及电子的不对称分布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使水分子成为一个极性分子</a:t>
            </a:r>
            <a:r>
              <a:rPr lang="en-US" altLang="zh-CN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mtClean="0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200"/>
              </a:lnSpc>
            </a:pP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水作为溶剂的能力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从水分子带电荷的特点来看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带有正电荷或负电荷的分子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或离子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）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都容</a:t>
            </a:r>
            <a:endParaRPr lang="en-US" altLang="zh-CN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200"/>
              </a:lnSpc>
            </a:pP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易与水结合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因此水是良好的溶剂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是生命活动中各种化学反应的良好介质</a:t>
            </a:r>
            <a:r>
              <a:rPr lang="en-US" altLang="zh-CN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mtClean="0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200"/>
              </a:lnSpc>
            </a:pP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（3）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水分子之间的作用关系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水分子间靠一种特殊的作用力（称为“氢键”）相互作用在一起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这</a:t>
            </a:r>
            <a:endParaRPr lang="en-US" altLang="zh-CN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200"/>
              </a:lnSpc>
            </a:pP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种作用力较弱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易被破坏</a:t>
            </a:r>
            <a:r>
              <a:rPr lang="en-US" altLang="zh-CN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又易形成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氢键不断地断裂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又不断地形成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使水在常温下能够维持液体状态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endParaRPr lang="en-US" altLang="zh-CN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200"/>
              </a:lnSpc>
            </a:pP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具有流动性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从而有利于各种物质在生物体内进行运输</a:t>
            </a:r>
            <a:r>
              <a:rPr lang="en-US" altLang="zh-CN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mtClean="0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200"/>
              </a:lnSpc>
            </a:pP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（4）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水的比热容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水分子间形成的氢键使得水具有较高的比热容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水的温度相对不易发生改变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有</a:t>
            </a:r>
            <a:endParaRPr lang="en-US" altLang="zh-CN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200"/>
              </a:lnSpc>
            </a:pP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利于维持生命系统的稳定性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2c3cad913?pid=466112884&amp;color=0,0,0&amp;mp=1&amp;vtp=1&amp;bt=1&amp;bb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【拓展】</a:t>
                </a:r>
                <a:endParaRPr lang="en-US" altLang="zh-CN" sz="1800" dirty="0"/>
              </a:p>
              <a:p>
                <a:pPr algn="ctr" latinLnBrk="1">
                  <a:lnSpc>
                    <a:spcPts val="3300"/>
                  </a:lnSpc>
                </a:pPr>
                <a:r>
                  <a:rPr lang="en-US" altLang="zh-CN" b="1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与</a:t>
                </a:r>
                <a:r>
                  <a:rPr lang="en-US" altLang="zh-CN" sz="1800" b="1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水的产生和利用相关的代谢过程</a:t>
                </a:r>
                <a:endParaRPr lang="en-US" altLang="zh-CN" sz="1800" b="1" i="0" smtClean="0">
                  <a:solidFill>
                    <a:srgbClr val="00A0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与水的产生相关的代谢过程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：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有氧呼吸第三阶段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ATP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的合成等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A0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与水的利用相关的代谢过程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：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有氧呼吸第二阶段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ATP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的水解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光合作用的光反应等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5#2c3cad913?pid=466112884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 rotWithShape="1">
                <a:blip r:embed="rId1"/>
                <a:stretch>
                  <a:fillRect l="-2" t="-30" r="1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2c3cad913?sp=1&amp;pid=466112884&amp;color=0,0,0&amp;vtp=1&amp;bt=1&amp;bbb=1&amp;h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2.结合水及其主要功能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细胞中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，与细胞内的蛋白质、多糖等其他物质相结合的水称为结合水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结合水主要作为细胞结构的重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要组成部分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768d8fa9d?pid=2e5eafd06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768d8fa9d?pid=2e5eafd06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endParaRPr lang="en-US" altLang="zh-CN" sz="2200" dirty="0"/>
          </a:p>
        </p:txBody>
      </p:sp>
      <p:sp>
        <p:nvSpPr>
          <p:cNvPr id="4" name="C_4_BD#768d8fa9d?pid=2e5eafd06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含水量与细胞代谢之间的关系</a:t>
            </a:r>
            <a:endParaRPr lang="en-US" altLang="zh-CN" sz="2200" dirty="0"/>
          </a:p>
        </p:txBody>
      </p:sp>
      <p:sp>
        <p:nvSpPr>
          <p:cNvPr id="5" name="P_5#f596a416c?sp=1&amp;pid=768d8fa9d&amp;color=0,0,0&amp;vtp=1&amp;bbb=1"/>
          <p:cNvSpPr/>
          <p:nvPr/>
        </p:nvSpPr>
        <p:spPr>
          <a:xfrm>
            <a:off x="832104" y="1460500"/>
            <a:ext cx="10533888" cy="40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1.植物的抗逆性与含水量的关系</a:t>
            </a:r>
            <a:endParaRPr lang="en-US" altLang="zh-CN" sz="1800" dirty="0"/>
          </a:p>
        </p:txBody>
      </p:sp>
      <p:pic>
        <p:nvPicPr>
          <p:cNvPr id="6" name="P_5_BD#f596a416c?pid=768d8fa9d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8616" y="1952053"/>
            <a:ext cx="2340864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P_5_BD#f596a416c?pid=768d8fa9d&amp;color=0,0,0&amp;vtp=1&amp;bbb=1&amp;hb=1"/>
          <p:cNvSpPr/>
          <p:nvPr/>
        </p:nvSpPr>
        <p:spPr>
          <a:xfrm>
            <a:off x="832104" y="3133153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在正常细胞中，自由水所占的比例越高，则细胞的代谢越旺盛；结合水的含量越高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则细胞抵抗不良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29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环境的能力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（称为“抗逆性”）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就越强。例如北方冬季来临前，植物体内自由水的比例会降低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结合水的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29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比例会升高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，以增强自身的抗寒能力。植物的代谢强度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抗逆性与植物体内自由水和结合水的比例关系如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29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图所示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  <a:p>
            <a:pPr latinLnBrk="1">
              <a:lnSpc>
                <a:spcPts val="2900"/>
              </a:lnSpc>
            </a:pPr>
            <a:r>
              <a:rPr lang="en-US" altLang="zh-CN" b="1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</a:t>
            </a: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拓展】</a:t>
            </a:r>
            <a:endParaRPr lang="en-US" altLang="zh-CN" sz="1800" dirty="0"/>
          </a:p>
          <a:p>
            <a:pPr algn="ctr" latinLnBrk="1">
              <a:lnSpc>
                <a:spcPts val="2900"/>
              </a:lnSpc>
            </a:pPr>
            <a:r>
              <a:rPr lang="en-US" altLang="zh-CN" b="1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含</a:t>
            </a:r>
            <a:r>
              <a:rPr lang="en-US" altLang="zh-CN" sz="1800" b="1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水量的测定方法</a:t>
            </a: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——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干燥法</a:t>
            </a:r>
            <a:endParaRPr lang="en-US" altLang="zh-CN" sz="1800" dirty="0"/>
          </a:p>
          <a:p>
            <a:pPr latinLnBrk="1">
              <a:lnSpc>
                <a:spcPts val="29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要测定某样品中的含水量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比较简便的方法是干燥法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例如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可先准确称量一定量的某植物叶片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然</a:t>
            </a:r>
            <a:endParaRPr lang="en-US" altLang="zh-CN" sz="1800" b="0" i="0" smtClean="0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2900"/>
              </a:lnSpc>
            </a:pPr>
            <a:r>
              <a:rPr lang="en-US" altLang="zh-CN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后在较高温度下烘干至质量不变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此时可再次称量并计算质量差值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得到该叶片的含水量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f596a416c?sp=1&amp;pid=768d8fa9d&amp;color=0,0,0&amp;vtp=1&amp;bt=1&amp;bbb=1&amp;hb=1"/>
          <p:cNvSpPr/>
          <p:nvPr/>
        </p:nvSpPr>
        <p:spPr>
          <a:xfrm>
            <a:off x="832104" y="1080000"/>
            <a:ext cx="10533888" cy="1028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2.处于不同阶段的种子中含水量的变化</a:t>
            </a:r>
            <a:endParaRPr lang="en-US" altLang="zh-CN" sz="1800" dirty="0"/>
          </a:p>
          <a:p>
            <a:pPr latinLnBrk="1">
              <a:lnSpc>
                <a:spcPts val="27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若细胞需要加强代谢过程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，则需要体内自由水含量升高，一般来说，种子萌发时细胞代谢增强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种子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27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成熟过程中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，代谢逐渐减弱，自由水的占比逐渐下降，结合水的占比逐渐升高。</a:t>
            </a:r>
            <a:endParaRPr lang="en-US" altLang="zh-CN" dirty="0"/>
          </a:p>
        </p:txBody>
      </p:sp>
      <p:pic>
        <p:nvPicPr>
          <p:cNvPr id="3" name="P_5_BD#f596a416c?pid=768d8fa9d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6160" y="2219444"/>
            <a:ext cx="5056632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5#f596a416c?pid=768d8fa9d&amp;color=0,0,0&amp;vtp=1&amp;bbb=1&amp;hb=1"/>
          <p:cNvSpPr/>
          <p:nvPr/>
        </p:nvSpPr>
        <p:spPr>
          <a:xfrm>
            <a:off x="832104" y="5064244"/>
            <a:ext cx="10533888" cy="1028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7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【链接生活】</a:t>
            </a:r>
            <a:endParaRPr lang="en-US" altLang="zh-CN" sz="1800" dirty="0"/>
          </a:p>
          <a:p>
            <a:pPr latinLnBrk="1">
              <a:lnSpc>
                <a:spcPts val="27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农业生产中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为了使种子保存得更久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人们通常会将种子晒干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降低其中自由水的含量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降低其代谢</a:t>
            </a:r>
            <a:endParaRPr lang="en-US" altLang="zh-CN" sz="1800" b="0" i="0" smtClean="0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2700"/>
              </a:lnSpc>
            </a:pPr>
            <a:r>
              <a:rPr lang="en-US" altLang="zh-CN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水平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以延长保存时间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1704</Words>
  <Application>WPS 演示</Application>
  <PresentationFormat>宽屏</PresentationFormat>
  <Paragraphs>78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宋体</vt:lpstr>
      <vt:lpstr>楷体</vt:lpstr>
      <vt:lpstr>Cambria Math</vt:lpstr>
      <vt:lpstr>Arial (正文)</vt:lpstr>
      <vt:lpstr>Arial (正文)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6</cp:revision>
  <dcterms:created xsi:type="dcterms:W3CDTF">2025-05-13T07:17:00Z</dcterms:created>
  <dcterms:modified xsi:type="dcterms:W3CDTF">2025-05-13T10:31:29Z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7A2A0E162FF146BA92FB47BEA8CC924C_12</vt:lpwstr>
  </property>
  <property fmtid="{D5CDD505-2E9C-101B-9397-08002B2CF9AE}" pid="3" name="KSOProductBuildVer">
    <vt:lpwstr>2052-12.1.0.20784</vt:lpwstr>
  </property>
</Properties>
</file>