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5879a2d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819e1173e41e8d6aeec5a8b#tid=6822db93af2a340009383bd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高中生物学 必修1 分子与细胞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c5017c6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7bd2ca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1#b8169af14?vop=1&amp;pid=95879a2d9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A0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示例题</a:t>
                </a:r>
                <a:r>
                  <a:rPr lang="en-US" altLang="zh-CN" sz="1800" b="1" i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正常细胞内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浓度约为细胞外的30倍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细胞外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浓度约为细胞内的12倍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当细胞内外的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度差、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浓度差减小时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细胞膜上的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酶可以通过水解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将细胞内的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移出膜外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细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胞外的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移入膜内。具体过程如图所示，请回答下列问题。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4_BD.1_1#b8169af14?vop=1&amp;pid=95879a2d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 rotWithShape="1">
                <a:blip r:embed="rId1"/>
                <a:stretch>
                  <a:fillRect l="-2" t="-40" r="1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1_2#b8169af14?vop=1&amp;pid=95879a2d9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8496" y="2448044"/>
            <a:ext cx="4251960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2_1#b05ac8cfb?vop=1&amp;pid=b8169af14&amp;color=0,0,0&amp;vtp=1&amp;bbb=1&amp;hb=1"/>
              <p:cNvSpPr/>
              <p:nvPr/>
            </p:nvSpPr>
            <p:spPr>
              <a:xfrm>
                <a:off x="832104" y="4213344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</a:t>
                </a:r>
                <a:r>
                  <a:rPr lang="en-US" altLang="zh-CN" sz="1800" b="1" i="0">
                    <a:solidFill>
                      <a:srgbClr val="00A0A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膜内外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具有浓度差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与膜的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性有关。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酶将细胞内的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移出膜外的跨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膜运输方式是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若通过通道蛋白跨膜运输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则运输方式可能为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在运输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的过程中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酶的</a:t>
                </a: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发生改变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有利于与离子的结合和分离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B_5_BD.2_1#b05ac8cfb?vop=1&amp;pid=b8169af1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213344"/>
                <a:ext cx="10533888" cy="1257300"/>
              </a:xfrm>
              <a:prstGeom prst="rect">
                <a:avLst/>
              </a:prstGeom>
              <a:blipFill rotWithShape="1">
                <a:blip r:embed="rId3"/>
                <a:stretch>
                  <a:fillRect l="-2" t="-9" r="-680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3_1#b05ac8cfb.blank?vop=1&amp;pid=b8169af14&amp;color=0,0,0&amp;vpa=1&amp;vtp=1&amp;bbb=1"/>
          <p:cNvSpPr/>
          <p:nvPr/>
        </p:nvSpPr>
        <p:spPr>
          <a:xfrm>
            <a:off x="4692047" y="4182864"/>
            <a:ext cx="10810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选择透过</a:t>
            </a:r>
            <a:endParaRPr lang="en-US" altLang="zh-CN" dirty="0"/>
          </a:p>
        </p:txBody>
      </p:sp>
      <p:sp>
        <p:nvSpPr>
          <p:cNvPr id="6" name="QB_5_AN.4_1#b05ac8cfb.blank?vop=1&amp;pid=b8169af14&amp;color=0,0,0&amp;vpa=2&amp;vtp=1&amp;bbb=1"/>
          <p:cNvSpPr/>
          <p:nvPr/>
        </p:nvSpPr>
        <p:spPr>
          <a:xfrm>
            <a:off x="2209260" y="4601964"/>
            <a:ext cx="10810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主动运输</a:t>
            </a:r>
            <a:endParaRPr lang="en-US" altLang="zh-CN" dirty="0"/>
          </a:p>
        </p:txBody>
      </p:sp>
      <p:sp>
        <p:nvSpPr>
          <p:cNvPr id="7" name="QB_5_AN.5_1#b05ac8cfb.blank?vop=1&amp;pid=b8169af14&amp;color=0,0,0&amp;vpa=3&amp;vtp=1&amp;bbb=1"/>
          <p:cNvSpPr/>
          <p:nvPr/>
        </p:nvSpPr>
        <p:spPr>
          <a:xfrm>
            <a:off x="8152860" y="4601964"/>
            <a:ext cx="10810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协助扩散</a:t>
            </a:r>
            <a:endParaRPr lang="en-US" altLang="zh-CN" dirty="0"/>
          </a:p>
        </p:txBody>
      </p:sp>
      <p:sp>
        <p:nvSpPr>
          <p:cNvPr id="9" name="QB_5_AN.7_1#b05ac8cfb.blank?vop=1&amp;pid=b8169af14&amp;color=0,0,0&amp;vpa=4&amp;vtp=1&amp;bbb=1"/>
          <p:cNvSpPr/>
          <p:nvPr/>
        </p:nvSpPr>
        <p:spPr>
          <a:xfrm>
            <a:off x="6221063" y="5021064"/>
            <a:ext cx="1081088" cy="419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空间结构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9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edd21fb61.fixed?pid=582395b5f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edd21fb61.fixed?pid=582395b5f&amp;color=255,255,255&amp;vtp=1&amp;bbb=1"/>
          <p:cNvSpPr/>
          <p:nvPr/>
        </p:nvSpPr>
        <p:spPr>
          <a:xfrm>
            <a:off x="640080" y="2880360"/>
            <a:ext cx="10908792" cy="135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辨析物质跨膜运输方式的方法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6614293e3?pid=bc5017c6e&amp;color=0,0,0&amp;vtp=1&amp;bt=1&amp;bbb=1&amp;hb=1"/>
          <p:cNvSpPr/>
          <p:nvPr/>
        </p:nvSpPr>
        <p:spPr>
          <a:xfrm>
            <a:off x="832104" y="1078992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对于物质跨膜运输方式的题目，一般来说会从以下几个方面进行考查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判断某一种或某几种物质的运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输方式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，或某物质在运输时是否需要能量以及能量的来源，或设计实验探究物质运输的方式等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本攻略从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一个只能”和“三个必须”入手，先对已学过的几种跨膜运输方式进行对比，梳理其异同点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再从不同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点入手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，讲解如何从题目信息中辨析物质跨膜运输的方式，以及如何设计实验探究物质跨膜运输的方式。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e997cd7d0?pid=47bd2ca96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e997cd7d0?pid=47bd2ca96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</a:t>
            </a:r>
            <a:endParaRPr lang="en-US" altLang="zh-CN" sz="2200" dirty="0"/>
          </a:p>
        </p:txBody>
      </p:sp>
      <p:sp>
        <p:nvSpPr>
          <p:cNvPr id="4" name="C_4_BD#e997cd7d0?pid=47bd2ca96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一个只能和三个必须</a:t>
            </a:r>
            <a:endParaRPr lang="en-US" altLang="zh-CN" sz="2200" dirty="0"/>
          </a:p>
        </p:txBody>
      </p:sp>
      <p:sp>
        <p:nvSpPr>
          <p:cNvPr id="5" name="P_5#bf171f195?sp=1&amp;pid=e997cd7d0&amp;color=0,0,0&amp;vtp=1&amp;bbb=1"/>
          <p:cNvSpPr/>
          <p:nvPr/>
        </p:nvSpPr>
        <p:spPr>
          <a:xfrm>
            <a:off x="832104" y="1460500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1.一个只能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大分子物质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（如蛋白质、多糖等）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只能通过胞吞与胞吐的方式进行运输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三个必须</a:t>
            </a:r>
            <a:endParaRPr lang="en-US" altLang="zh-CN" sz="1800" dirty="0"/>
          </a:p>
        </p:txBody>
      </p:sp>
      <p:pic>
        <p:nvPicPr>
          <p:cNvPr id="7" name="P_5_BD#bf171f195?pid=e997cd7d0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1912" y="2832100"/>
            <a:ext cx="9025128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187e482f4?pid=47bd2ca96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187e482f4?pid=47bd2ca96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endParaRPr lang="en-US" altLang="zh-CN" sz="2200" dirty="0"/>
          </a:p>
        </p:txBody>
      </p:sp>
      <p:sp>
        <p:nvSpPr>
          <p:cNvPr id="4" name="C_4_BD#187e482f4?pid=47bd2ca96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物质跨膜运输方式的判断方法</a:t>
            </a:r>
            <a:endParaRPr lang="en-US" altLang="zh-CN" sz="2200" dirty="0"/>
          </a:p>
        </p:txBody>
      </p:sp>
      <p:sp>
        <p:nvSpPr>
          <p:cNvPr id="5" name="P_5_BD#30f505c12?pid=187e482f4&amp;color=0,0,0&amp;vtp=1&amp;bbb=1&amp;hb=1"/>
          <p:cNvSpPr/>
          <p:nvPr/>
        </p:nvSpPr>
        <p:spPr>
          <a:xfrm>
            <a:off x="832104" y="1460500"/>
            <a:ext cx="10533888" cy="3352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在判断物质跨膜运输方式时，可先从物质所属类别入手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先确定或排除其运输方式为囊泡运输或自由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扩散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然后再确认其是主动运输还是被动运输</a:t>
            </a: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30f505c12?pid=187e482f4&amp;color=0,0,0&amp;mp=1&amp;vtp=1&amp;bt=1&amp;bbb=1&amp;hb=1"/>
          <p:cNvSpPr/>
          <p:nvPr/>
        </p:nvSpPr>
        <p:spPr>
          <a:xfrm>
            <a:off x="990854" y="3904480"/>
            <a:ext cx="10533888" cy="2095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【注意】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大分子物质可通过胞吞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胞吐的膜泡运输方式进出细胞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但通过膜泡运输的物质不一定是大分子物质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endParaRPr lang="en-US" altLang="zh-CN" sz="1800" b="0" i="0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某些小分子物质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也可以通过胞吐的方式运出细胞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胞吞与胞吐过程不需要转运蛋白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但需要起识别作用的蛋白质的参与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因此若题目信息提到其物质运</a:t>
            </a:r>
            <a:endParaRPr lang="en-US" altLang="zh-CN" sz="1800" b="0" i="0" smtClean="0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输过程不需要蛋白质参与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则也可排除其为胞吞或胞吐过程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989965" y="1217930"/>
                <a:ext cx="10534650" cy="26301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1.从被转运物质的所属类别入手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algn="l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（1）大分子物质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algn="l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大分子物质进出细胞通过胞吞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、胞吐完成，若题目中所给的被转运物质为蛋白质、多糖等生物大分子，则其运输方式为胞吞、胞吐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。</a:t>
                </a:r>
                <a:endParaRPr lang="en-US" altLang="zh-CN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algn="l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（2）气体或脂溶性小分子物质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等气体分子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，或乙醇、甘油等脂溶性小分子有机物</a:t>
                </a:r>
                <a:r>
                  <a:rPr lang="en-US" altLang="zh-CN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，一般都通过自由扩散进出细胞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  <a:sym typeface="+mn-ea"/>
                  </a:rPr>
                  <a:t>。</a:t>
                </a:r>
                <a:endParaRPr lang="zh-CN" altLang="en-US"/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965" y="1217930"/>
                <a:ext cx="10534650" cy="263017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30f505c12?sp=1&amp;pid=187e482f4&amp;color=0,0,0&amp;vtp=1&amp;bt=1&amp;bbb=1&amp;h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2.从能量入手——排除被动运输方式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跨膜运输不一定需要能量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，若题中给出某一物质运输过程需要能量的参与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则可排除被动运输的可能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。驱动物质进行跨膜运输的能量通常有两个来源：一是由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直接提供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二是由膜两侧某离子浓度差形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成的电化学势能提供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5#30f505c12?sp=1&amp;pid=187e482f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 rotWithShape="1">
                <a:blip r:embed="rId1"/>
                <a:stretch>
                  <a:fillRect l="-2" t="-30" r="-921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5_BD#30f505c12?pid=187e482f4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1800" y="2854444"/>
            <a:ext cx="6414496" cy="171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#30f505c12?pid=187e482f4&amp;color=0,0,0&amp;vtp=1&amp;bbb=1&amp;hb=1"/>
          <p:cNvSpPr/>
          <p:nvPr/>
        </p:nvSpPr>
        <p:spPr>
          <a:xfrm>
            <a:off x="832104" y="4706804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【技巧】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题图中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若物质甲的运输伴随着另一物质乙的运输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则可推测其中一个物质为另一物质的运输提供浓</a:t>
            </a:r>
            <a:endParaRPr lang="en-US" altLang="zh-CN" sz="1800" b="0" i="0" smtClean="0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度梯度势能</a:t>
            </a:r>
            <a:r>
              <a:rPr lang="en-US" altLang="zh-CN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30f505c12?sp=1&amp;pid=187e482f4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3.从物质运输的方向入手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一般来说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，如果细胞吸收某一物质的过程是逆浓度梯度进行的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则可推测其运出该物质的过程是顺浓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度梯度进行的</a:t>
            </a:r>
            <a:r>
              <a:rPr lang="en-US" altLang="zh-CN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。如图所示：</a:t>
            </a:r>
            <a:endParaRPr lang="en-US" altLang="zh-CN" dirty="0"/>
          </a:p>
        </p:txBody>
      </p:sp>
      <p:pic>
        <p:nvPicPr>
          <p:cNvPr id="3" name="P_5_BD#30f505c12?pid=187e482f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2856" y="2448044"/>
            <a:ext cx="3063240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5_BD#30f505c12?pid=187e482f4&amp;color=0,0,0&amp;vtp=1&amp;bbb=1&amp;hb=1"/>
              <p:cNvSpPr/>
              <p:nvPr/>
            </p:nvSpPr>
            <p:spPr>
              <a:xfrm>
                <a:off x="832104" y="4048244"/>
                <a:ext cx="10533888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进入该植物细胞是从高浓度向低浓度进行的顺浓度梯度运输，则可推测其通过图中的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蛋白运出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细胞是逆浓度梯度进行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，为主动运输。此外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由于图中未体现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运出细胞需要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ATP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参与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但体现了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运出细胞伴随着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运入细胞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则可推测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运出细胞的过程所需的能量由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运入细胞提供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因此可推</a:t>
                </a:r>
                <a:endParaRPr lang="en-US" altLang="zh-CN" sz="1800" b="0" i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运入细胞的过程是顺浓度梯度进行的。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5_BD#30f505c12?pid=187e482f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48244"/>
                <a:ext cx="10533888" cy="1676400"/>
              </a:xfrm>
              <a:prstGeom prst="rect">
                <a:avLst/>
              </a:prstGeom>
              <a:blipFill rotWithShape="1">
                <a:blip r:embed="rId2"/>
                <a:stretch>
                  <a:fillRect l="-2" t="-7" r="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#d839c0598?pid=47bd2ca96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392" y="1078992"/>
            <a:ext cx="374904" cy="411480"/>
          </a:xfrm>
          <a:prstGeom prst="rect">
            <a:avLst/>
          </a:prstGeom>
        </p:spPr>
      </p:pic>
      <p:sp>
        <p:nvSpPr>
          <p:cNvPr id="3" name="C_4_BD#d839c0598?pid=47bd2ca96&amp;color=255,255,255&amp;vtp=1&amp;bt=1"/>
          <p:cNvSpPr/>
          <p:nvPr/>
        </p:nvSpPr>
        <p:spPr>
          <a:xfrm>
            <a:off x="822960" y="914400"/>
            <a:ext cx="429768" cy="7315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22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三</a:t>
            </a:r>
            <a:endParaRPr lang="en-US" altLang="zh-CN" sz="2200" dirty="0"/>
          </a:p>
        </p:txBody>
      </p:sp>
      <p:sp>
        <p:nvSpPr>
          <p:cNvPr id="4" name="C_4_BD#d839c0598?pid=47bd2ca96&amp;color=0,0,0&amp;vtp=1&amp;bbb=1"/>
          <p:cNvSpPr/>
          <p:nvPr/>
        </p:nvSpPr>
        <p:spPr>
          <a:xfrm>
            <a:off x="1280160" y="1069594"/>
            <a:ext cx="10515600" cy="3937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1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设计实验，探究物质跨膜运输的方式</a:t>
            </a:r>
            <a:endParaRPr lang="en-US" altLang="zh-CN" sz="2200" dirty="0"/>
          </a:p>
        </p:txBody>
      </p:sp>
      <p:sp>
        <p:nvSpPr>
          <p:cNvPr id="5" name="P_5#412fc37d7?sp=1&amp;pid=d839c0598&amp;color=0,0,0&amp;vtp=1&amp;bbb=1&amp;hb=1"/>
          <p:cNvSpPr/>
          <p:nvPr/>
        </p:nvSpPr>
        <p:spPr>
          <a:xfrm>
            <a:off x="832104" y="1460500"/>
            <a:ext cx="10533888" cy="4191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1.从抑制细胞呼吸入手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细胞主要通过细胞呼吸产生能量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，因此若题目要求设计实验探究某物质的运输属于哪种方式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则可抑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制细胞的呼吸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，观察物质运输速率是否明显变小，若明显变小，则说明该物质的跨膜运输需要能量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运输</a:t>
            </a:r>
            <a:endParaRPr lang="en-US" altLang="zh-CN" sz="1800" b="0" i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方式为主动运输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1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</a:t>
            </a:r>
            <a:r>
              <a:rPr lang="en-US" altLang="zh-CN" sz="1800" b="1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拓展】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细胞完成各项生命活动所需的能量主要来自有氧呼吸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将细胞置于无氧或低氧环境中</a:t>
            </a:r>
            <a:r>
              <a:rPr lang="en-US" altLang="zh-CN" sz="1800" b="0" i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可抑制细胞的</a:t>
            </a:r>
            <a:endParaRPr lang="en-US" altLang="zh-CN" sz="1800" b="0" i="0" smtClean="0">
              <a:solidFill>
                <a:srgbClr val="00A0AF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能量供应</a:t>
            </a:r>
            <a:r>
              <a:rPr lang="en-US" altLang="zh-CN" b="0" i="0" smtClean="0">
                <a:solidFill>
                  <a:srgbClr val="00A0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b="0" i="0" smtClean="0">
              <a:solidFill>
                <a:srgbClr val="00A0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2.从抑制转运蛋白的活性入手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可抑制细胞膜上转运蛋白的活性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，观察物质运输速率是否明显变小，若几乎没有改变，则说明该物质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跨膜运输的方式为自由扩散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1735</Words>
  <Application>WPS 演示</Application>
  <PresentationFormat>宽屏</PresentationFormat>
  <Paragraphs>85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黑体</vt:lpstr>
      <vt:lpstr>黑体</vt:lpstr>
      <vt:lpstr>微软雅黑</vt:lpstr>
      <vt:lpstr>微软雅黑</vt:lpstr>
      <vt:lpstr>宋体</vt:lpstr>
      <vt:lpstr>楷体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予恩</cp:lastModifiedBy>
  <cp:revision>5</cp:revision>
  <dcterms:created xsi:type="dcterms:W3CDTF">2025-05-13T07:20:00Z</dcterms:created>
  <dcterms:modified xsi:type="dcterms:W3CDTF">2025-05-14T06:15:02Z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5C0D72EC0C4849CE8752C6B0BFE0787F_12</vt:lpwstr>
  </property>
  <property fmtid="{D5CDD505-2E9C-101B-9397-08002B2CF9AE}" pid="3" name="KSOProductBuildVer">
    <vt:lpwstr>2052-12.1.0.20784</vt:lpwstr>
  </property>
</Properties>
</file>