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8c4d0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6fec30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f69f7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38d784b4?pid=d4b82e35f&amp;color=0,0,0&amp;mp=1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【总结</a:t>
            </a:r>
            <a:r>
              <a:rPr lang="en-US" altLang="zh-CN" sz="1800" b="1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】</a:t>
            </a:r>
            <a:r>
              <a:rPr lang="en-US" altLang="zh-CN" sz="1800" b="0" i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能源物质与储能物质的易混易错点</a:t>
            </a:r>
            <a:endParaRPr lang="en-US" altLang="zh-CN" sz="1800" b="1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重要的能源物质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糖类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主要能源物质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葡萄糖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细胞内良好的储能物质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脂肪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254349b51?vop=1&amp;pid=ab8c4d08b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某品牌饼干主要配料为小麦粉，无甜味，其广告语为“无糖饼干，适合糖尿病患者食用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叙述错误的是(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254349b51.bracket?vop=1&amp;pid=ab8c4d08b&amp;color=0,0,0&amp;vpa=1&amp;vtp=1"/>
          <p:cNvSpPr/>
          <p:nvPr/>
        </p:nvSpPr>
        <p:spPr>
          <a:xfrm>
            <a:off x="2387060" y="1506720"/>
            <a:ext cx="3127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4_BD.1_2#254349b51.choices?vop=1&amp;pid=ab8c4d08b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根据结构的不同，糖类一般分为单糖、二糖和多糖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小麦粉的主要成分为淀粉，淀粉是一类没有甜味的多糖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“无糖”饼干通常指的是不含蔗糖，蔗糖是一种还原糖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广告语存在误导，糖尿病患者应谨慎食用该品牌饼干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d4363c60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7d4363c60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糖类的多样面孔与神奇作用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16806639?pid=c6fec306c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细胞中的糖类可分为单糖、二糖和多糖，对于细胞来说，糖类是重要的能源物质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有的糖类还能作为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细胞结构的组成成分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。试题常会从糖类出发考查细胞中有哪些糖类，以及这些糖类都有什么作用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这些知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识多而零碎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，本攻略通过表格等形式，系统地对比并总结了细胞中常见的糖类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并从两个角度对糖类进行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，对糖类的功能进行了总结，帮助大家理解并记住有关糖的知识，另外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在此之前我们学习过检测生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物组织中的还原糖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，本攻略中也将结合糖类分子的特点解释这一实验的选材原因。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ad6587592?pid=9df69f7cf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ad6587592?pid=9df69f7cf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ad6587592?pid=9df69f7cf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糖类的种类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d26cd7827?sp=1&amp;pid=ad6587592&amp;color=0,0,0&amp;vtp=1&amp;bbb=1&amp;hb=1"/>
              <p:cNvSpPr/>
              <p:nvPr/>
            </p:nvSpPr>
            <p:spPr>
              <a:xfrm>
                <a:off x="832104" y="14605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1.根据水解情况分类——单糖、二糖和多糖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根据能否水解以及水解后的结果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，可将细胞中的糖类分为单糖、二糖和多糖。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单糖即不能水解的糖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，二糖由2分子单糖脱水缩合而成，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多糖则是由许多单糖聚合而成的大分子物质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组成这些糖类分子的元素一般是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拓展】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糖类不一定只含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zh-CN" altLang="en-US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H</a:t>
                </a:r>
                <a:r>
                  <a:rPr lang="zh-CN" altLang="en-US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O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三种元素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例如多糖中的几丁质含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元素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广泛存在于甲壳类动物和昆虫的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外骨骼中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5#d26cd7827?sp=1&amp;pid=ad658759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2933700"/>
              </a:xfrm>
              <a:prstGeom prst="rect">
                <a:avLst/>
              </a:prstGeom>
              <a:blipFill rotWithShape="1">
                <a:blip r:embed="rId2"/>
                <a:stretch>
                  <a:fillRect l="-2" r="-2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6cd7827?sp=1&amp;pid=ad6587592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（1）常见的单糖、二糖和多糖</a:t>
            </a:r>
            <a:endParaRPr lang="en-US" altLang="zh-CN" sz="1800" dirty="0"/>
          </a:p>
        </p:txBody>
      </p:sp>
      <p:graphicFrame>
        <p:nvGraphicFramePr>
          <p:cNvPr id="6" name="P_5_BD#d26cd7827?colgroup=5,23,19,6&amp;pid=ad6587592&amp;color=0,0,0&amp;mp=1&amp;vtp=1&amp;bbb=1&amp;hb=1"/>
          <p:cNvGraphicFramePr>
            <a:graphicFrameLocks noGrp="1"/>
          </p:cNvGraphicFramePr>
          <p:nvPr/>
        </p:nvGraphicFramePr>
        <p:xfrm>
          <a:off x="832104" y="1622425"/>
          <a:ext cx="10542397" cy="1363472"/>
        </p:xfrm>
        <a:graphic>
          <a:graphicData uri="http://schemas.openxmlformats.org/drawingml/2006/table">
            <a:tbl>
              <a:tblPr/>
              <a:tblGrid>
                <a:gridCol w="1135929"/>
                <a:gridCol w="1744144"/>
                <a:gridCol w="1234317"/>
                <a:gridCol w="1252206"/>
                <a:gridCol w="1313828"/>
                <a:gridCol w="1313828"/>
                <a:gridCol w="1313828"/>
                <a:gridCol w="1234317"/>
              </a:tblGrid>
              <a:tr h="340868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单糖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rowSpan="2"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二糖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cPr/>
                </a:tc>
                <a:tc rowSpan="2" hMerge="1"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多糖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五碳糖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六碳糖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vMerge="1" gridSpan="3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>
                  <a:tcPr/>
                </a:tc>
              </a:tr>
              <a:tr h="340868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核糖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脱氧核糖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葡萄糖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果糖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半乳糖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麦芽糖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乳糖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蔗糖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淀粉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糖原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endParaRPr lang="en-US" altLang="zh-CN" sz="1400" b="0" i="0" spc="-10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纤维素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水解产物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不能水解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不能水解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葡萄糖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P_5#d26cd7827?pid=ad6587592&amp;color=0,0,0&amp;mp=1&amp;vtp=1&amp;bbb=1"/>
          <p:cNvSpPr/>
          <p:nvPr/>
        </p:nvSpPr>
        <p:spPr>
          <a:xfrm>
            <a:off x="832104" y="3121025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【注意】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二糖和多糖一般要水解为单糖后才能被细胞吸收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26cd7827?sp=1&amp;pid=ad6587592&amp;color=0,0,0&amp;mp=1&amp;vtp=1&amp;bt=1&amp;bbb=1"/>
          <p:cNvSpPr/>
          <p:nvPr/>
        </p:nvSpPr>
        <p:spPr>
          <a:xfrm>
            <a:off x="832104" y="1078993"/>
            <a:ext cx="105338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（2）二糖与多糖含量丰富的生物组织</a:t>
            </a:r>
            <a:endParaRPr lang="en-US" altLang="zh-CN" sz="1800" dirty="0"/>
          </a:p>
        </p:txBody>
      </p:sp>
      <p:graphicFrame>
        <p:nvGraphicFramePr>
          <p:cNvPr id="7" name="P_5_BD#d26cd7827?colgroup=19,36&amp;pid=ad6587592&amp;color=0,0,0&amp;mp=1&amp;vtp=1&amp;bbb=1"/>
          <p:cNvGraphicFramePr>
            <a:graphicFrameLocks noGrp="1"/>
          </p:cNvGraphicFramePr>
          <p:nvPr/>
        </p:nvGraphicFramePr>
        <p:xfrm>
          <a:off x="832104" y="1581912"/>
          <a:ext cx="10497312" cy="3283141"/>
        </p:xfrm>
        <a:graphic>
          <a:graphicData uri="http://schemas.openxmlformats.org/drawingml/2006/table">
            <a:tbl>
              <a:tblPr/>
              <a:tblGrid>
                <a:gridCol w="1874520"/>
                <a:gridCol w="1874520"/>
                <a:gridCol w="6748272"/>
              </a:tblGrid>
              <a:tr h="325057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32867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二糖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蔗糖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甘蔗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甜菜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以及大多数水果和蔬菜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乳糖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哺乳动物的乳汁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麦芽糖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发芽的小麦等谷粒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rowSpan="6"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多糖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糖原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人和动物的肝脏和肌肉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淀粉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玉米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小麦和水稻的种子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马铃薯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山药和甘薯等植物变态的茎或根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纤维素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棉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棕榈和麻类植物及其他植物茎秆和枝叶中的纤维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所有植物细胞的细胞壁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几丁质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甲壳类动物和昆虫的外骨骼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5#d26cd7827?pid=ad6587592&amp;color=0,0,0&amp;mp=1&amp;vtp=1&amp;bbb=1&amp;hb=1"/>
          <p:cNvSpPr/>
          <p:nvPr/>
        </p:nvSpPr>
        <p:spPr>
          <a:xfrm>
            <a:off x="832104" y="4864862"/>
            <a:ext cx="10533888" cy="114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【拓展】</a:t>
            </a:r>
            <a:endParaRPr lang="en-US" altLang="zh-CN" sz="1800" dirty="0"/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当动物血液中葡萄糖含量低于正常范围时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肝糖原会分解产生葡萄糖来进行补充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但肌糖原不会分解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产生葡萄糖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26cd7827?sp=1&amp;pid=ad6587592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2.根据还原性分类——还原糖与非还原糖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糖类是否具有还原性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，取决于其分子结构，几乎所有单糖在天然状态下都是还原糖；多糖都不是还原糖。</a:t>
            </a:r>
            <a:endParaRPr lang="en-US" altLang="zh-CN" sz="1800" spc="-50" dirty="0"/>
          </a:p>
        </p:txBody>
      </p:sp>
      <p:graphicFrame>
        <p:nvGraphicFramePr>
          <p:cNvPr id="8" name="P_5_BD#d26cd7827?colgroup=14,41&amp;pid=ad6587592&amp;color=0,0,0&amp;vtp=1&amp;bbb=1"/>
          <p:cNvGraphicFramePr>
            <a:graphicFrameLocks noGrp="1"/>
          </p:cNvGraphicFramePr>
          <p:nvPr/>
        </p:nvGraphicFramePr>
        <p:xfrm>
          <a:off x="832104" y="2041644"/>
          <a:ext cx="10506456" cy="1022604"/>
        </p:xfrm>
        <a:graphic>
          <a:graphicData uri="http://schemas.openxmlformats.org/drawingml/2006/table">
            <a:tbl>
              <a:tblPr/>
              <a:tblGrid>
                <a:gridCol w="2825496"/>
                <a:gridCol w="7680960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还原糖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葡萄糖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果糖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半乳糖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乳糖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麦芽糖等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非还原糖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蔗糖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淀粉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糖原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纤维素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几丁质等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d26cd7827?pid=ad6587592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【拓展】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从糖类分子的结构理解斐林试剂检测还原糖的易错点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斐林试剂检测还原糖的原理是试剂中的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能与游离的醛基或酮基发生反应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形成砖红色的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沉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淀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葡萄糖和半乳糖都含有醛基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果糖含有酮基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乳糖和麦芽糖分子中也含有醛基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因此都可以用斐林试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剂检测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果糖在碱性溶液中能转变为葡萄糖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蔗糖虽然是由两分子的还原糖缩合而成的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但是缩合后的分子中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既不存在游离的醛基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也不存在游离的酮基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因此蔗糖不是还原糖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不能用斐林试剂检测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葡萄糖和果糖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的结构式如图所示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#d26cd7827?pid=ad658759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-92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d26cd7827?pid=ad658759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530" y="4098925"/>
            <a:ext cx="5229860" cy="104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d4b82e35f?pid=9df69f7cf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d4b82e35f?pid=9df69f7cf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d4b82e35f?pid=9df69f7cf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糖类的主要功能</a:t>
            </a:r>
            <a:endParaRPr lang="en-US" altLang="zh-CN" sz="2200" dirty="0"/>
          </a:p>
        </p:txBody>
      </p:sp>
      <p:sp>
        <p:nvSpPr>
          <p:cNvPr id="5" name="P_5_BD#738d784b4?pid=d4b82e35f&amp;color=0,0,0&amp;vtp=1&amp;bbb=1&amp;hb=1"/>
          <p:cNvSpPr/>
          <p:nvPr/>
        </p:nvSpPr>
        <p:spPr>
          <a:xfrm>
            <a:off x="832104" y="14605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糖类的功能主要分为两种：一种是为细胞的生命活动提供能量，如葡萄糖、糖原和淀粉等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另一种是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参与构成细胞或参与构成细胞中的物质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，如纤维素、脱氧核糖和核糖等。常见糖类的主要功能如表所示：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5_BD#738d784b4?colgroup=25,30&amp;pid=d4b82e35f&amp;color=0,0,0&amp;vtp=1&amp;bbb=1"/>
              <p:cNvGraphicFramePr>
                <a:graphicFrameLocks noGrp="1"/>
              </p:cNvGraphicFramePr>
              <p:nvPr/>
            </p:nvGraphicFramePr>
            <p:xfrm>
              <a:off x="832104" y="2413000"/>
              <a:ext cx="10506456" cy="3067812"/>
            </p:xfrm>
            <a:graphic>
              <a:graphicData uri="http://schemas.openxmlformats.org/drawingml/2006/table">
                <a:tbl>
                  <a:tblPr/>
                  <a:tblGrid>
                    <a:gridCol w="1563624"/>
                    <a:gridCol w="3255264"/>
                    <a:gridCol w="5687568"/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在生命活动中的主要功能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单糖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葡萄糖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作为细胞生命活动的主要能源物质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果糖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半乳糖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为细胞提供能量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脱氧核糖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参与构成细胞中的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DNA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参与构成细胞中的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RNA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ATP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二糖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蔗糖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麦芽糖和乳糖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主要是通过水解成单糖来为细胞提供能量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多糖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糖原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淀粉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分别作为动物和植物细胞储能物质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纤维素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组成植物细胞的细胞壁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几丁质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组成甲壳类动物和昆虫的外骨骼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5_BD#738d784b4?colgroup=25,30&amp;pid=d4b82e35f&amp;color=0,0,0&amp;vtp=1&amp;bbb=1"/>
              <p:cNvGraphicFramePr>
                <a:graphicFrameLocks noGrp="1"/>
              </p:cNvGraphicFramePr>
              <p:nvPr/>
            </p:nvGraphicFramePr>
            <p:xfrm>
              <a:off x="832104" y="2413000"/>
              <a:ext cx="10506456" cy="3067812"/>
            </p:xfrm>
            <a:graphic>
              <a:graphicData uri="http://schemas.openxmlformats.org/drawingml/2006/table">
                <a:tbl>
                  <a:tblPr/>
                  <a:tblGrid>
                    <a:gridCol w="1563624"/>
                    <a:gridCol w="3255264"/>
                    <a:gridCol w="5687568"/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在生命活动中的主要功能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单糖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葡萄糖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作为细胞生命活动的主要能源物质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果糖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半乳糖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为细胞提供能量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脱氧核糖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二糖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蔗糖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麦芽糖和乳糖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主要是通过水解成单糖来为细胞提供能量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多糖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糖原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淀粉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分别作为动物和植物细胞储能物质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纤维素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组成植物细胞的细胞壁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几丁质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组成甲壳类动物和昆虫的外骨骼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1733</Words>
  <Application>WPS 演示</Application>
  <PresentationFormat>宽屏</PresentationFormat>
  <Paragraphs>258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5</cp:revision>
  <dcterms:created xsi:type="dcterms:W3CDTF">2025-05-13T07:25:00Z</dcterms:created>
  <dcterms:modified xsi:type="dcterms:W3CDTF">2025-05-13T10:50:44Z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6D9F3F9124CA402F983630F4554597CB_12</vt:lpwstr>
  </property>
  <property fmtid="{D5CDD505-2E9C-101B-9397-08002B2CF9AE}" pid="3" name="KSOProductBuildVer">
    <vt:lpwstr>2052-12.1.0.20784</vt:lpwstr>
  </property>
</Properties>
</file>