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ed2325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33beb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9eb83a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beee9270?pid=535ea04de&amp;color=0,0,0&amp;vtp=1&amp;bt=1&amp;bbb=1&amp;hb=1"/>
          <p:cNvSpPr/>
          <p:nvPr/>
        </p:nvSpPr>
        <p:spPr>
          <a:xfrm>
            <a:off x="832104" y="1080000"/>
            <a:ext cx="10533888" cy="3771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【拓展】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若将蛋白质加热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则其会变性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但肽键一般不会断裂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即变性的蛋白质中依然存在肽键结构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所以其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遇到双缩脲试剂也会产生紫色反应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实验分析】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物质鉴定实验一般不设立对照实验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若需设立对照实验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则对照组包括阴性对照组和阳性对照组两种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阴性对照组可以使用已确定不含该物质的试剂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如蒸馏水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阳性对照组则应加入成分已知的物质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如要验证唾液淀粉酶是蛋白质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则阳性对照组可加入稀释的鸡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蛋清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观察唾液淀粉酶与双缩脲试剂的反应现象是否与稀释的鸡蛋清相同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若相同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则可验证唾液淀粉酶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的化学本质为蛋白质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ecb8bd381?vop=1&amp;pid=fed2325fc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香蕉果实成熟过程中，果实中的储藏物不断代谢变化，香蕉逐渐变甜。图A中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Ⅰ、Ⅱ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两条曲线分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别表示香蕉果实成熟过程中两种物质相对含量的变化趋势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。现取成熟到第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𝑥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天和第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天的等量香蕉果肉进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行研磨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，分别加入等量的蒸馏水制成两种提取液，如图B所示，在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试管中各加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天的提取液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试管中各加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𝑦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天的提取液。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ecb8bd381?vop=1&amp;pid=fed2325f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 rotWithShape="1">
                <a:blip r:embed="rId1"/>
                <a:stretch>
                  <a:fillRect l="-2" t="-30" r="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1_3#ecb8bd381?htil=1&amp;vop=1&amp;pid=fed2325f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2809875"/>
            <a:ext cx="1409065" cy="168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1_4#ecb8bd381?htil=1&amp;vop=1&amp;pid=fed2325f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2220" y="2853690"/>
            <a:ext cx="1873250" cy="163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AN.2_1#ecb8bd381.bracket?vop=1&amp;pid=fed2325fc&amp;color=0,0,0&amp;vpa=1&amp;vtp=1&amp;answeroption=A"/>
          <p:cNvSpPr txBox="1"/>
          <p:nvPr/>
        </p:nvSpPr>
        <p:spPr>
          <a:xfrm>
            <a:off x="6883019" y="2423025"/>
            <a:ext cx="267335" cy="4305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细黑" panose="02010600040101010101" pitchFamily="2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华文细黑" panose="020106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3_1#ecb8bd381.choices?vop=1&amp;pid=fed2325fc&amp;color=0,0,0&amp;vtp=1&amp;bt=1&amp;bbb=1"/>
              <p:cNvSpPr/>
              <p:nvPr/>
            </p:nvSpPr>
            <p:spPr>
              <a:xfrm>
                <a:off x="752475" y="4399280"/>
                <a:ext cx="6467475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图A中Ⅰ、Ⅱ曲线所表示的物质的组成元素都是C、H、O</a:t>
                </a:r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实验中的斐林试剂（甲液和乙液）可直接用于检测香蕉果肉是否含有蛋白质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试管中各加入等量碘液摇匀后，可在室温下观察到两管均呈蓝色，但试管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颜色较深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试管中各加入等量斐林试剂摇匀并加热至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左右，可观察到试管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颜色较深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3_1#ecb8bd381.choices?vop=1&amp;pid=fed2325f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75" y="4399280"/>
                <a:ext cx="6467475" cy="1676400"/>
              </a:xfrm>
              <a:prstGeom prst="rect">
                <a:avLst/>
              </a:prstGeom>
              <a:blipFill rotWithShape="1">
                <a:blip r:embed="rId4"/>
                <a:stretch>
                  <a:fillRect r="-44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42fb0acc9?vop=1&amp;pid=fed2325fc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变式题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在一定条件下，斐林试剂可与葡萄糖反应生成砖红色沉淀，去除沉淀后的溶液蓝色变浅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测定其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吸光值可用于计算葡萄糖含量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。如表是用该方法检测不同样本的结果。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C_4_BD.4_2#42fb0acc9?colgroup=12,6,6,6,6,6,6&amp;vop=1&amp;pid=fed2325fc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69880" cy="1022604"/>
            </p:xfrm>
            <a:graphic>
              <a:graphicData uri="http://schemas.openxmlformats.org/drawingml/2006/table">
                <a:tbl>
                  <a:tblPr/>
                  <a:tblGrid>
                    <a:gridCol w="2350008"/>
                    <a:gridCol w="1353312"/>
                    <a:gridCol w="1353312"/>
                    <a:gridCol w="1353312"/>
                    <a:gridCol w="1353312"/>
                    <a:gridCol w="1353312"/>
                    <a:gridCol w="1353312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样本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吸光值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0.616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0.606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0.595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0.583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葡萄糖含量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/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mL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C_4_BD.4_2#42fb0acc9?colgroup=12,6,6,6,6,6,6&amp;vop=1&amp;pid=fed2325fc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69880" cy="1022604"/>
            </p:xfrm>
            <a:graphic>
              <a:graphicData uri="http://schemas.openxmlformats.org/drawingml/2006/table">
                <a:tbl>
                  <a:tblPr/>
                  <a:tblGrid>
                    <a:gridCol w="2350008"/>
                    <a:gridCol w="1353312"/>
                    <a:gridCol w="1353312"/>
                    <a:gridCol w="1353312"/>
                    <a:gridCol w="1353312"/>
                    <a:gridCol w="1353312"/>
                    <a:gridCol w="1353312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样本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吸光值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0.616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0.606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0.595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0.583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4_AN.5_1#42fb0acc9.bracket?vop=1&amp;pid=fed2325fc&amp;color=0,0,0&amp;vpa=2&amp;vtp=1"/>
          <p:cNvSpPr/>
          <p:nvPr/>
        </p:nvSpPr>
        <p:spPr>
          <a:xfrm>
            <a:off x="9930860" y="15067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4_3#42fb0acc9.choices?vop=1&amp;pid=fed2325fc&amp;color=0,0,0&amp;vtp=1&amp;bbb=1"/>
              <p:cNvSpPr/>
              <p:nvPr/>
            </p:nvSpPr>
            <p:spPr>
              <a:xfrm>
                <a:off x="832104" y="31973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斐林试剂与样本混合后立即生成砖红色沉淀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吸光值与样本的葡萄糖含量有关，与斐林试剂的用量无关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若某样本的吸光值为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578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，则其葡萄糖含量大于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在一定范围内葡萄糖含量越高，反应液去除沉淀后蓝色越浅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4_3#42fb0acc9.choices?vop=1&amp;pid=fed2325f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97344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1512af17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1512af17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糖脂蛋白色变，“剂”“材”验真理明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252173f8?pid=9d33beba4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糖类、脂肪和蛋白质是组成细胞最重要的三种有机物，也是日常生活中常见的营养物质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学习如何检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测和鉴定这些有机物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，可以帮助我们将抽象的化学知识与实际现象联系起来，培养实验操作技能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提升科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学探究能力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，也让我们初步理解食品检测和营养分析，通过实验了解如何检测食物中的营养成分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从而更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好地理解健康饮食的重要性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d700d78ed?pid=b9eb83a9d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d700d78ed?pid=b9eb83a9d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d700d78ed?pid=b9eb83a9d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检测还原糖的实验及要点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54d0e4121?sp=1&amp;pid=d700d78ed&amp;color=0,0,0&amp;vtp=1&amp;bbb=1&amp;hb=1"/>
              <p:cNvSpPr/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1.实验原理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斐林试剂中的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可生成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Cu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水浴加热条件下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还原糖中一些特殊的基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团能将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Cu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还原成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，生成砖红色的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沉淀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2.所用材料、试剂与实验步骤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现象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5#54d0e4121?sp=1&amp;pid=d700d78e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54d0e4121?colgroup=4,48,2&amp;pid=d700d78ed&amp;color=0,0,0&amp;vtp=1&amp;bbb=1"/>
              <p:cNvGraphicFramePr>
                <a:graphicFrameLocks noGrp="1"/>
              </p:cNvGraphicFramePr>
              <p:nvPr/>
            </p:nvGraphicFramePr>
            <p:xfrm>
              <a:off x="832104" y="3238500"/>
              <a:ext cx="10497312" cy="1369568"/>
            </p:xfrm>
            <a:graphic>
              <a:graphicData uri="http://schemas.openxmlformats.org/drawingml/2006/table">
                <a:tbl>
                  <a:tblPr/>
                  <a:tblGrid>
                    <a:gridCol w="886968"/>
                    <a:gridCol w="8988552"/>
                    <a:gridCol w="621792"/>
                  </a:tblGrid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还原糖含量较高的白色或近似于白色的生物组织的匀浆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如苹果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梨的组织匀浆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5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斐林试剂：质量浓度为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（甲液）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质量浓度为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05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乙液）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将适量新配制的斐林试剂加入样液中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50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～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65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℃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下水浴加热约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2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产生砖红色沉淀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且砖红色越深说明所用材料中还原糖的含量越丰富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54d0e4121?colgroup=4,48,2&amp;pid=d700d78ed&amp;color=0,0,0&amp;vtp=1&amp;bbb=1"/>
              <p:cNvGraphicFramePr>
                <a:graphicFrameLocks noGrp="1"/>
              </p:cNvGraphicFramePr>
              <p:nvPr/>
            </p:nvGraphicFramePr>
            <p:xfrm>
              <a:off x="832104" y="3238500"/>
              <a:ext cx="10497312" cy="1369568"/>
            </p:xfrm>
            <a:graphic>
              <a:graphicData uri="http://schemas.openxmlformats.org/drawingml/2006/table">
                <a:tbl>
                  <a:tblPr/>
                  <a:tblGrid>
                    <a:gridCol w="886968"/>
                    <a:gridCol w="8988552"/>
                    <a:gridCol w="621792"/>
                  </a:tblGrid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还原糖含量较高的白色或近似于白色的生物组织的匀浆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如苹果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梨的组织匀浆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55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vMerge="1">
                      <a:tcPr/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产生砖红色沉淀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且砖红色越深说明所用材料中还原糖的含量越丰富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P_5_BD#54d0e4121.table_image?tii=1&amp;pid=d700d78e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3636" y="3630676"/>
            <a:ext cx="429768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54d0e4121?pid=d700d78ed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【注意】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斐林试剂的检测对象是还原糖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而蔗糖不是还原糖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所以不宜选用甜菜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甘蔗等植物组织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猜你想问】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加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热时能否直接用酒精灯进行加热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？加热温度为什么是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65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本实验要求采用水浴加热和将温度控制在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65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范围内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是为了兼顾反应速率和操作安全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在加热方式方面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若直接用酒精灯加热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则很可能会导致受热不均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且温度不易控制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在许多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化学实验中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若反应所需温度在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100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以内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为保证受热均匀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常采用水浴加热的方式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在加热温度范围方面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虽然这一反应在低于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时也能进行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但反应速率较小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实验耗时较长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若高于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65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则可能反应过于剧烈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且氢氧化铜在高温下容易分解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加热温度过高会导致试剂失效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此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65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这一温度范围对于该实验来说是最合适的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54d0e4121?pid=d700d78e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 rotWithShape="1">
                <a:blip r:embed="rId1"/>
                <a:stretch>
                  <a:fillRect l="-2" t="-12" r="-269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d91c9d993?pid=b9eb83a9d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d91c9d993?pid=b9eb83a9d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d91c9d993?pid=b9eb83a9d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检测脂肪的实验及要点</a:t>
            </a:r>
            <a:endParaRPr lang="en-US" altLang="zh-CN" sz="2200" dirty="0"/>
          </a:p>
        </p:txBody>
      </p:sp>
      <p:sp>
        <p:nvSpPr>
          <p:cNvPr id="5" name="P_5#1ce31e51d?sp=1&amp;pid=d91c9d993&amp;color=0,0,0&amp;vtp=1&amp;bbb=1"/>
          <p:cNvSpPr/>
          <p:nvPr/>
        </p:nvSpPr>
        <p:spPr>
          <a:xfrm>
            <a:off x="832104" y="14605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1.实验原理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脂肪可以被苏丹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Ⅲ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染液染成橘黄色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2.所用材料、试剂与实验步骤</a:t>
            </a: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现象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1ce31e51d?colgroup=5,42,7&amp;pid=d91c9d993&amp;color=0,0,0&amp;vtp=1&amp;bbb=1&amp;hb=1"/>
              <p:cNvGraphicFramePr>
                <a:graphicFrameLocks noGrp="1"/>
              </p:cNvGraphicFramePr>
              <p:nvPr/>
            </p:nvGraphicFramePr>
            <p:xfrm>
              <a:off x="832104" y="2832100"/>
              <a:ext cx="10488168" cy="1643888"/>
            </p:xfrm>
            <a:graphic>
              <a:graphicData uri="http://schemas.openxmlformats.org/drawingml/2006/table">
                <a:tbl>
                  <a:tblPr/>
                  <a:tblGrid>
                    <a:gridCol w="1207008"/>
                    <a:gridCol w="7818120"/>
                    <a:gridCol w="1463040"/>
                  </a:tblGrid>
                  <a:tr h="6212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花生子叶等脂肪含量较高的材料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花生子叶脂肪含量高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便于切片和染色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是鉴定脂肪的理想材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料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最好不要使用水稻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小麦等淀粉含量较高的种子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800"/>
                            </a:lnSpc>
                          </a:pPr>
                          <a:r>
                            <a:rPr lang="en-US" altLang="zh-CN" sz="43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苏丹Ⅲ染液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取材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切片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用苏丹Ⅲ染液染色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用体积分数为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50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的酒精溶液洗去浮色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显微镜下观察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高倍显微镜下可观察到被染成橘黄色的脂肪颗粒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1ce31e51d?colgroup=5,42,7&amp;pid=d91c9d993&amp;color=0,0,0&amp;vtp=1&amp;bbb=1&amp;hb=1"/>
              <p:cNvGraphicFramePr>
                <a:graphicFrameLocks noGrp="1"/>
              </p:cNvGraphicFramePr>
              <p:nvPr/>
            </p:nvGraphicFramePr>
            <p:xfrm>
              <a:off x="832104" y="2832100"/>
              <a:ext cx="10488168" cy="1643888"/>
            </p:xfrm>
            <a:graphic>
              <a:graphicData uri="http://schemas.openxmlformats.org/drawingml/2006/table">
                <a:tbl>
                  <a:tblPr/>
                  <a:tblGrid>
                    <a:gridCol w="1207008"/>
                    <a:gridCol w="7818120"/>
                    <a:gridCol w="1463040"/>
                  </a:tblGrid>
                  <a:tr h="6212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花生子叶等脂肪含量较高的材料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花生子叶脂肪含量高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便于切片和染色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是鉴定脂肪的理想材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料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最好不要使用水稻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玉米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小麦等淀粉含量较高的种子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800"/>
                            </a:lnSpc>
                          </a:pPr>
                          <a:r>
                            <a:rPr lang="en-US" altLang="zh-CN" sz="43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_______________________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苏丹Ⅲ染液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高倍显微镜下可观察到被染成橘黄色的脂肪颗粒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P_5_BD#1ce31e51d.table_image?tii=2&amp;pid=d91c9d99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3244" y="3164840"/>
            <a:ext cx="1271016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1ce31e51d?pid=d91c9d993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【猜你想问】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脂肪鉴定的实验中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，为什么要有“洗去浮色”这个步骤？为什么要用酒精洗去浮色？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在脂肪鉴定实验中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浮色指的是那些没有与脂肪接触而变色的多余染色剂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如苏丹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Ⅲ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染液等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这些染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色剂本身有颜色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如果不洗去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就会覆盖住脂肪染色的真实情况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影响对脂肪存在的判断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洗去浮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色主要是为了除去染色剂对观察结果的干扰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苏丹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Ⅲ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染液在体积分数为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的酒精溶液中的溶解度高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且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不会对组织细胞造成明显损伤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因此常用的漂洗剂是酒精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以便有效洗去浮色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#1ce31e51d?pid=d91c9d99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-92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535ea04de?pid=b9eb83a9d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535ea04de?pid=b9eb83a9d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535ea04de?pid=b9eb83a9d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检测蛋白质的实验及要点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cbeee9270?sp=1&amp;pid=535ea04de&amp;color=0,0,0&amp;vtp=1&amp;bbb=1"/>
              <p:cNvSpPr/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1.实验原理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蛋白质中的肽键在碱性环境下与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发生反应，产生紫色的络合物。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拓展】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双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缩脲与双缩脲试剂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cbeee9270?sp=1&amp;pid=535ea04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5_BD#cbeee9270?pid=535ea04d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7256" y="3238500"/>
            <a:ext cx="1234440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P_5_BD#cbeee9270?pid=535ea04de&amp;color=0,0,0&amp;vtp=1&amp;bbb=1&amp;hb=1"/>
              <p:cNvSpPr/>
              <p:nvPr/>
            </p:nvSpPr>
            <p:spPr>
              <a:xfrm>
                <a:off x="832104" y="398780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检测蛋白质的试剂之所以称为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双缩脲试剂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是因为其反应原理基于双缩脲与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的反应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双缩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脲是一种化合物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由两分子尿素缩合而成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其结构式如图所示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可以看到该化合物中含有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NH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结构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即存在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个含肽键的结构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因此在检测蛋白质时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实际上要求蛋白质的结构与双缩脲相似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也就是至少含有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个连续的肽键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氨基酸和二肽不能被双缩脲试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剂检测出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才能被检测出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7" name="P_5_BD#cbeee9270?pid=535ea04d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87800"/>
                <a:ext cx="10533888" cy="2095500"/>
              </a:xfrm>
              <a:prstGeom prst="rect">
                <a:avLst/>
              </a:prstGeom>
              <a:blipFill rotWithShape="1">
                <a:blip r:embed="rId4"/>
                <a:stretch>
                  <a:fillRect l="-2" r="-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beee9270?sp=1&amp;pid=535ea04de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2.所用材料、试剂与实验步骤、现象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5_BD#cbeee9270?colgroup=5,46,3&amp;pid=535ea04de&amp;color=0,0,0&amp;vtp=1&amp;bbb=1&amp;hb=1"/>
              <p:cNvGraphicFramePr>
                <a:graphicFrameLocks noGrp="1"/>
              </p:cNvGraphicFramePr>
              <p:nvPr/>
            </p:nvGraphicFramePr>
            <p:xfrm>
              <a:off x="832104" y="1622544"/>
              <a:ext cx="10497312" cy="1656080"/>
            </p:xfrm>
            <a:graphic>
              <a:graphicData uri="http://schemas.openxmlformats.org/drawingml/2006/table">
                <a:tbl>
                  <a:tblPr/>
                  <a:tblGrid>
                    <a:gridCol w="1197864"/>
                    <a:gridCol w="8485632"/>
                    <a:gridCol w="813816"/>
                  </a:tblGrid>
                  <a:tr h="3561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富含蛋白质的生物组织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如鸡蛋清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（需要先稀释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不然容易出现挂壁现象）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豆浆等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双缩脲试剂：质量浓度为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（A液）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质量浓度为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.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01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−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B液）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常温下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先向样液中添加一定量的A液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（根据前面提到的实验原理可知，应先营造碱性环境）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再添加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一定量的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B液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观察到混合液呈紫色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（颜色越深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说明样液中蛋白质含量越高）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5_BD#cbeee9270?colgroup=5,46,3&amp;pid=535ea04de&amp;color=0,0,0&amp;vtp=1&amp;bbb=1&amp;hb=1"/>
              <p:cNvGraphicFramePr>
                <a:graphicFrameLocks noGrp="1"/>
              </p:cNvGraphicFramePr>
              <p:nvPr/>
            </p:nvGraphicFramePr>
            <p:xfrm>
              <a:off x="832104" y="1622544"/>
              <a:ext cx="10497312" cy="1656080"/>
            </p:xfrm>
            <a:graphic>
              <a:graphicData uri="http://schemas.openxmlformats.org/drawingml/2006/table">
                <a:tbl>
                  <a:tblPr/>
                  <a:tblGrid>
                    <a:gridCol w="1197864"/>
                    <a:gridCol w="8485632"/>
                    <a:gridCol w="813816"/>
                  </a:tblGrid>
                  <a:tr h="3561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富含蛋白质的生物组织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如鸡蛋清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（需要先稀释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不然容易出现挂壁现象）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豆浆等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___________</a:t>
                          </a:r>
                          <a:endParaRPr lang="en-US" altLang="zh-CN" sz="900" b="0" i="0" kern="0" spc="0" smtClean="0">
                            <a:solidFill>
                              <a:srgbClr val="FFFFFF"/>
                            </a:solidFill>
                            <a:latin typeface="宋体" panose="02010600030101010101" pitchFamily="2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所用试剂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 vMerge="1">
                      <a:tcPr/>
                    </a:tc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常温下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先向样液中添加一定量的A液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（根据前面提到的实验原理可知，应先营造碱性环境）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再添加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一定量的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B液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观察到混合液呈紫色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（颜色越深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说明样液中蛋白质含量越高）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P_5_BD#cbeee9270.table_image?tii=3&amp;pid=535ea04d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11612" y="2025388"/>
            <a:ext cx="621792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2934</Words>
  <Application>WPS 演示</Application>
  <PresentationFormat>宽屏</PresentationFormat>
  <Paragraphs>221</Paragraphs>
  <Slides>12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华文细黑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7</cp:revision>
  <dcterms:created xsi:type="dcterms:W3CDTF">2025-05-13T07:17:00Z</dcterms:created>
  <dcterms:modified xsi:type="dcterms:W3CDTF">2025-05-13T10:27:32Z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7F72089E562842E0B40ECD46ED951B43_12</vt:lpwstr>
  </property>
  <property fmtid="{D5CDD505-2E9C-101B-9397-08002B2CF9AE}" pid="3" name="KSOProductBuildVer">
    <vt:lpwstr>2052-12.1.0.20784</vt:lpwstr>
  </property>
</Properties>
</file>