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7326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542d024e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b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SimHei" pitchFamily="34" charset="0"/>
                <a:ea typeface="SimHei" pitchFamily="34" charset="-122"/>
                <a:cs typeface="SimHei"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d92a4a56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4bc7b2b7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61c03e20a.fixed?pid=c9d17218b&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61c03e20a.fixed?pid=c9d17218b&amp;color=255,255,255&amp;vtp=1&amp;bbb=1"/>
          <p:cNvSpPr/>
          <p:nvPr/>
        </p:nvSpPr>
        <p:spPr>
          <a:xfrm>
            <a:off x="640080" y="2880360"/>
            <a:ext cx="1090879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揭秘细胞学说，避开这些易错点</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4_BD#e3220e138?pid=d92a4a56f&amp;color=0,0,0&amp;vtp=1&amp;bt=1&amp;bbb=1&amp;hb=1"/>
          <p:cNvSpPr/>
          <p:nvPr/>
        </p:nvSpPr>
        <p:spPr>
          <a:xfrm>
            <a:off x="832104" y="1078992"/>
            <a:ext cx="10533888" cy="25146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细胞学说是高中阶段学习生物学科时接触到的第一个知识点，</a:t>
            </a:r>
            <a:r>
              <a:rPr lang="en-US" altLang="zh-CN" sz="1800" b="0" i="0">
                <a:solidFill>
                  <a:srgbClr val="000000"/>
                </a:solidFill>
                <a:latin typeface="微软雅黑" pitchFamily="34" charset="0"/>
                <a:ea typeface="微软雅黑" pitchFamily="34" charset="-122"/>
                <a:cs typeface="微软雅黑" pitchFamily="34" charset="-120"/>
              </a:rPr>
              <a:t>其建立过程也是接触到的第一段科学史</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考查这部分知识的题目往往较为基础</a:t>
            </a:r>
            <a:r>
              <a:rPr lang="en-US" altLang="zh-CN" sz="1800" b="0" i="0" dirty="0">
                <a:solidFill>
                  <a:srgbClr val="000000"/>
                </a:solidFill>
                <a:latin typeface="微软雅黑" pitchFamily="34" charset="0"/>
                <a:ea typeface="微软雅黑" pitchFamily="34" charset="-122"/>
                <a:cs typeface="微软雅黑" pitchFamily="34" charset="-120"/>
              </a:rPr>
              <a:t>，熟悉课本知识即可正确作答。但在学习过程中</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容易陷入一些易错</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点</a:t>
            </a:r>
            <a:r>
              <a:rPr lang="en-US" altLang="zh-CN" sz="1800" b="0" i="0" dirty="0">
                <a:solidFill>
                  <a:srgbClr val="000000"/>
                </a:solidFill>
                <a:latin typeface="微软雅黑" pitchFamily="34" charset="0"/>
                <a:ea typeface="微软雅黑" pitchFamily="34" charset="-122"/>
                <a:cs typeface="微软雅黑" pitchFamily="34" charset="-120"/>
              </a:rPr>
              <a:t>，此外，科学史背后的科学方法也是常被忽略的内容。在建立细胞学说的过程中，</a:t>
            </a:r>
            <a:r>
              <a:rPr lang="en-US" altLang="zh-CN" sz="1800" b="0" i="0">
                <a:solidFill>
                  <a:srgbClr val="000000"/>
                </a:solidFill>
                <a:latin typeface="微软雅黑" pitchFamily="34" charset="0"/>
                <a:ea typeface="微软雅黑" pitchFamily="34" charset="-122"/>
                <a:cs typeface="微软雅黑" pitchFamily="34" charset="-120"/>
              </a:rPr>
              <a:t>科学家运用了归纳法</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这一思维方法在生物学中的运用十分广泛</a:t>
            </a:r>
            <a:r>
              <a:rPr lang="en-US" altLang="zh-CN" sz="1800" b="0" i="0" dirty="0">
                <a:solidFill>
                  <a:srgbClr val="000000"/>
                </a:solidFill>
                <a:latin typeface="微软雅黑" pitchFamily="34" charset="0"/>
                <a:ea typeface="微软雅黑" pitchFamily="34" charset="-122"/>
                <a:cs typeface="微软雅黑" pitchFamily="34" charset="-120"/>
              </a:rPr>
              <a:t>，生物学中许多的理论和规律都是运用归纳法得出的</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本攻略对</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细胞学说的相关易错点</a:t>
            </a:r>
            <a:r>
              <a:rPr lang="en-US" altLang="zh-CN" sz="1800" b="0" i="0" dirty="0">
                <a:solidFill>
                  <a:srgbClr val="000000"/>
                </a:solidFill>
                <a:latin typeface="微软雅黑" pitchFamily="34" charset="0"/>
                <a:ea typeface="微软雅黑" pitchFamily="34" charset="-122"/>
                <a:cs typeface="微软雅黑" pitchFamily="34" charset="-120"/>
              </a:rPr>
              <a:t>、易漏点进行讲解。了解并避开这些误区</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有助于学生更准确地理解细胞学说的核</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心内容和意义</a:t>
            </a:r>
            <a:r>
              <a:rPr lang="en-US" altLang="zh-CN" b="0" i="0" dirty="0">
                <a:solidFill>
                  <a:srgbClr val="000000"/>
                </a:solidFill>
                <a:latin typeface="微软雅黑" pitchFamily="34" charset="0"/>
                <a:ea typeface="微软雅黑" pitchFamily="34" charset="-122"/>
                <a:cs typeface="微软雅黑" pitchFamily="34" charset="-120"/>
              </a:rPr>
              <a:t>，为深入学习生物学知识打下坚实基础。</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pic>
        <p:nvPicPr>
          <p:cNvPr id="2" name="C_4#7d2606f8a?pid=4bc7b2b7a&amp;color=0,0,0&amp;tib=255,255,255&amp;vtp=1" descr="preencoded.png"/>
          <p:cNvPicPr>
            <a:picLocks noChangeAspect="1"/>
          </p:cNvPicPr>
          <p:nvPr/>
        </p:nvPicPr>
        <p:blipFill>
          <a:blip r:embed="rId3"/>
          <a:stretch>
            <a:fillRect/>
          </a:stretch>
        </p:blipFill>
        <p:spPr>
          <a:xfrm>
            <a:off x="832104" y="1078992"/>
            <a:ext cx="411480" cy="411480"/>
          </a:xfrm>
          <a:prstGeom prst="rect">
            <a:avLst/>
          </a:prstGeom>
        </p:spPr>
      </p:pic>
      <p:sp>
        <p:nvSpPr>
          <p:cNvPr id="3" name="C_4_BD#7d2606f8a?pid=4bc7b2b7a&amp;color=255,255,255&amp;vtp=1&amp;bt=1"/>
          <p:cNvSpPr/>
          <p:nvPr/>
        </p:nvSpPr>
        <p:spPr>
          <a:xfrm>
            <a:off x="822960" y="914400"/>
            <a:ext cx="429768" cy="731520"/>
          </a:xfrm>
          <a:prstGeom prst="rect">
            <a:avLst/>
          </a:prstGeom>
          <a:noFill/>
          <a:ln/>
        </p:spPr>
        <p:txBody>
          <a:bodyPr wrap="square" lIns="0" tIns="0" rIns="0" bIns="0" rtlCol="0" anchor="ctr"/>
          <a:lstStyle/>
          <a:p>
            <a:pPr algn="ctr" latinLnBrk="1">
              <a:lnSpc>
                <a:spcPct val="100000"/>
              </a:lnSpc>
            </a:pPr>
            <a:r>
              <a:rPr lang="en-US" altLang="zh-CN" sz="2200" b="1" i="0" dirty="0">
                <a:solidFill>
                  <a:srgbClr val="FFFFFF"/>
                </a:solidFill>
                <a:latin typeface="微软雅黑" pitchFamily="34" charset="0"/>
                <a:ea typeface="微软雅黑" pitchFamily="34" charset="-122"/>
                <a:cs typeface="微软雅黑" pitchFamily="34" charset="-120"/>
              </a:rPr>
              <a:t>一</a:t>
            </a:r>
            <a:endParaRPr lang="en-US" altLang="zh-CN" sz="2200" dirty="0"/>
          </a:p>
        </p:txBody>
      </p:sp>
      <p:sp>
        <p:nvSpPr>
          <p:cNvPr id="4" name="C_4_BD#7d2606f8a?pid=4bc7b2b7a&amp;color=0,0,0&amp;vtp=1&amp;bbb=1"/>
          <p:cNvSpPr/>
          <p:nvPr/>
        </p:nvSpPr>
        <p:spPr>
          <a:xfrm>
            <a:off x="1280160" y="1069594"/>
            <a:ext cx="10515600" cy="393700"/>
          </a:xfrm>
          <a:prstGeom prst="rect">
            <a:avLst/>
          </a:prstGeom>
          <a:noFill/>
          <a:ln/>
        </p:spPr>
        <p:txBody>
          <a:bodyPr wrap="none" lIns="0" tIns="0" rIns="0" bIns="0" rtlCol="0" anchor="ctr"/>
          <a:lstStyle/>
          <a:p>
            <a:pPr algn="l" latinLnBrk="1">
              <a:lnSpc>
                <a:spcPts val="3100"/>
              </a:lnSpc>
            </a:pPr>
            <a:r>
              <a:rPr lang="en-US" altLang="zh-CN" sz="2200" b="1" i="0" dirty="0">
                <a:solidFill>
                  <a:srgbClr val="000000"/>
                </a:solidFill>
                <a:latin typeface="微软雅黑" pitchFamily="34" charset="0"/>
                <a:ea typeface="微软雅黑" pitchFamily="34" charset="-122"/>
                <a:cs typeface="微软雅黑" pitchFamily="34" charset="-120"/>
              </a:rPr>
              <a:t>细胞学说的建立过程</a:t>
            </a:r>
            <a:endParaRPr lang="en-US" altLang="zh-CN" sz="2200" dirty="0"/>
          </a:p>
        </p:txBody>
      </p:sp>
      <p:sp>
        <p:nvSpPr>
          <p:cNvPr id="5" name="P_5_BD#8923c0bcb?pid=7d2606f8a&amp;color=0,0,0&amp;vtp=1&amp;bbb=1"/>
          <p:cNvSpPr/>
          <p:nvPr/>
        </p:nvSpPr>
        <p:spPr>
          <a:xfrm>
            <a:off x="832104" y="14605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细胞学说的建立过程可用下图表示：</a:t>
            </a:r>
            <a:endParaRPr lang="en-US" altLang="zh-CN" sz="1800" dirty="0"/>
          </a:p>
        </p:txBody>
      </p:sp>
      <p:pic>
        <p:nvPicPr>
          <p:cNvPr id="6" name="P_5_BD#8923c0bcb?pid=7d2606f8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247580" y="2003425"/>
            <a:ext cx="5702936" cy="26448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P_5_BD#8923c0bcb?pid=7d2606f8a&amp;color=0,0,0&amp;vtp=1&amp;bbb=1&amp;hb=1"/>
              <p:cNvSpPr/>
              <p:nvPr/>
            </p:nvSpPr>
            <p:spPr>
              <a:xfrm>
                <a:off x="832104" y="4782885"/>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器官、组织和细胞都是有生命活动的整体，是不同层次的生命系统，“器官水平</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组织水平</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细胞</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水平</a:t>
                </a:r>
                <a:r>
                  <a:rPr lang="en-US" altLang="zh-CN" sz="1800" b="0" i="0" dirty="0">
                    <a:solidFill>
                      <a:srgbClr val="000000"/>
                    </a:solidFill>
                    <a:latin typeface="微软雅黑" pitchFamily="34" charset="0"/>
                    <a:ea typeface="微软雅黑" pitchFamily="34" charset="-122"/>
                    <a:cs typeface="微软雅黑" pitchFamily="34" charset="-120"/>
                  </a:rPr>
                  <a:t>”是从宏观逐步到微观的层次变化，可以看出科学家们对于生物的观察逐渐进入微观水平</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在细胞学</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说创立之后</a:t>
                </a:r>
                <a:r>
                  <a:rPr lang="en-US" altLang="zh-CN" b="0" i="0" dirty="0">
                    <a:solidFill>
                      <a:srgbClr val="000000"/>
                    </a:solidFill>
                    <a:latin typeface="微软雅黑" pitchFamily="34" charset="0"/>
                    <a:ea typeface="微软雅黑" pitchFamily="34" charset="-122"/>
                    <a:cs typeface="微软雅黑" pitchFamily="34" charset="-120"/>
                  </a:rPr>
                  <a:t>，生物学研究进入细胞水平。</a:t>
                </a:r>
                <a:endParaRPr lang="en-US" altLang="zh-CN" dirty="0"/>
              </a:p>
            </p:txBody>
          </p:sp>
        </mc:Choice>
        <mc:Fallback>
          <p:sp>
            <p:nvSpPr>
              <p:cNvPr id="7" name="P_5_BD#8923c0bcb?pid=7d2606f8a&amp;color=0,0,0&amp;vtp=1&amp;bbb=1&amp;hb=1"/>
              <p:cNvSpPr>
                <a:spLocks noRot="1" noChangeAspect="1" noMove="1" noResize="1" noEditPoints="1" noAdjustHandles="1" noChangeArrowheads="1" noChangeShapeType="1" noTextEdit="1"/>
              </p:cNvSpPr>
              <p:nvPr/>
            </p:nvSpPr>
            <p:spPr>
              <a:xfrm>
                <a:off x="832104" y="4782885"/>
                <a:ext cx="10533888" cy="1257300"/>
              </a:xfrm>
              <a:prstGeom prst="rect">
                <a:avLst/>
              </a:prstGeom>
              <a:blipFill>
                <a:blip r:embed="rId5"/>
                <a:stretch>
                  <a:fillRect l="-1389" r="-1331" b="-728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P_5_BD#8923c0bcb?sp=1&amp;pid=7d2606f8a&amp;color=0,0,0&amp;vtp=1&amp;bt=1&amp;bbb=1"/>
          <p:cNvSpPr/>
          <p:nvPr/>
        </p:nvSpPr>
        <p:spPr>
          <a:xfrm>
            <a:off x="832104" y="1078992"/>
            <a:ext cx="10533888" cy="25146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（1）错误认识：细胞学说的建立是一蹴而就的。</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细胞学说的建立是一个长期且复杂的过程</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经历了长时间的科学研究和积累</a:t>
            </a:r>
            <a:r>
              <a:rPr lang="en-US" altLang="zh-CN" sz="1800" b="0" i="0"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（2）错误认识：细胞学说的建立完全依赖于显微镜的观察。</a:t>
            </a:r>
            <a:endParaRPr lang="en-US" altLang="zh-CN">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虽然显微镜的观察在细胞学说的建立过程中起到了关键作用</a:t>
            </a:r>
            <a:r>
              <a:rPr lang="en-US" altLang="zh-CN">
                <a:solidFill>
                  <a:srgbClr val="000000"/>
                </a:solidFill>
                <a:latin typeface="微软雅黑" pitchFamily="34" charset="0"/>
                <a:ea typeface="微软雅黑" pitchFamily="34" charset="-122"/>
                <a:cs typeface="微软雅黑" pitchFamily="34" charset="-120"/>
              </a:rPr>
              <a:t>，但细胞学说的建立并非仅仅依赖于显微</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镜的观察。科学家们在显微镜观察的基础上，进行了深入的理论思考和科学实验，才逐步揭示了细胞的结</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构和功能，最终形成了细胞学说。因此，细胞学说的建立是理论思维和科学实验相结合的产物。</a:t>
            </a:r>
            <a:endParaRPr lang="en-US" altLang="zh-CN" sz="18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pic>
        <p:nvPicPr>
          <p:cNvPr id="2" name="C_4#1795c7572?pid=4bc7b2b7a&amp;color=0,0,0&amp;tib=255,255,255&amp;vtp=1" descr="preencoded.png"/>
          <p:cNvPicPr>
            <a:picLocks noChangeAspect="1"/>
          </p:cNvPicPr>
          <p:nvPr/>
        </p:nvPicPr>
        <p:blipFill>
          <a:blip r:embed="rId3"/>
          <a:stretch>
            <a:fillRect/>
          </a:stretch>
        </p:blipFill>
        <p:spPr>
          <a:xfrm>
            <a:off x="832104" y="1078992"/>
            <a:ext cx="411480" cy="411480"/>
          </a:xfrm>
          <a:prstGeom prst="rect">
            <a:avLst/>
          </a:prstGeom>
        </p:spPr>
      </p:pic>
      <p:sp>
        <p:nvSpPr>
          <p:cNvPr id="3" name="C_4_BD#1795c7572?pid=4bc7b2b7a&amp;color=255,255,255&amp;vtp=1&amp;bt=1"/>
          <p:cNvSpPr/>
          <p:nvPr/>
        </p:nvSpPr>
        <p:spPr>
          <a:xfrm>
            <a:off x="822960" y="914400"/>
            <a:ext cx="429768" cy="731520"/>
          </a:xfrm>
          <a:prstGeom prst="rect">
            <a:avLst/>
          </a:prstGeom>
          <a:noFill/>
          <a:ln/>
        </p:spPr>
        <p:txBody>
          <a:bodyPr wrap="square" lIns="0" tIns="0" rIns="0" bIns="0" rtlCol="0" anchor="ctr"/>
          <a:lstStyle/>
          <a:p>
            <a:pPr algn="ctr" latinLnBrk="1">
              <a:lnSpc>
                <a:spcPct val="100000"/>
              </a:lnSpc>
            </a:pPr>
            <a:r>
              <a:rPr lang="en-US" altLang="zh-CN" sz="2200" b="1" i="0" dirty="0">
                <a:solidFill>
                  <a:srgbClr val="FFFFFF"/>
                </a:solidFill>
                <a:latin typeface="微软雅黑" pitchFamily="34" charset="0"/>
                <a:ea typeface="微软雅黑" pitchFamily="34" charset="-122"/>
                <a:cs typeface="微软雅黑" pitchFamily="34" charset="-120"/>
              </a:rPr>
              <a:t>二</a:t>
            </a:r>
            <a:endParaRPr lang="en-US" altLang="zh-CN" sz="2200" dirty="0"/>
          </a:p>
        </p:txBody>
      </p:sp>
      <p:sp>
        <p:nvSpPr>
          <p:cNvPr id="4" name="C_4_BD#1795c7572?pid=4bc7b2b7a&amp;color=0,0,0&amp;vtp=1&amp;bbb=1"/>
          <p:cNvSpPr/>
          <p:nvPr/>
        </p:nvSpPr>
        <p:spPr>
          <a:xfrm>
            <a:off x="1280160" y="1069594"/>
            <a:ext cx="10515600" cy="393700"/>
          </a:xfrm>
          <a:prstGeom prst="rect">
            <a:avLst/>
          </a:prstGeom>
          <a:noFill/>
          <a:ln/>
        </p:spPr>
        <p:txBody>
          <a:bodyPr wrap="none" lIns="0" tIns="0" rIns="0" bIns="0" rtlCol="0" anchor="ctr"/>
          <a:lstStyle/>
          <a:p>
            <a:pPr algn="l" latinLnBrk="1">
              <a:lnSpc>
                <a:spcPts val="3100"/>
              </a:lnSpc>
            </a:pPr>
            <a:r>
              <a:rPr lang="en-US" altLang="zh-CN" sz="2200" b="1" i="0" dirty="0">
                <a:solidFill>
                  <a:srgbClr val="000000"/>
                </a:solidFill>
                <a:latin typeface="微软雅黑" pitchFamily="34" charset="0"/>
                <a:ea typeface="微软雅黑" pitchFamily="34" charset="-122"/>
                <a:cs typeface="微软雅黑" pitchFamily="34" charset="-120"/>
              </a:rPr>
              <a:t>细胞学说的主要内容和意义</a:t>
            </a:r>
            <a:endParaRPr lang="en-US" altLang="zh-CN" sz="2200" dirty="0"/>
          </a:p>
        </p:txBody>
      </p:sp>
      <p:sp>
        <p:nvSpPr>
          <p:cNvPr id="5" name="P_5_BD#b790614c2?pid=1795c7572&amp;color=0,0,0&amp;vtp=1&amp;bbb=1"/>
          <p:cNvSpPr/>
          <p:nvPr/>
        </p:nvSpPr>
        <p:spPr>
          <a:xfrm>
            <a:off x="832104" y="1460500"/>
            <a:ext cx="1062513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生物学家通过观察动物细胞和植物细胞，运用不完全归纳法，提出了细胞学说，其内容和意义如下。</a:t>
            </a:r>
            <a:endParaRPr lang="en-US" altLang="zh-CN" sz="1800" dirty="0"/>
          </a:p>
        </p:txBody>
      </p:sp>
      <p:pic>
        <p:nvPicPr>
          <p:cNvPr id="6" name="P_5_BD#b790614c2?pid=1795c757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368296" y="2003425"/>
            <a:ext cx="7461504" cy="20574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P_5_BD#b790614c2?sp=1&amp;pid=1795c7572&amp;color=0,0,0&amp;vtp=1&amp;bbb=1&amp;hb=1"/>
          <p:cNvSpPr/>
          <p:nvPr/>
        </p:nvSpPr>
        <p:spPr>
          <a:xfrm>
            <a:off x="832104" y="4187825"/>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（1）错误认识：细胞学说的意义仅在于揭示了细胞的统一性，或仅在于揭示了生物体结构的统一性。</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细胞学说的意义远不止于揭示了细胞或生物体结构的统一性</a:t>
            </a:r>
            <a:r>
              <a:rPr lang="en-US" altLang="zh-CN" sz="1800" b="0" i="0" dirty="0">
                <a:solidFill>
                  <a:srgbClr val="000000"/>
                </a:solidFill>
                <a:latin typeface="微软雅黑" pitchFamily="34" charset="0"/>
                <a:ea typeface="微软雅黑" pitchFamily="34" charset="-122"/>
                <a:cs typeface="微软雅黑" pitchFamily="34" charset="-120"/>
              </a:rPr>
              <a:t>，它还阐明了生物界的统一性</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在思想观</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念上打破了植物学和动物学之间的壁垒</a:t>
            </a:r>
            <a:r>
              <a:rPr lang="en-US" altLang="zh-CN" b="0" i="0" dirty="0">
                <a:solidFill>
                  <a:srgbClr val="000000"/>
                </a:solidFill>
                <a:latin typeface="微软雅黑" pitchFamily="34" charset="0"/>
                <a:ea typeface="微软雅黑" pitchFamily="34" charset="-122"/>
                <a:cs typeface="微软雅黑" pitchFamily="34" charset="-120"/>
              </a:rPr>
              <a:t>，促进了解剖学、生理学、胚胎学等学科的融通和统一。</a:t>
            </a:r>
            <a:endParaRPr lang="en-US" altLang="zh-CN"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P_5_BD#b790614c2?sp=1&amp;pid=1795c7572&amp;color=0,0,0&amp;vtp=1&amp;bt=1&amp;bbb=1&amp;hb=1"/>
          <p:cNvSpPr/>
          <p:nvPr/>
        </p:nvSpPr>
        <p:spPr>
          <a:xfrm>
            <a:off x="832104" y="1078992"/>
            <a:ext cx="10533888" cy="29337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（2）错误认识：细胞学说揭示了细胞的多样性或差异性。</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细胞的多样性主要体现在不同种类的细胞具有不同的形态</a:t>
            </a:r>
            <a:r>
              <a:rPr lang="en-US" altLang="zh-CN" sz="1800" b="0" i="0" dirty="0">
                <a:solidFill>
                  <a:srgbClr val="000000"/>
                </a:solidFill>
                <a:latin typeface="微软雅黑" pitchFamily="34" charset="0"/>
                <a:ea typeface="微软雅黑" pitchFamily="34" charset="-122"/>
                <a:cs typeface="微软雅黑" pitchFamily="34" charset="-120"/>
              </a:rPr>
              <a:t>、结构和功能</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细胞学说并未揭示细胞的多</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样性</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而是强调了细胞的统一性和生物体结构的统一性</a:t>
            </a:r>
            <a:r>
              <a:rPr lang="en-US" altLang="zh-CN" b="0" i="0"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（3）错误认识：联系受精卵是由精子和卵细胞融合形成的，认为新细胞的来源除了细胞分裂，还有</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细胞融合，并以此否认魏尔肖的补充内容。</a:t>
            </a:r>
            <a:endParaRPr lang="en-US" altLang="zh-CN">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魏尔肖的补充内容是基于当时有些学者对细胞分裂现象的观察和理解提出的</a:t>
            </a:r>
            <a:r>
              <a:rPr lang="en-US" altLang="zh-CN">
                <a:solidFill>
                  <a:srgbClr val="000000"/>
                </a:solidFill>
                <a:latin typeface="微软雅黑" pitchFamily="34" charset="0"/>
                <a:ea typeface="微软雅黑" pitchFamily="34" charset="-122"/>
                <a:cs typeface="微软雅黑" pitchFamily="34" charset="-120"/>
              </a:rPr>
              <a:t>，其原始表述主要联系的</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是细胞分裂现象。</a:t>
            </a:r>
            <a:endParaRPr lang="en-US" altLang="zh-CN"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pic>
        <p:nvPicPr>
          <p:cNvPr id="2" name="C_4#3d0c4cbec?pid=4bc7b2b7a&amp;color=0,0,0&amp;tib=255,255,255&amp;vtp=1" descr="preencoded.png"/>
          <p:cNvPicPr>
            <a:picLocks noChangeAspect="1"/>
          </p:cNvPicPr>
          <p:nvPr/>
        </p:nvPicPr>
        <p:blipFill>
          <a:blip r:embed="rId3"/>
          <a:stretch>
            <a:fillRect/>
          </a:stretch>
        </p:blipFill>
        <p:spPr>
          <a:xfrm>
            <a:off x="832104" y="1078992"/>
            <a:ext cx="411480" cy="411480"/>
          </a:xfrm>
          <a:prstGeom prst="rect">
            <a:avLst/>
          </a:prstGeom>
        </p:spPr>
      </p:pic>
      <p:sp>
        <p:nvSpPr>
          <p:cNvPr id="3" name="C_4_BD#3d0c4cbec?pid=4bc7b2b7a&amp;color=255,255,255&amp;vtp=1&amp;bt=1"/>
          <p:cNvSpPr/>
          <p:nvPr/>
        </p:nvSpPr>
        <p:spPr>
          <a:xfrm>
            <a:off x="822960" y="914400"/>
            <a:ext cx="429768" cy="731520"/>
          </a:xfrm>
          <a:prstGeom prst="rect">
            <a:avLst/>
          </a:prstGeom>
          <a:noFill/>
          <a:ln/>
        </p:spPr>
        <p:txBody>
          <a:bodyPr wrap="square" lIns="0" tIns="0" rIns="0" bIns="0" rtlCol="0" anchor="ctr"/>
          <a:lstStyle/>
          <a:p>
            <a:pPr algn="ctr" latinLnBrk="1">
              <a:lnSpc>
                <a:spcPct val="100000"/>
              </a:lnSpc>
            </a:pPr>
            <a:r>
              <a:rPr lang="en-US" altLang="zh-CN" sz="2200" b="1" i="0" dirty="0">
                <a:solidFill>
                  <a:srgbClr val="FFFFFF"/>
                </a:solidFill>
                <a:latin typeface="微软雅黑" pitchFamily="34" charset="0"/>
                <a:ea typeface="微软雅黑" pitchFamily="34" charset="-122"/>
                <a:cs typeface="微软雅黑" pitchFamily="34" charset="-120"/>
              </a:rPr>
              <a:t>三</a:t>
            </a:r>
            <a:endParaRPr lang="en-US" altLang="zh-CN" sz="2200" dirty="0"/>
          </a:p>
        </p:txBody>
      </p:sp>
      <p:sp>
        <p:nvSpPr>
          <p:cNvPr id="4" name="C_4_BD#3d0c4cbec?pid=4bc7b2b7a&amp;color=0,0,0&amp;vtp=1&amp;bbb=1"/>
          <p:cNvSpPr/>
          <p:nvPr/>
        </p:nvSpPr>
        <p:spPr>
          <a:xfrm>
            <a:off x="1280160" y="1069594"/>
            <a:ext cx="10515600" cy="393700"/>
          </a:xfrm>
          <a:prstGeom prst="rect">
            <a:avLst/>
          </a:prstGeom>
          <a:noFill/>
          <a:ln/>
        </p:spPr>
        <p:txBody>
          <a:bodyPr wrap="none" lIns="0" tIns="0" rIns="0" bIns="0" rtlCol="0" anchor="ctr"/>
          <a:lstStyle/>
          <a:p>
            <a:pPr algn="l" latinLnBrk="1">
              <a:lnSpc>
                <a:spcPts val="3100"/>
              </a:lnSpc>
            </a:pPr>
            <a:r>
              <a:rPr lang="en-US" altLang="zh-CN" sz="2200" b="1" i="0" dirty="0">
                <a:solidFill>
                  <a:srgbClr val="000000"/>
                </a:solidFill>
                <a:latin typeface="微软雅黑" pitchFamily="34" charset="0"/>
                <a:ea typeface="微软雅黑" pitchFamily="34" charset="-122"/>
                <a:cs typeface="微软雅黑" pitchFamily="34" charset="-120"/>
              </a:rPr>
              <a:t>细胞学说建立过程中用到的思维方法——归纳法</a:t>
            </a:r>
            <a:endParaRPr lang="en-US" altLang="zh-CN" sz="2200" dirty="0"/>
          </a:p>
        </p:txBody>
      </p:sp>
      <p:sp>
        <p:nvSpPr>
          <p:cNvPr id="5" name="P_5_BD#63dd8d701?pid=3d0c4cbec&amp;color=0,0,0&amp;vtp=1&amp;bbb=1&amp;hb=1"/>
          <p:cNvSpPr/>
          <p:nvPr/>
        </p:nvSpPr>
        <p:spPr>
          <a:xfrm>
            <a:off x="832104" y="14605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归纳法是一种思维方法，在生物学中</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归纳法的具体操作就是由观察到的一系列具体事实推出一般结</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论</a:t>
            </a:r>
            <a:r>
              <a:rPr lang="en-US" altLang="zh-CN" b="0" i="0" dirty="0">
                <a:solidFill>
                  <a:srgbClr val="000000"/>
                </a:solidFill>
                <a:latin typeface="微软雅黑" pitchFamily="34" charset="0"/>
                <a:ea typeface="微软雅黑" pitchFamily="34" charset="-122"/>
                <a:cs typeface="微软雅黑" pitchFamily="34" charset="-120"/>
              </a:rPr>
              <a:t>。根据被研究的对象是否为全部对象，可将归纳法分为完全归纳法和不完全归纳法。</a:t>
            </a:r>
            <a:endParaRPr lang="en-US" altLang="zh-CN" dirty="0"/>
          </a:p>
        </p:txBody>
      </p:sp>
      <p:pic>
        <p:nvPicPr>
          <p:cNvPr id="6" name="P_5_BD#63dd8d701?pid=3d0c4cbec&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04488" y="2413000"/>
            <a:ext cx="4379976" cy="11430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P_5#63dd8d701?pid=3d0c4cbec&amp;color=0,0,0&amp;vtp=1&amp;bbb=1&amp;hb=1"/>
          <p:cNvSpPr/>
          <p:nvPr/>
        </p:nvSpPr>
        <p:spPr>
          <a:xfrm>
            <a:off x="832104" y="3683000"/>
            <a:ext cx="10533888" cy="1676400"/>
          </a:xfrm>
          <a:prstGeom prst="rect">
            <a:avLst/>
          </a:prstGeom>
          <a:noFill/>
          <a:ln/>
        </p:spPr>
        <p:txBody>
          <a:bodyPr wrap="none" lIns="0" tIns="0" rIns="0" bIns="0" rtlCol="0" anchor="t"/>
          <a:lstStyle/>
          <a:p>
            <a:pPr algn="l" latinLnBrk="1">
              <a:lnSpc>
                <a:spcPts val="3300"/>
              </a:lnSpc>
            </a:pPr>
            <a:r>
              <a:rPr lang="en-US" altLang="zh-CN" sz="1800" b="1" i="0" dirty="0">
                <a:solidFill>
                  <a:srgbClr val="00A0AF"/>
                </a:solidFill>
                <a:latin typeface="微软雅黑" pitchFamily="34" charset="0"/>
                <a:ea typeface="微软雅黑" pitchFamily="34" charset="-122"/>
                <a:cs typeface="微软雅黑" pitchFamily="34" charset="-120"/>
              </a:rPr>
              <a:t>【拓展】</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楷体" pitchFamily="34" charset="-122"/>
                <a:cs typeface="微软雅黑" pitchFamily="34" charset="-120"/>
              </a:rPr>
              <a:t>    </a:t>
            </a:r>
            <a:r>
              <a:rPr lang="en-US" altLang="zh-CN" sz="1800" b="0" i="0" smtClean="0">
                <a:solidFill>
                  <a:srgbClr val="00A0AF"/>
                </a:solidFill>
                <a:latin typeface="微软雅黑" pitchFamily="34" charset="0"/>
                <a:ea typeface="楷体" pitchFamily="34" charset="-122"/>
                <a:cs typeface="微软雅黑" pitchFamily="34" charset="-120"/>
              </a:rPr>
              <a:t>科学研究中最常用的是不完全归纳法</a:t>
            </a:r>
            <a:r>
              <a:rPr lang="en-US" altLang="zh-CN" sz="1800" b="0" i="0" dirty="0">
                <a:solidFill>
                  <a:srgbClr val="00A0AF"/>
                </a:solidFill>
                <a:latin typeface="微软雅黑" pitchFamily="34" charset="0"/>
                <a:ea typeface="微软雅黑" pitchFamily="34" charset="-122"/>
                <a:cs typeface="微软雅黑" pitchFamily="34" charset="-120"/>
              </a:rPr>
              <a:t>，</a:t>
            </a:r>
            <a:r>
              <a:rPr lang="en-US" altLang="zh-CN" sz="1800" b="0" i="0" dirty="0">
                <a:solidFill>
                  <a:srgbClr val="00A0AF"/>
                </a:solidFill>
                <a:latin typeface="微软雅黑" pitchFamily="34" charset="0"/>
                <a:ea typeface="楷体" pitchFamily="34" charset="-122"/>
                <a:cs typeface="微软雅黑" pitchFamily="34" charset="-120"/>
              </a:rPr>
              <a:t>但由于其观察对象并不是全部的研究对象</a:t>
            </a:r>
            <a:r>
              <a:rPr lang="en-US" altLang="zh-CN" sz="1800" b="0" i="0">
                <a:solidFill>
                  <a:srgbClr val="00A0AF"/>
                </a:solidFill>
                <a:latin typeface="微软雅黑" pitchFamily="34" charset="0"/>
                <a:ea typeface="微软雅黑" pitchFamily="34" charset="-122"/>
                <a:cs typeface="微软雅黑" pitchFamily="34" charset="-120"/>
              </a:rPr>
              <a:t>，</a:t>
            </a:r>
            <a:r>
              <a:rPr lang="en-US" altLang="zh-CN" sz="1800" b="0" i="0" smtClean="0">
                <a:solidFill>
                  <a:srgbClr val="00A0AF"/>
                </a:solidFill>
                <a:latin typeface="微软雅黑" pitchFamily="34" charset="0"/>
                <a:ea typeface="楷体" pitchFamily="34" charset="-122"/>
                <a:cs typeface="微软雅黑" pitchFamily="34" charset="-120"/>
              </a:rPr>
              <a:t>致使利用不完全归</a:t>
            </a:r>
          </a:p>
          <a:p>
            <a:pPr latinLnBrk="1">
              <a:lnSpc>
                <a:spcPts val="3300"/>
              </a:lnSpc>
            </a:pPr>
            <a:r>
              <a:rPr lang="en-US" altLang="zh-CN" sz="1800" b="0" i="0" smtClean="0">
                <a:solidFill>
                  <a:srgbClr val="00A0AF"/>
                </a:solidFill>
                <a:latin typeface="微软雅黑" pitchFamily="34" charset="0"/>
                <a:ea typeface="楷体" pitchFamily="34" charset="-122"/>
                <a:cs typeface="微软雅黑" pitchFamily="34" charset="-120"/>
              </a:rPr>
              <a:t>纳法得出的结论有可能错误</a:t>
            </a:r>
            <a:r>
              <a:rPr lang="en-US" altLang="zh-CN" sz="1800" b="0" i="0" dirty="0">
                <a:solidFill>
                  <a:srgbClr val="00A0AF"/>
                </a:solidFill>
                <a:latin typeface="微软雅黑" pitchFamily="34" charset="0"/>
                <a:ea typeface="微软雅黑" pitchFamily="34" charset="-122"/>
                <a:cs typeface="微软雅黑" pitchFamily="34" charset="-120"/>
              </a:rPr>
              <a:t>，</a:t>
            </a:r>
            <a:r>
              <a:rPr lang="en-US" altLang="zh-CN" sz="1800" b="0" i="0" dirty="0">
                <a:solidFill>
                  <a:srgbClr val="00A0AF"/>
                </a:solidFill>
                <a:latin typeface="微软雅黑" pitchFamily="34" charset="0"/>
                <a:ea typeface="楷体" pitchFamily="34" charset="-122"/>
                <a:cs typeface="微软雅黑" pitchFamily="34" charset="-120"/>
              </a:rPr>
              <a:t>因此我们可以看到许多科学结论需要经常</a:t>
            </a:r>
            <a:r>
              <a:rPr lang="en-US" altLang="zh-CN" sz="1800" b="0" i="0" dirty="0">
                <a:solidFill>
                  <a:srgbClr val="00A0AF"/>
                </a:solidFill>
                <a:latin typeface="微软雅黑" pitchFamily="34" charset="0"/>
                <a:ea typeface="微软雅黑" pitchFamily="34" charset="-122"/>
                <a:cs typeface="微软雅黑" pitchFamily="34" charset="-120"/>
              </a:rPr>
              <a:t>“</a:t>
            </a:r>
            <a:r>
              <a:rPr lang="en-US" altLang="zh-CN" sz="1800" b="0" i="0" dirty="0">
                <a:solidFill>
                  <a:srgbClr val="00A0AF"/>
                </a:solidFill>
                <a:latin typeface="微软雅黑" pitchFamily="34" charset="0"/>
                <a:ea typeface="楷体" pitchFamily="34" charset="-122"/>
                <a:cs typeface="微软雅黑" pitchFamily="34" charset="-120"/>
              </a:rPr>
              <a:t>打补丁</a:t>
            </a:r>
            <a:r>
              <a:rPr lang="en-US" altLang="zh-CN" sz="1800" b="0" i="0">
                <a:solidFill>
                  <a:srgbClr val="00A0AF"/>
                </a:solidFill>
                <a:latin typeface="微软雅黑" pitchFamily="34" charset="0"/>
                <a:ea typeface="微软雅黑" pitchFamily="34" charset="-122"/>
                <a:cs typeface="微软雅黑" pitchFamily="34" charset="-120"/>
              </a:rPr>
              <a:t>”，</a:t>
            </a:r>
            <a:r>
              <a:rPr lang="en-US" altLang="zh-CN" sz="1800" b="0" i="0" smtClean="0">
                <a:solidFill>
                  <a:srgbClr val="00A0AF"/>
                </a:solidFill>
                <a:latin typeface="微软雅黑" pitchFamily="34" charset="0"/>
                <a:ea typeface="楷体" pitchFamily="34" charset="-122"/>
                <a:cs typeface="微软雅黑" pitchFamily="34" charset="-120"/>
              </a:rPr>
              <a:t>有许多的例外需要特</a:t>
            </a:r>
          </a:p>
          <a:p>
            <a:pPr latinLnBrk="1">
              <a:lnSpc>
                <a:spcPts val="3300"/>
              </a:lnSpc>
            </a:pPr>
            <a:r>
              <a:rPr lang="en-US" altLang="zh-CN" b="0" i="0" smtClean="0">
                <a:solidFill>
                  <a:srgbClr val="00A0AF"/>
                </a:solidFill>
                <a:latin typeface="微软雅黑" pitchFamily="34" charset="0"/>
                <a:ea typeface="楷体" pitchFamily="34" charset="-122"/>
                <a:cs typeface="微软雅黑" pitchFamily="34" charset="-120"/>
              </a:rPr>
              <a:t>别记忆</a:t>
            </a:r>
            <a:r>
              <a:rPr lang="en-US" altLang="zh-CN" b="0" i="0" dirty="0">
                <a:solidFill>
                  <a:srgbClr val="00A0AF"/>
                </a:solidFill>
                <a:latin typeface="微软雅黑" pitchFamily="34" charset="0"/>
                <a:ea typeface="微软雅黑" pitchFamily="34" charset="-122"/>
                <a:cs typeface="微软雅黑"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4_BD.1_1#5e74f7573?vop=1&amp;pid=542d024e4&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A0AF"/>
                </a:solidFill>
                <a:latin typeface="微软雅黑" pitchFamily="34" charset="0"/>
                <a:ea typeface="微软雅黑" pitchFamily="34" charset="-122"/>
                <a:cs typeface="微软雅黑" pitchFamily="34" charset="-120"/>
              </a:rPr>
              <a:t>示例题</a:t>
            </a:r>
            <a:r>
              <a:rPr lang="en-US" altLang="zh-CN" sz="1800" b="1" i="0" dirty="0">
                <a:solidFill>
                  <a:srgbClr val="00A0AF"/>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多选</a:t>
            </a:r>
            <a:r>
              <a:rPr lang="en-US" altLang="zh-CN" sz="1800" b="0" i="0" dirty="0">
                <a:solidFill>
                  <a:srgbClr val="000000"/>
                </a:solidFill>
                <a:latin typeface="微软雅黑" pitchFamily="34" charset="0"/>
                <a:ea typeface="微软雅黑" pitchFamily="34" charset="-122"/>
                <a:cs typeface="微软雅黑" pitchFamily="34" charset="-120"/>
              </a:rPr>
              <a:t>）归纳法是重要的科学研究方法，但不完全归纳法可能会有意外</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在细胞学说的提出历程</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中</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下列做法可以增加不完全归纳法可信度的是</a:t>
            </a:r>
            <a:r>
              <a:rPr lang="en-US" altLang="zh-CN" b="0" i="0" smtClean="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SimSun" pitchFamily="34" charset="0"/>
                <a:ea typeface="SimSun" pitchFamily="34" charset="-122"/>
                <a:cs typeface="SimSun" pitchFamily="34" charset="-120"/>
              </a:rPr>
              <a:t> </a:t>
            </a:r>
            <a:r>
              <a:rPr lang="en-US" altLang="zh-CN" b="1" i="0" smtClean="0">
                <a:solidFill>
                  <a:srgbClr val="000000"/>
                </a:solidFill>
                <a:latin typeface="SimSun" pitchFamily="34" charset="0"/>
                <a:ea typeface="SimSun" pitchFamily="34" charset="-122"/>
                <a:cs typeface="SimSun" pitchFamily="34" charset="-120"/>
              </a:rPr>
              <a:t>       </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4_AN.2_1#5e74f7573.bracket?vop=1&amp;pid=542d024e4&amp;color=0,0,0&amp;vpa=1&amp;vtp=1&amp;bbb=1"/>
          <p:cNvSpPr/>
          <p:nvPr/>
        </p:nvSpPr>
        <p:spPr>
          <a:xfrm>
            <a:off x="5816060" y="1506720"/>
            <a:ext cx="6619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BCD</a:t>
            </a:r>
            <a:endParaRPr lang="en-US" altLang="zh-CN" dirty="0"/>
          </a:p>
        </p:txBody>
      </p:sp>
      <p:sp>
        <p:nvSpPr>
          <p:cNvPr id="4" name="QC_4_BD.1_2#5e74f7573.choices?vop=1&amp;pid=542d024e4&amp;color=0,0,0&amp;vtp=1&amp;bbb=1"/>
          <p:cNvSpPr/>
          <p:nvPr/>
        </p:nvSpPr>
        <p:spPr>
          <a:xfrm>
            <a:off x="832104" y="19489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比夏指出器官由低一层次的结构——细胞形成</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马尔比基用显微镜广泛观察动植物的微细结构</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施莱登观察植物不同组织，发现它们都由细胞构成</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施莱登的朋友耐格里发现新细胞的产生是细胞分裂的结果</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Words>
  <Application>Microsoft Office PowerPoint</Application>
  <PresentationFormat>宽屏</PresentationFormat>
  <Paragraphs>57</Paragraphs>
  <Slides>9</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Arial (正文)</vt: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2025-05-13T06:37:36Z</dcterms:created>
  <dcterms:modified xsi:type="dcterms:W3CDTF">2025-05-13T06:43:56Z</dcterms:modified>
  <cp:category/>
  <cp:contentStatus/>
</cp:coreProperties>
</file>