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02774df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d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95fdb3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852bbf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fdc2663cd.fixed?pid=bff8e712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fdc2663cd.fixed?pid=bff8e712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光合作用过程表格数据的分析思路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92098b01?pid=995fdb32c&amp;color=0,0,0&amp;vtp=1&amp;bt=1&amp;bbb=1&amp;hb=1"/>
          <p:cNvSpPr/>
          <p:nvPr/>
        </p:nvSpPr>
        <p:spPr>
          <a:xfrm>
            <a:off x="832104" y="1078992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对于光合作用的考查，除了曲线图、柱状图形式外，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有的题目还会给出表格数据要求我们进行分析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分析这类问题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，我们需要先明确表格描述的对象，以及这些数据背后实验的自变量、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因变量和无关变量等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由数据建立光合作用过程的模型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，再分步分析表格中的数据，通过定位限制因素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对比不同条件下的数据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差异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，进而从题目所给数据中得出正确的结论。本攻略以上述思路讲解如何分析涉及光合作用的表格数据。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71374ef98?pid=a852bbfe7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71374ef98?pid=a852bbfe7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71374ef98?pid=a852bbfe7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明确表格类型与实验变量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#d597d6f0f?sp=1&amp;pid=71374ef98&amp;color=0,0,0&amp;vtp=1&amp;bbb=1&amp;hb=1"/>
              <p:cNvSpPr/>
              <p:nvPr/>
            </p:nvSpPr>
            <p:spPr>
              <a:xfrm>
                <a:off x="832104" y="1460500"/>
                <a:ext cx="10533888" cy="3352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1.表格类型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可能是不同条件下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（如光照强度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浓度、温度等）的光合速率、产物量或中间物质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&gt;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等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含量变化。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也可能对比光反应与暗反应的直接参数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释放量、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固定速率等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）。</a:t>
                </a:r>
                <a:endParaRPr lang="en-US" altLang="zh-CN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2.识别变量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（1）自变量：如光照强度、温度、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光合色素含量等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（2）因变量：如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释放量、葡萄糖生成量、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ADP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比值、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或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含量等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（3）无关变量：如植物生理状态等（需保持相同且一致）。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P_5#d597d6f0f?sp=1&amp;pid=71374ef9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0500"/>
                <a:ext cx="10533888" cy="3352800"/>
              </a:xfrm>
              <a:prstGeom prst="rect">
                <a:avLst/>
              </a:prstGeom>
              <a:blipFill rotWithShape="1">
                <a:blip r:embed="rId2"/>
                <a:stretch>
                  <a:fillRect l="-2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8c83a50c7?pid=a852bbfe7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8c83a50c7?pid=a852bbfe7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8c83a50c7?pid=a852bbfe7&amp;color=0,0,0&amp;vtp=1&amp;bbb=1"/>
          <p:cNvSpPr/>
          <p:nvPr/>
        </p:nvSpPr>
        <p:spPr>
          <a:xfrm>
            <a:off x="1280160" y="1063244"/>
            <a:ext cx="105156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2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建立光合作用过程模型——</a:t>
            </a:r>
            <a:r>
              <a:rPr lang="en-US" altLang="zh-CN" sz="2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光反应与暗反应的联系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_BD#846899e0f?sp=1&amp;pid=8c83a50c7&amp;color=0,0,0&amp;vtp=1&amp;bbb=1"/>
              <p:cNvSpPr/>
              <p:nvPr/>
            </p:nvSpPr>
            <p:spPr>
              <a:xfrm>
                <a:off x="832104" y="1460500"/>
                <a:ext cx="10533888" cy="83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（1）光反应产物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NADPH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驱动暗反应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的还原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（2）暗反应消耗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NADPH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，并再生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ADP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Pi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NADP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供光反应使用。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P_5_BD#846899e0f?sp=1&amp;pid=8c83a50c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0500"/>
                <a:ext cx="10533888" cy="838200"/>
              </a:xfrm>
              <a:prstGeom prst="rect">
                <a:avLst/>
              </a:prstGeom>
              <a:blipFill rotWithShape="1">
                <a:blip r:embed="rId2"/>
                <a:stretch>
                  <a:fillRect l="-2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3bf1f14e3?pid=a852bbfe7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3bf1f14e3?pid=a852bbfe7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三</a:t>
            </a:r>
            <a:endParaRPr lang="en-US" altLang="zh-CN" sz="2200" dirty="0"/>
          </a:p>
        </p:txBody>
      </p:sp>
      <p:sp>
        <p:nvSpPr>
          <p:cNvPr id="4" name="C_4_BD#3bf1f14e3?pid=a852bbfe7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分步分析表格数据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#c3cf220a2?sp=1&amp;pid=3bf1f14e3&amp;color=0,0,0&amp;vtp=1&amp;bbb=1"/>
              <p:cNvSpPr/>
              <p:nvPr/>
            </p:nvSpPr>
            <p:spPr>
              <a:xfrm>
                <a:off x="832104" y="1460500"/>
                <a:ext cx="10533888" cy="3771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定位限制因素</a:t>
                </a:r>
                <a:endParaRPr lang="en-US" altLang="zh-CN" sz="1800" b="1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（1）光照强度：当增加光强，光合速率不再变化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→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达到光饱和点，此时限制因素可能是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浓度或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酶活性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浓度：若提高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浓度后，原停滞的光合速率开始上升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是原限制因素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   （3）温度：高温可能破坏类囊体膜（影响光反应）或降低酶活性（影响光反应和暗反应）。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2.对比不同条件下的数据差异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（1）若某条件下光合速率下降，但光反应产物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NADPH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增加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→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暗反应受阻（如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不足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相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关酶活性低等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pc="-5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（2）若光反应产物减少且暗反应中间产物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pc="-5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积累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→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pc="-5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光反应受限（如光照减弱、叶绿体结构受损等）。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P_5#c3cf220a2?sp=1&amp;pid=3bf1f14e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0500"/>
                <a:ext cx="10533888" cy="3771900"/>
              </a:xfrm>
              <a:prstGeom prst="rect">
                <a:avLst/>
              </a:prstGeom>
              <a:blipFill rotWithShape="1">
                <a:blip r:embed="rId2"/>
                <a:stretch>
                  <a:fillRect l="-2" r="-12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786ff34d8?vop=1&amp;pid=e02774df0&amp;color=0,0,0&amp;vtp=1&amp;bt=1&amp;bbb=1&amp;hb=1"/>
          <p:cNvSpPr/>
          <p:nvPr/>
        </p:nvSpPr>
        <p:spPr>
          <a:xfrm>
            <a:off x="832104" y="1080000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500"/>
              </a:lnSpc>
            </a:pPr>
            <a:r>
              <a:rPr lang="en-US" altLang="zh-CN" sz="175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示例题</a:t>
            </a:r>
            <a:r>
              <a:rPr lang="en-US" altLang="zh-CN" sz="175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75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为研究光质对光合作用的影响，研究人员挑选了一批同龄的拟南芥幼苗，随机分成四组</a:t>
            </a:r>
            <a:r>
              <a:rPr lang="en-US" altLang="zh-CN" sz="175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75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分别以不</a:t>
            </a:r>
            <a:endParaRPr lang="en-US" altLang="zh-CN" sz="175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2500"/>
              </a:lnSpc>
            </a:pPr>
            <a:r>
              <a:rPr lang="en-US" altLang="zh-CN" sz="175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同波长的光照射</a:t>
            </a:r>
            <a:r>
              <a:rPr lang="en-US" altLang="zh-CN" sz="175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5天，测量每组幼苗叶片的各项生理参数，结果如表所示。</a:t>
            </a:r>
            <a:endParaRPr lang="en-US" altLang="zh-CN" sz="17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QC_4_BD.1_2#786ff34d8?colgroup=13,10,10,7,10&amp;vop=1&amp;pid=e02774df0&amp;color=0,0,0&amp;vtp=1&amp;bbb=1"/>
              <p:cNvGraphicFramePr>
                <a:graphicFrameLocks noGrp="1"/>
              </p:cNvGraphicFramePr>
              <p:nvPr/>
            </p:nvGraphicFramePr>
            <p:xfrm>
              <a:off x="832104" y="1851143"/>
              <a:ext cx="10533888" cy="2040255"/>
            </p:xfrm>
            <a:graphic>
              <a:graphicData uri="http://schemas.openxmlformats.org/drawingml/2006/table">
                <a:tbl>
                  <a:tblPr/>
                  <a:tblGrid>
                    <a:gridCol w="2642616"/>
                    <a:gridCol w="2103120"/>
                    <a:gridCol w="2103120"/>
                    <a:gridCol w="1581912"/>
                    <a:gridCol w="2103120"/>
                  </a:tblGrid>
                  <a:tr h="2914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蓝绿光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橙黄光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红光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自然光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914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1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叶面积增长</a:t>
                          </a:r>
                          <a:r>
                            <a:rPr lang="en-US" altLang="zh-CN" sz="135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35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35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135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0.8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0.5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1.0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0.7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914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叶干重/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35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0.126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0.045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0.122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0.095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914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光下净光合速率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3.3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2.2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3.8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2.5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914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叶绿素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35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35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含量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412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314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441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382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914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叶绿素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35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b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35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含量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148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125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133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147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914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类胡萝卜素含量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98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85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67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76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QC_4_BD.1_2#786ff34d8?colgroup=13,10,10,7,10&amp;vop=1&amp;pid=e02774df0&amp;color=0,0,0&amp;vtp=1&amp;bbb=1"/>
              <p:cNvGraphicFramePr>
                <a:graphicFrameLocks noGrp="1"/>
              </p:cNvGraphicFramePr>
              <p:nvPr/>
            </p:nvGraphicFramePr>
            <p:xfrm>
              <a:off x="832104" y="1851143"/>
              <a:ext cx="10533888" cy="2040255"/>
            </p:xfrm>
            <a:graphic>
              <a:graphicData uri="http://schemas.openxmlformats.org/drawingml/2006/table">
                <a:tbl>
                  <a:tblPr/>
                  <a:tblGrid>
                    <a:gridCol w="2642616"/>
                    <a:gridCol w="2103120"/>
                    <a:gridCol w="2103120"/>
                    <a:gridCol w="1581912"/>
                    <a:gridCol w="2103120"/>
                  </a:tblGrid>
                  <a:tr h="2914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蓝绿光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橙黄光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红光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自然光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914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0.8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0.5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1.0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0.7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914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0.126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0.045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0.122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0.095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914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光下净光合速率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3.3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2.2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3.8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2.5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914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412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314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441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382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914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148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125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133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147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914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类胡萝卜素含量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98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85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67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00"/>
                            </a:lnSpc>
                          </a:pPr>
                          <a:r>
                            <a:rPr lang="en-US" altLang="zh-CN" sz="135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76</a:t>
                          </a:r>
                          <a:endParaRPr lang="en-US" altLang="zh-CN" sz="13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3#786ff34d8?vop=1&amp;pid=e02774df0&amp;color=0,0,0&amp;vtp=1&amp;bbb=1"/>
              <p:cNvSpPr/>
              <p:nvPr/>
            </p:nvSpPr>
            <p:spPr>
              <a:xfrm>
                <a:off x="832104" y="4022842"/>
                <a:ext cx="10533888" cy="6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500"/>
                  </a:lnSpc>
                </a:pPr>
                <a:r>
                  <a:rPr lang="en-US" altLang="zh-CN" sz="175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注：</a:t>
                </a:r>
                <a:r>
                  <a:rPr lang="en-US" altLang="zh-CN" sz="175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光合速率单位为</a:t>
                </a:r>
                <a14:m>
                  <m:oMath xmlns:m="http://schemas.openxmlformats.org/officeDocument/2006/math">
                    <m:r>
                      <a:rPr lang="en-US" altLang="zh-CN" sz="175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175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mol</m:t>
                    </m:r>
                    <m:r>
                      <a:rPr lang="en-US" altLang="zh-CN" sz="175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75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75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75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75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75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75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175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175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175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75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75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s</m:t>
                        </m:r>
                      </m:e>
                      <m:sup>
                        <m:r>
                          <a:rPr lang="en-US" altLang="zh-CN" sz="175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175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altLang="zh-CN" sz="175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75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光合色素含量的单位为</a:t>
                </a:r>
                <a14:m>
                  <m:oMath xmlns:m="http://schemas.openxmlformats.org/officeDocument/2006/math">
                    <m:r>
                      <a:rPr lang="en-US" altLang="zh-CN" sz="175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175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g</m:t>
                    </m:r>
                    <m:r>
                      <a:rPr lang="en-US" altLang="zh-CN" sz="175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75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75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g</m:t>
                        </m:r>
                      </m:e>
                      <m:sup>
                        <m:r>
                          <a:rPr lang="en-US" altLang="zh-CN" sz="175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175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75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750" dirty="0"/>
              </a:p>
              <a:p>
                <a:pPr latinLnBrk="1">
                  <a:lnSpc>
                    <a:spcPts val="2500"/>
                  </a:lnSpc>
                </a:pPr>
                <a:r>
                  <a:rPr lang="en-US" altLang="zh-CN" sz="175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结合表中数据推断</a:t>
                </a:r>
                <a:r>
                  <a:rPr lang="en-US" altLang="zh-CN" sz="175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75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下列说法不正确的是</a:t>
                </a:r>
                <a:r>
                  <a:rPr lang="en-US" altLang="zh-CN" sz="175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(</a:t>
                </a:r>
                <a:r>
                  <a:rPr lang="en-US" altLang="zh-CN" sz="1750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75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75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1750" dirty="0"/>
              </a:p>
            </p:txBody>
          </p:sp>
        </mc:Choice>
        <mc:Fallback>
          <p:sp>
            <p:nvSpPr>
              <p:cNvPr id="4" name="QC_4_BD.1_3#786ff34d8?vop=1&amp;pid=e02774df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22842"/>
                <a:ext cx="10533888" cy="635000"/>
              </a:xfrm>
              <a:prstGeom prst="rect">
                <a:avLst/>
              </a:prstGeom>
              <a:blipFill rotWithShape="1">
                <a:blip r:embed="rId2"/>
                <a:stretch>
                  <a:fillRect l="-2" t="-18" r="1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AN.2_1#786ff34d8.bracket?vop=1&amp;pid=e02774df0&amp;color=0,0,0&amp;vpa=1&amp;vtp=1"/>
          <p:cNvSpPr/>
          <p:nvPr/>
        </p:nvSpPr>
        <p:spPr>
          <a:xfrm>
            <a:off x="5005641" y="4340469"/>
            <a:ext cx="322263" cy="317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1750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B</a:t>
            </a:r>
            <a:endParaRPr lang="en-US" altLang="zh-CN" sz="175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BD.1_4#786ff34d8.choices?vop=1&amp;pid=e02774df0&amp;color=0,0,0&amp;vtp=1&amp;bbb=1"/>
              <p:cNvSpPr/>
              <p:nvPr/>
            </p:nvSpPr>
            <p:spPr>
              <a:xfrm>
                <a:off x="832104" y="4692189"/>
                <a:ext cx="10533888" cy="127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500"/>
                  </a:lnSpc>
                </a:pPr>
                <a:r>
                  <a:rPr lang="en-US" altLang="zh-CN" sz="175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75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75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每组施加的光照强度需要保持一致</a:t>
                </a:r>
                <a:endParaRPr lang="en-US" altLang="zh-CN" sz="1750" dirty="0"/>
              </a:p>
              <a:p>
                <a:pPr latinLnBrk="1">
                  <a:lnSpc>
                    <a:spcPts val="2500"/>
                  </a:lnSpc>
                </a:pPr>
                <a:r>
                  <a:rPr lang="en-US" altLang="zh-CN" sz="175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75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75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75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幼苗不能利用橙黄光进行光合作用</a:t>
                </a:r>
                <a:endParaRPr lang="en-US" altLang="zh-CN" sz="1750" dirty="0"/>
              </a:p>
              <a:p>
                <a:pPr latinLnBrk="1">
                  <a:lnSpc>
                    <a:spcPts val="2500"/>
                  </a:lnSpc>
                </a:pPr>
                <a:r>
                  <a:rPr lang="en-US" altLang="zh-CN" sz="175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75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75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75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在单一红光照射下幼苗通过提高叶绿素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75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</m:t>
                    </m:r>
                  </m:oMath>
                </a14:m>
                <a:r>
                  <a:rPr lang="en-US" altLang="zh-CN" sz="175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与叶绿素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75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75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的比例以适应环境</a:t>
                </a:r>
                <a:endParaRPr lang="en-US" altLang="zh-CN" sz="1750" dirty="0"/>
              </a:p>
              <a:p>
                <a:pPr latinLnBrk="1">
                  <a:lnSpc>
                    <a:spcPts val="2500"/>
                  </a:lnSpc>
                </a:pPr>
                <a:r>
                  <a:rPr lang="en-US" altLang="zh-CN" sz="175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75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75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75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幼苗可根据光质改变自身光合色素合成与分解的速率</a:t>
                </a:r>
                <a:endParaRPr lang="en-US" altLang="zh-CN" sz="1750" dirty="0"/>
              </a:p>
            </p:txBody>
          </p:sp>
        </mc:Choice>
        <mc:Fallback>
          <p:sp>
            <p:nvSpPr>
              <p:cNvPr id="6" name="QC_4_BD.1_4#786ff34d8.choices?vop=1&amp;pid=e02774df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692189"/>
                <a:ext cx="10533888" cy="1270000"/>
              </a:xfrm>
              <a:prstGeom prst="rect">
                <a:avLst/>
              </a:prstGeom>
              <a:blipFill rotWithShape="1">
                <a:blip r:embed="rId3"/>
                <a:stretch>
                  <a:fillRect l="-2" t="-14" r="1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1457</Words>
  <Application>WPS 演示</Application>
  <PresentationFormat>宽屏</PresentationFormat>
  <Paragraphs>126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Cambria Math</vt:lpstr>
      <vt:lpstr>Arial (正文)</vt:lpstr>
      <vt:lpstr>Arial (正文)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4</cp:revision>
  <dcterms:created xsi:type="dcterms:W3CDTF">2025-05-13T06:38:00Z</dcterms:created>
  <dcterms:modified xsi:type="dcterms:W3CDTF">2025-05-14T07:17:25Z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1417EFA73E704C7C920BD07914093B69_12</vt:lpwstr>
  </property>
  <property fmtid="{D5CDD505-2E9C-101B-9397-08002B2CF9AE}" pid="3" name="KSOProductBuildVer">
    <vt:lpwstr>2052-12.1.0.20784</vt:lpwstr>
  </property>
</Properties>
</file>