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60bee9fc1ba3230ba#tid=6822e40be7974300096e596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08" y="283464"/>
            <a:ext cx="2697480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21208" y="283464"/>
            <a:ext cx="2697480" cy="44805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1" i="0" dirty="0">
                <a:solidFill>
                  <a:srgbClr val="00A0A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</a:t>
            </a:r>
            <a:endParaRPr lang="en-US" sz="1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0.jpeg"/><Relationship Id="rId1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0.png"/><Relationship Id="rId1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_1#73f8c9139?vop=1&amp;pid=f1be3da31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著名的川菜“回锅肉”具有咸鲜微辣、肥而不腻的特点，为四川十大经典名菜之一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下列相关叙述错误的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是(</a:t>
            </a: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4_AN.4_1#73f8c9139.bracket?vop=1&amp;pid=f1be3da31&amp;color=0,0,0&amp;vpa=2&amp;vtp=1"/>
          <p:cNvSpPr/>
          <p:nvPr/>
        </p:nvSpPr>
        <p:spPr>
          <a:xfrm>
            <a:off x="1244060" y="1506720"/>
            <a:ext cx="3317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sp>
        <p:nvSpPr>
          <p:cNvPr id="4" name="QC_4_BD.3_2#73f8c9139.choices?vop=1&amp;pid=f1be3da31&amp;color=0,0,0&amp;vtp=1&amp;bbb=1"/>
          <p:cNvSpPr/>
          <p:nvPr/>
        </p:nvSpPr>
        <p:spPr>
          <a:xfrm>
            <a:off x="832104" y="1948990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川菜“回锅肉”中只含有胆固醇、脂肪这两种脂质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“回锅肉”中的脂肪含有饱和脂肪酸，室温时呈固态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“回锅肉”中的胆固醇被人体吸收后可参与组成细胞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大量食用“回锅肉”可能会增加患高脂血症的风险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abea1d187?sp=1&amp;vop=1&amp;pid=2e2ef3edb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运动养生逐渐成为人们关注的热点。运动生理学研究发现在运动过程中，随着运动强度的变化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脂肪与糖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类的供能比例如图所示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下列相关说法正确的是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4_AN.2_1#abea1d187.bracket?vop=1&amp;pid=2e2ef3edb&amp;color=0,0,0&amp;vpa=1&amp;vtp=1"/>
          <p:cNvSpPr/>
          <p:nvPr/>
        </p:nvSpPr>
        <p:spPr>
          <a:xfrm>
            <a:off x="5816060" y="1506720"/>
            <a:ext cx="327025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pic>
        <p:nvPicPr>
          <p:cNvPr id="4" name="QC_4_BD.1_2#abea1d187?htil=1&amp;vop=1&amp;pid=2e2ef3ed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5451" y="2041644"/>
            <a:ext cx="2002536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abea1d187.choices?htil=1&amp;vop=1&amp;pid=2e2ef3edb&amp;color=0,0,0&amp;vtp=1&amp;bbb=1"/>
              <p:cNvSpPr/>
              <p:nvPr/>
            </p:nvSpPr>
            <p:spPr>
              <a:xfrm>
                <a:off x="832104" y="1948990"/>
                <a:ext cx="8394192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脂肪和淀粉是人体细胞内的重要储能物质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高强度足球比赛前，适当摄入脂肪，有助于保障运动快速供能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在中等运动强度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点时，脂肪的消耗量等于糖类的消耗量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据图可推测，低强度但持续时间较长的运动有利于减肥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abea1d187.choices?htil=1&amp;vop=1&amp;pid=2e2ef3ed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8394192" cy="1676400"/>
              </a:xfrm>
              <a:prstGeom prst="rect">
                <a:avLst/>
              </a:prstGeom>
              <a:blipFill rotWithShape="1">
                <a:blip r:embed="rId2"/>
                <a:stretch>
                  <a:fillRect l="-3" t="-10" r="5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_1#a97a4aef3?sp=1&amp;vop=1&amp;pid=2e2ef3edb&amp;color=0,0,0&amp;vtp=1&amp;bt=1&amp;bbb=1&amp;hb=1"/>
          <p:cNvSpPr/>
          <p:nvPr/>
        </p:nvSpPr>
        <p:spPr>
          <a:xfrm>
            <a:off x="832104" y="1080000"/>
            <a:ext cx="1053388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研究人员将新鲜的小麦种子放入培养箱中，小麦种子吸水4小时后开始萌发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进入幼苗生长阶段后实验结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29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束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。测定的小麦种子萌发过程中还原糖和蔗糖含量变化结果如图所示。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p:pic>
        <p:nvPicPr>
          <p:cNvPr id="3" name="QO_4_BD.3_3#a97a4aef3?htil=1&amp;vop=1&amp;pid=2e2ef3ed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0592" y="1971032"/>
            <a:ext cx="2020824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3_4#a97a4aef3?htil=1&amp;vop=1&amp;pid=2e2ef3edb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0376" y="1952744"/>
            <a:ext cx="2304288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4_BD.3_5#a97a4aef3?vop=1&amp;pid=2e2ef3edb&amp;color=0,0,0&amp;vtp=1&amp;bbb=1"/>
          <p:cNvSpPr/>
          <p:nvPr/>
        </p:nvSpPr>
        <p:spPr>
          <a:xfrm>
            <a:off x="832104" y="3806944"/>
            <a:ext cx="10533888" cy="40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回答下列问题：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BD.4_1#7bca305f7?vop=1&amp;pid=a97a4aef3&amp;color=0,0,0&amp;vtp=1&amp;bbb=1&amp;hb=1"/>
              <p:cNvSpPr/>
              <p:nvPr/>
            </p:nvSpPr>
            <p:spPr>
              <a:xfrm>
                <a:off x="832104" y="4205843"/>
                <a:ext cx="10533888" cy="1104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小麦种子中常见的二糖除蔗糖外还有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，二糖由两分子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脱水缩合而成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用斐林试剂检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测实验第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8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、第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32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小麦种子样液中的还原糖，试管分别编号为A和B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预测实验现象为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</a:t>
                </a:r>
                <a:endParaRPr lang="en-US" altLang="zh-CN" sz="1800" i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BD.4_1#7bca305f7?vop=1&amp;pid=a97a4aef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205843"/>
                <a:ext cx="10533888" cy="1104900"/>
              </a:xfrm>
              <a:prstGeom prst="rect">
                <a:avLst/>
              </a:prstGeom>
              <a:blipFill rotWithShape="1">
                <a:blip r:embed="rId3"/>
                <a:stretch>
                  <a:fillRect l="-2" t="-22" r="-981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AN.5_1#7bca305f7.blank?vop=1&amp;pid=a97a4aef3&amp;color=0,0,0&amp;vpa=2&amp;vtp=1&amp;bbb=1"/>
          <p:cNvSpPr/>
          <p:nvPr/>
        </p:nvSpPr>
        <p:spPr>
          <a:xfrm>
            <a:off x="5085810" y="4168441"/>
            <a:ext cx="852488" cy="368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麦芽糖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8" name="QB_5_AN.6_1#7bca305f7.blank?vop=1&amp;pid=a97a4aef3&amp;color=0,0,0&amp;vpa=3&amp;vtp=1&amp;bbb=1"/>
          <p:cNvSpPr/>
          <p:nvPr/>
        </p:nvSpPr>
        <p:spPr>
          <a:xfrm>
            <a:off x="7600410" y="4168441"/>
            <a:ext cx="623888" cy="368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单糖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9" name="QB_5_AN.7_1#7bca305f7.blank?vop=1&amp;pid=a97a4aef3&amp;color=0,0,0&amp;vpa=4&amp;vtp=1&amp;bbb=1&amp;hb=1"/>
          <p:cNvSpPr/>
          <p:nvPr/>
        </p:nvSpPr>
        <p:spPr>
          <a:xfrm>
            <a:off x="832104" y="4536742"/>
            <a:ext cx="10531904" cy="7366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29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  <a:cs typeface="微软雅黑" panose="020B0503020204020204" pitchFamily="34" charset="-120"/>
              </a:rPr>
              <a:t>                       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B试管砖红色</a:t>
            </a:r>
            <a:endParaRPr lang="en-US" altLang="zh-CN" b="0" i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29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沉淀的颜色更深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5_BD.8_1#d291226a6?vop=1&amp;pid=a97a4aef3&amp;color=0,0,0&amp;vtp=1&amp;bbb=1"/>
              <p:cNvSpPr/>
              <p:nvPr/>
            </p:nvSpPr>
            <p:spPr>
              <a:xfrm>
                <a:off x="832104" y="5348842"/>
                <a:ext cx="10533888" cy="73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（2）据图分析，第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12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∼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32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期间小麦种子中还原糖含量升高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推测蔗糖的水解产物是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（3）小麦种子富含淀粉，油菜种子富含脂肪，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脂肪中</a:t>
                </a: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的含量远远低于淀粉，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播种时油菜种子需浅播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0" name="QB_5_BD.8_1#d291226a6?vop=1&amp;pid=a97a4aef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348842"/>
                <a:ext cx="10533888" cy="736600"/>
              </a:xfrm>
              <a:prstGeom prst="rect">
                <a:avLst/>
              </a:prstGeom>
              <a:blipFill rotWithShape="1">
                <a:blip r:embed="rId4"/>
                <a:stretch>
                  <a:fillRect l="-2" t="-32" r="-511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5_AN.9_1#d291226a6.blank?vop=1&amp;pid=a97a4aef3&amp;color=0,0,0&amp;vpa=5&amp;vtp=1&amp;bbb=1"/>
          <p:cNvSpPr/>
          <p:nvPr/>
        </p:nvSpPr>
        <p:spPr>
          <a:xfrm>
            <a:off x="9489535" y="5311440"/>
            <a:ext cx="852488" cy="368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还原糖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QB_5_AN.11_1#d291226a6.blank?vop=1&amp;pid=a97a4aef3&amp;color=0,0,0&amp;vpa=6&amp;vtp=1&amp;bbb=1"/>
              <p:cNvSpPr/>
              <p:nvPr/>
            </p:nvSpPr>
            <p:spPr>
              <a:xfrm>
                <a:off x="6266116" y="5732390"/>
                <a:ext cx="266700" cy="279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3" name="QB_5_AN.11_1#d291226a6.blank?vop=1&amp;pid=a97a4aef3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6116" y="5732390"/>
                <a:ext cx="266700" cy="279400"/>
              </a:xfrm>
              <a:prstGeom prst="rect">
                <a:avLst/>
              </a:prstGeom>
              <a:blipFill rotWithShape="1">
                <a:blip r:embed="rId5"/>
                <a:stretch>
                  <a:fillRect l="-214" t="-88" r="214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1" grpId="0" animBg="1" build="p"/>
      <p:bldP spid="13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fbdd76864?vop=1&amp;pid=719113eb1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组成人体蛋白质的氨基酸有21种，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下列不属于组成人体蛋白质的氨基酸的是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_1#fbdd76864.bracket?vop=1&amp;pid=719113eb1&amp;color=0,0,0&amp;vpa=1&amp;vtp=1"/>
          <p:cNvSpPr/>
          <p:nvPr/>
        </p:nvSpPr>
        <p:spPr>
          <a:xfrm>
            <a:off x="8597360" y="1075817"/>
            <a:ext cx="31273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2395" y="1981200"/>
            <a:ext cx="5667375" cy="22955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3_1#b94d6905c?sp=1&amp;vop=1&amp;pid=719113eb1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母乳中含有适合新生婴儿吸收的蛋白质、脂肪、乳糖、钙、磷和维生素等营养成分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婴儿的小肠上皮细胞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可以直接吸收母乳中的免疫球蛋白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。含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个肽键的某种免疫球蛋白的结构如图所示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下列有关叙述正确的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3_1#b94d6905c?sp=1&amp;vop=1&amp;pid=719113eb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 rotWithShape="1">
                <a:blip r:embed="rId1"/>
                <a:stretch>
                  <a:fillRect l="-2" t="-40" r="-921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4_1#b94d6905c.bracket?vop=1&amp;pid=719113eb1&amp;color=0,0,0&amp;vpa=2&amp;vtp=1"/>
          <p:cNvSpPr/>
          <p:nvPr/>
        </p:nvSpPr>
        <p:spPr>
          <a:xfrm>
            <a:off x="1244060" y="1925820"/>
            <a:ext cx="3317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4_BD.3_2#b94d6905c?htil=1&amp;vop=1&amp;pid=719113eb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4189" y="2448044"/>
            <a:ext cx="1965960" cy="103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3_3#b94d6905c.choices?htil=1&amp;vop=1&amp;pid=719113eb1&amp;color=0,0,0&amp;vtp=1&amp;bbb=1"/>
              <p:cNvSpPr/>
              <p:nvPr/>
            </p:nvSpPr>
            <p:spPr>
              <a:xfrm>
                <a:off x="832104" y="2355390"/>
                <a:ext cx="843076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母乳中的钙元素是构成新生婴儿血红素的重要元素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该种免疫球蛋白中至少有4个游离的氨基和4个游离的羧基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若1分子该蛋白质彻底水解，将得到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个氨基酸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蛋白质结构多样性与氨基酸间的结合方式密切相关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3_3#b94d6905c.choices?htil=1&amp;vop=1&amp;pid=719113eb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8430768" cy="1676400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2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5_1#ce7c9994d?sp=1&amp;vop=1&amp;pid=719113eb1&amp;color=0,0,0&amp;vtp=1&amp;bt=1&amp;bbb=1&amp;hb=1"/>
              <p:cNvSpPr/>
              <p:nvPr/>
            </p:nvSpPr>
            <p:spPr>
              <a:xfrm>
                <a:off x="832104" y="1080000"/>
                <a:ext cx="10533888" cy="1028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水母发光与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GFP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蛋白有关，蓝光及紫外线等都能激发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GFP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蛋白发出绿色荧光。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GFP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蛋白含有1条多肽链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由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238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个氨基酸组成，相对分子质量为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27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000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，其中第65、66、67位分别为丝氨酸、酪氨酸、甘氨酸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其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结构如图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1所示，数字代表氨基酸位点。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4_BD.5_1#ce7c9994d?sp=1&amp;vop=1&amp;pid=719113eb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028700"/>
              </a:xfrm>
              <a:prstGeom prst="rect">
                <a:avLst/>
              </a:prstGeom>
              <a:blipFill rotWithShape="1">
                <a:blip r:embed="rId1"/>
                <a:stretch>
                  <a:fillRect l="-2" t="-49" r="-330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5_2#ce7c9994d?iti=1&amp;vop=1&amp;pid=719113eb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384" y="2219444"/>
            <a:ext cx="3749040" cy="231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5_3#ce7c9994d?iti=1&amp;vop=1&amp;pid=719113eb1&amp;color=0,0,0&amp;vtp=1&amp;bbb=1"/>
          <p:cNvSpPr/>
          <p:nvPr/>
        </p:nvSpPr>
        <p:spPr>
          <a:xfrm>
            <a:off x="5882735" y="4659876"/>
            <a:ext cx="414337" cy="3121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6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图1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5" name="QO_4_BD.5_4#ce7c9994d?vop=1&amp;pid=719113eb1&amp;color=0,0,0&amp;vtp=1&amp;bbb=1"/>
          <p:cNvSpPr/>
          <p:nvPr/>
        </p:nvSpPr>
        <p:spPr>
          <a:xfrm>
            <a:off x="832104" y="5035090"/>
            <a:ext cx="10533888" cy="368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回答下列问题：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BD.6_1#21d5444be?vop=1&amp;pid=ce7c9994d&amp;color=0,0,0&amp;vtp=1&amp;bbb=1&amp;hb=1"/>
              <p:cNvSpPr/>
              <p:nvPr/>
            </p:nvSpPr>
            <p:spPr>
              <a:xfrm>
                <a:off x="832104" y="5413931"/>
                <a:ext cx="10533888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（1）由图1可知，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GFP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蛋白包括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个反向且平行的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𝛽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折叠，其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端和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端分别是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—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COOH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该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蛋白质至少含有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个游离的羧基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人体细胞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填“能”或“不能”）合成第65、66、67位氨基酸。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BD.6_1#21d5444be?vop=1&amp;pid=ce7c9994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413931"/>
                <a:ext cx="10533888" cy="685800"/>
              </a:xfrm>
              <a:prstGeom prst="rect">
                <a:avLst/>
              </a:prstGeom>
              <a:blipFill rotWithShape="1">
                <a:blip r:embed="rId3"/>
                <a:stretch>
                  <a:fillRect l="-2" t="-81" r="-360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AN.7_1#21d5444be.blank?vop=1&amp;pid=ce7c9994d&amp;color=0,0,0&amp;vpa=3&amp;vtp=1&amp;bbb=1"/>
          <p:cNvSpPr/>
          <p:nvPr/>
        </p:nvSpPr>
        <p:spPr>
          <a:xfrm>
            <a:off x="3998373" y="5381292"/>
            <a:ext cx="433388" cy="342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11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N.8_1#21d5444be.blank?vop=1&amp;pid=ce7c9994d&amp;color=0,0,0&amp;vpa=4&amp;vtp=1&amp;bbb=1"/>
              <p:cNvSpPr/>
              <p:nvPr/>
            </p:nvSpPr>
            <p:spPr>
              <a:xfrm>
                <a:off x="8920989" y="5408858"/>
                <a:ext cx="685737" cy="279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─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5_AN.8_1#21d5444be.blank?vop=1&amp;pid=ce7c9994d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20989" y="5408858"/>
                <a:ext cx="685737" cy="279400"/>
              </a:xfrm>
              <a:prstGeom prst="rect">
                <a:avLst/>
              </a:prstGeom>
              <a:blipFill rotWithShape="1">
                <a:blip r:embed="rId4"/>
                <a:stretch>
                  <a:fillRect l="-74" t="-202" r="65" b="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5_AN.9_1#21d5444be.blank?vop=1&amp;pid=ce7c9994d&amp;color=0,0,0&amp;vpa=5&amp;vtp=1"/>
          <p:cNvSpPr/>
          <p:nvPr/>
        </p:nvSpPr>
        <p:spPr>
          <a:xfrm>
            <a:off x="2437860" y="5724192"/>
            <a:ext cx="300038" cy="342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1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0" name="QB_5_AN.10_1#21d5444be.blank?vop=1&amp;pid=ce7c9994d&amp;color=0,0,0&amp;vpa=6&amp;vtp=1"/>
          <p:cNvSpPr/>
          <p:nvPr/>
        </p:nvSpPr>
        <p:spPr>
          <a:xfrm>
            <a:off x="5295360" y="5724192"/>
            <a:ext cx="395288" cy="342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能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11_1#c77b3edf4?vop=1&amp;pid=ce7c9994d&amp;color=0,0,0&amp;mp=1&amp;vtp=1&amp;bt=1&amp;bbb=1"/>
              <p:cNvSpPr/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（2）组成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GFP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蛋白的氨基酸的平均相对分子质量为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保留整数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）。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（3）研究者后来又发现一种红色荧光蛋白，含一条十肽链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分子式为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𝑥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𝑦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𝑧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𝑚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组成该肽链的氨基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酸只有图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2中的几种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则该十肽中含有</a:t>
                </a: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用只含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𝑧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的公式表示）个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𝐑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基为图2中⑥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的氨基酸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11_1#c77b3edf4?vop=1&amp;pid=ce7c9994d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blipFill rotWithShape="1">
                <a:blip r:embed="rId1"/>
                <a:stretch>
                  <a:fillRect l="-2" t="-10" r="1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12_1#c77b3edf4.blank?vop=1&amp;pid=ce7c9994d&amp;color=0,0,0&amp;mp=1&amp;vpa=7&amp;vtp=1&amp;bbb=1"/>
          <p:cNvSpPr/>
          <p:nvPr/>
        </p:nvSpPr>
        <p:spPr>
          <a:xfrm>
            <a:off x="5909723" y="1048512"/>
            <a:ext cx="56673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131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14_1#c77b3edf4.blank?vop=1&amp;pid=ce7c9994d&amp;color=0,0,0&amp;vpa=8&amp;vtp=1&amp;bbb=1&amp;rh=30.5"/>
              <p:cNvSpPr/>
              <p:nvPr/>
            </p:nvSpPr>
            <p:spPr>
              <a:xfrm>
                <a:off x="4653216" y="1853374"/>
                <a:ext cx="524383" cy="38735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𝑧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11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14_1#c77b3edf4.blank?vop=1&amp;pid=ce7c9994d&amp;color=0,0,0&amp;vpa=8&amp;vtp=1&amp;bbb=1&amp;rh=30.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3216" y="1853374"/>
                <a:ext cx="524383" cy="387350"/>
              </a:xfrm>
              <a:prstGeom prst="rect">
                <a:avLst/>
              </a:prstGeom>
              <a:blipFill rotWithShape="1">
                <a:blip r:embed="rId2"/>
                <a:stretch>
                  <a:fillRect l="-109" t="-115" r="85" b="-15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5_BD.13_2#bf7e1a618?iti=2&amp;vop=1&amp;pid=ce7c9994d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6240" y="2466784"/>
            <a:ext cx="3785616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B_5_BD.13_3#bf7e1a618?iti=2&amp;vop=1&amp;pid=ce7c9994d&amp;color=0,0,0&amp;vtp=1&amp;bbb=1"/>
          <p:cNvSpPr/>
          <p:nvPr/>
        </p:nvSpPr>
        <p:spPr>
          <a:xfrm>
            <a:off x="5891880" y="3928808"/>
            <a:ext cx="414337" cy="7670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1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图2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5_1#6902d42d4?sp=1&amp;vop=1&amp;pid=719113eb1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某五十肽中有4个丙氨酸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1800" b="1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𝐑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基为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—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，现脱掉其中的丙氨酸（相应位置如图所示），得到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4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条多肽链和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5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个氨基酸（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脱下的氨基酸均以游离态正常存在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）。</a:t>
                </a:r>
                <a:endParaRPr lang="zh-CN" altLang="en-US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zh-CN" altLang="en-US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回答下列问题：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4_BD.15_1#6902d42d4?sp=1&amp;vop=1&amp;pid=719113eb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 rotWithShape="1">
                <a:blip r:embed="rId1"/>
                <a:stretch>
                  <a:fillRect l="-2" t="-40" r="1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15_2#6902d42d4?vop=1&amp;pid=719113eb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6008" y="2448044"/>
            <a:ext cx="2916936" cy="9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5_BD.16_1#da2c6d606?vop=1&amp;pid=6902d42d4&amp;color=0,0,0&amp;vtp=1&amp;bbb=1"/>
          <p:cNvSpPr/>
          <p:nvPr/>
        </p:nvSpPr>
        <p:spPr>
          <a:xfrm>
            <a:off x="832104" y="3527544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（1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）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该五十肽水解得到的有机物比原五十肽增加了</a:t>
            </a:r>
            <a:r>
              <a:rPr lang="en-US" altLang="zh-CN" sz="1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个氧原子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（2）若将得到的5个氨基酸缩合成链状五肽，</a:t>
            </a:r>
            <a:r>
              <a:rPr lang="en-US" altLang="zh-CN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则有</a:t>
            </a: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种不同的氨基酸序列；若将得到的新肽链脱水缩合</a:t>
            </a:r>
            <a:endParaRPr lang="en-US" altLang="zh-CN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成一条长肽链，</a:t>
            </a:r>
            <a:r>
              <a:rPr lang="en-US" altLang="zh-CN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则有</a:t>
            </a: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种不同的氨基酸序列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</p:txBody>
      </p:sp>
      <p:sp>
        <p:nvSpPr>
          <p:cNvPr id="6" name="QB_5_AN.17_1#da2c6d606.blank?vop=1&amp;pid=6902d42d4&amp;color=0,0,0&amp;vpa=9&amp;vtp=1"/>
          <p:cNvSpPr/>
          <p:nvPr/>
        </p:nvSpPr>
        <p:spPr>
          <a:xfrm>
            <a:off x="6000210" y="3497064"/>
            <a:ext cx="30003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8</a:t>
            </a:r>
            <a:endParaRPr lang="en-US" altLang="zh-CN" dirty="0"/>
          </a:p>
        </p:txBody>
      </p:sp>
      <p:sp>
        <p:nvSpPr>
          <p:cNvPr id="8" name="QB_5_AN.19_1#da2c6d606.blank?vop=1&amp;pid=6902d42d4&amp;color=0,0,0&amp;vpa=10&amp;vtp=1"/>
          <p:cNvSpPr/>
          <p:nvPr/>
        </p:nvSpPr>
        <p:spPr>
          <a:xfrm>
            <a:off x="5904960" y="3916164"/>
            <a:ext cx="30003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5</a:t>
            </a:r>
            <a:endParaRPr lang="en-US" altLang="zh-CN" dirty="0"/>
          </a:p>
        </p:txBody>
      </p:sp>
      <p:sp>
        <p:nvSpPr>
          <p:cNvPr id="9" name="QB_5_AN.20_1#da2c6d606.blank?vop=1&amp;pid=6902d42d4&amp;color=0,0,0&amp;vpa=11&amp;vtp=1&amp;bbb=1"/>
          <p:cNvSpPr/>
          <p:nvPr/>
        </p:nvSpPr>
        <p:spPr>
          <a:xfrm>
            <a:off x="2882360" y="4335264"/>
            <a:ext cx="4333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24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8" grpId="0" animBg="1" build="p"/>
      <p:bldP spid="9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1_1#2ee70d024?htil=1&amp;vop=1&amp;pid=30ef746ea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61366" y="1171440"/>
            <a:ext cx="1837944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BD.1_2#2ee70d024?htil=1&amp;sp=1&amp;vop=1&amp;pid=30ef746ea&amp;color=0,0,0&amp;vtp=1&amp;bt=1&amp;bbb=1&amp;hb=1"/>
          <p:cNvSpPr/>
          <p:nvPr/>
        </p:nvSpPr>
        <p:spPr>
          <a:xfrm>
            <a:off x="832104" y="1080000"/>
            <a:ext cx="856792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蛋白酶1和2是两种内切酶，作用于肽链内部特定的肽键。已知蛋白酶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1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作用于甘氨酸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两侧的肽键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，蛋白酶2作用于赖氨酸氨基端的肽键，某五十肽分别经蛋白酶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1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和蛋白酶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2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单独作用后产生的肽链如图所示。</a:t>
            </a:r>
            <a:r>
              <a:rPr lang="en-US" altLang="zh-CN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下列叙述错误的是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)</a:t>
            </a:r>
            <a:endParaRPr lang="en-US" altLang="zh-CN" dirty="0"/>
          </a:p>
        </p:txBody>
      </p:sp>
      <p:sp>
        <p:nvSpPr>
          <p:cNvPr id="4" name="QC_4_AN.2_1#2ee70d024.bracket?vop=1&amp;pid=30ef746ea&amp;color=0,0,0&amp;vpa=1&amp;vtp=1"/>
          <p:cNvSpPr/>
          <p:nvPr/>
        </p:nvSpPr>
        <p:spPr>
          <a:xfrm>
            <a:off x="6419310" y="1925820"/>
            <a:ext cx="296863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sp>
        <p:nvSpPr>
          <p:cNvPr id="5" name="QC_4_BD.1_3#2ee70d024.choices?htil=1&amp;vop=1&amp;pid=30ef746ea&amp;color=0,0,0&amp;vtp=1&amp;bbb=1"/>
          <p:cNvSpPr/>
          <p:nvPr/>
        </p:nvSpPr>
        <p:spPr>
          <a:xfrm>
            <a:off x="832104" y="2355390"/>
            <a:ext cx="856792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五十肽经酶1水解得到的产物与五十肽相比少了4个肽键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五十肽中共含有2个甘氨酸，且位于第2号位和第49号位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五十肽经酶2水解的产物中，只有两种能与双缩脲试剂发生紫色反应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五十肽中至少含有3个赖氨酸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3_1#b0f704810?htil=2&amp;vop=1&amp;pid=30ef746ea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0283" y="1171440"/>
            <a:ext cx="4407408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BD.3_2#b0f704810?htil=2&amp;sp=1&amp;vop=1&amp;pid=30ef746ea&amp;color=0,0,0&amp;vtp=1&amp;bt=1&amp;bbb=1&amp;hb=1"/>
              <p:cNvSpPr/>
              <p:nvPr/>
            </p:nvSpPr>
            <p:spPr>
              <a:xfrm>
                <a:off x="832104" y="1080000"/>
                <a:ext cx="5998464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某研究团队拟利用以下四种氨基酸分子合成一种环状多肽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分子式为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𝑎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𝑏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𝑐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则该环状多肽中含有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号氨基酸的个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数是(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3" name="QC_4_BD.3_2#b0f704810?htil=2&amp;sp=1&amp;vop=1&amp;pid=30ef746e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5998464" cy="1257300"/>
              </a:xfrm>
              <a:prstGeom prst="rect">
                <a:avLst/>
              </a:prstGeom>
              <a:blipFill rotWithShape="1">
                <a:blip r:embed="rId2"/>
                <a:stretch>
                  <a:fillRect l="-4" t="-40" r="-1008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N.4_1#b0f704810.bracket?vop=1&amp;pid=30ef746ea&amp;color=0,0,0&amp;vpa=2&amp;vtp=1"/>
          <p:cNvSpPr/>
          <p:nvPr/>
        </p:nvSpPr>
        <p:spPr>
          <a:xfrm>
            <a:off x="1472660" y="1925820"/>
            <a:ext cx="3317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3_3#b0f704810.choices?htil=2&amp;vop=1&amp;pid=30ef746ea&amp;color=0,0,0&amp;vtp=1&amp;bbb=1"/>
              <p:cNvSpPr/>
              <p:nvPr/>
            </p:nvSpPr>
            <p:spPr>
              <a:xfrm>
                <a:off x="832104" y="2355390"/>
                <a:ext cx="5998464" cy="469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1375410" algn="l"/>
                    <a:tab pos="3119755" algn="l"/>
                    <a:tab pos="4457065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𝑑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𝑐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𝑑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3_3#b0f704810.choices?htil=2&amp;vop=1&amp;pid=30ef746e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5998464" cy="469900"/>
              </a:xfrm>
              <a:prstGeom prst="rect">
                <a:avLst/>
              </a:prstGeom>
              <a:blipFill rotWithShape="1">
                <a:blip r:embed="rId3"/>
                <a:stretch>
                  <a:fillRect l="-4" t="-37" r="8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d752bc5b9?sp=1&amp;vop=1&amp;pid=9e3fb6a47&amp;color=0,0,0&amp;vtp=1&amp;bt=1&amp;bbb=1&amp;hb=1"/>
              <p:cNvSpPr/>
              <p:nvPr/>
            </p:nvSpPr>
            <p:spPr>
              <a:xfrm>
                <a:off x="832104" y="1078990"/>
                <a:ext cx="10533888" cy="83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如表为人体细胞和玉米细胞中部分元素的含量(占细胞干重的质量分数/</a:t>
                </a:r>
                <a14:m>
                  <m:oMath xmlns:m="http://schemas.openxmlformats.org/officeDocument/2006/math">
                    <m:r>
                      <a:rPr lang="en-US" altLang="zh-CN" sz="1800" b="0" i="1" dirty="0">
                        <a:solidFill>
                          <a:srgbClr val="000000"/>
                        </a:solidFill>
                        <a:uFillTx/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%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下列说法正确的是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d752bc5b9?sp=1&amp;vop=1&amp;pid=9e3fb6a4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0"/>
                <a:ext cx="10533888" cy="838200"/>
              </a:xfrm>
              <a:prstGeom prst="rect">
                <a:avLst/>
              </a:prstGeom>
              <a:blipFill rotWithShape="1">
                <a:blip r:embed="rId1"/>
                <a:stretch>
                  <a:fillRect l="-2" t="-15" r="1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QC_4_BD.1_2#d752bc5b9?colgroup=6,10,10,10,10,6&amp;vop=1&amp;pid=9e3fb6a47&amp;color=0,0,0&amp;vtp=1&amp;bbb=1"/>
              <p:cNvGraphicFramePr>
                <a:graphicFrameLocks noGrp="1"/>
              </p:cNvGraphicFramePr>
              <p:nvPr/>
            </p:nvGraphicFramePr>
            <p:xfrm>
              <a:off x="832105" y="2032000"/>
              <a:ext cx="10536016" cy="2147446"/>
            </p:xfrm>
            <a:graphic>
              <a:graphicData uri="http://schemas.openxmlformats.org/drawingml/2006/table">
                <a:tbl>
                  <a:tblPr/>
                  <a:tblGrid>
                    <a:gridCol w="1269070"/>
                    <a:gridCol w="1999469"/>
                    <a:gridCol w="1999469"/>
                    <a:gridCol w="1999469"/>
                    <a:gridCol w="1999469"/>
                    <a:gridCol w="1269070"/>
                  </a:tblGrid>
                  <a:tr h="34944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元素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K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944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  <a:buClrTx/>
                            <a:buSzTx/>
                            <a:buFontTx/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玉米</a:t>
                          </a:r>
                          <a:endParaRPr lang="en-US" altLang="zh-CN" sz="1400" b="1" dirty="0">
                            <a:solidFill>
                              <a:srgbClr val="000000"/>
                            </a:solidFill>
                            <a:latin typeface="微软雅黑" panose="020B0503020204020204" charset="-122"/>
                            <a:ea typeface="微软雅黑" panose="020B0503020204020204" charset="-122"/>
                            <a:cs typeface="微软雅黑" panose="020B05030202040202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44.43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43.57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6.24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1.46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0.92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944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  <a:buClrTx/>
                            <a:buSzTx/>
                            <a:buFontTx/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人</a:t>
                          </a:r>
                          <a:endParaRPr lang="en-US" altLang="zh-CN" sz="1400" b="1" dirty="0">
                            <a:solidFill>
                              <a:srgbClr val="000000"/>
                            </a:solidFill>
                            <a:latin typeface="微软雅黑" panose="020B0503020204020204" charset="-122"/>
                            <a:ea typeface="微软雅黑" panose="020B0503020204020204" charset="-122"/>
                            <a:cs typeface="微软雅黑" panose="020B05030202040202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14.62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55.99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7.46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9.33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1.09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 gridSpan="6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  <a:tc hMerge="1">
                      <a:tcPr/>
                    </a:tc>
                    <a:tc hMerge="1">
                      <a:tcPr/>
                    </a:tc>
                    <a:tc hMerge="1">
                      <a:tcPr/>
                    </a:tc>
                  </a:tr>
                  <a:tr h="34944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  <a:buClrTx/>
                            <a:buSzTx/>
                            <a:buFontTx/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元素</a:t>
                          </a:r>
                          <a:endParaRPr lang="en-US" altLang="zh-CN" sz="1400" b="1" dirty="0">
                            <a:solidFill>
                              <a:srgbClr val="000000"/>
                            </a:solidFill>
                            <a:latin typeface="微软雅黑" panose="020B0503020204020204" charset="-122"/>
                            <a:ea typeface="微软雅黑" panose="020B0503020204020204" charset="-122"/>
                            <a:cs typeface="微软雅黑" panose="020B05030202040202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Ca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P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Mg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944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  <a:buClrTx/>
                            <a:buSzTx/>
                            <a:buFontTx/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玉米</a:t>
                          </a:r>
                          <a:endParaRPr lang="en-US" altLang="zh-CN" sz="1400" b="1" dirty="0">
                            <a:solidFill>
                              <a:srgbClr val="000000"/>
                            </a:solidFill>
                            <a:latin typeface="微软雅黑" panose="020B0503020204020204" charset="-122"/>
                            <a:ea typeface="微软雅黑" panose="020B0503020204020204" charset="-122"/>
                            <a:cs typeface="微软雅黑" panose="020B05030202040202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0.23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0.18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0.17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944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  <a:buClrTx/>
                            <a:buSzTx/>
                            <a:buFontTx/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人</a:t>
                          </a:r>
                          <a:endParaRPr lang="en-US" altLang="zh-CN" sz="1400" b="1" dirty="0">
                            <a:solidFill>
                              <a:srgbClr val="000000"/>
                            </a:solidFill>
                            <a:latin typeface="微软雅黑" panose="020B0503020204020204" charset="-122"/>
                            <a:ea typeface="微软雅黑" panose="020B0503020204020204" charset="-122"/>
                            <a:cs typeface="微软雅黑" panose="020B05030202040202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4.67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3.11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0.16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0.78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QC_4_BD.1_2#d752bc5b9?colgroup=6,10,10,10,10,6&amp;vop=1&amp;pid=9e3fb6a47&amp;color=0,0,0&amp;vtp=1&amp;bbb=1"/>
              <p:cNvGraphicFramePr>
                <a:graphicFrameLocks noGrp="1"/>
              </p:cNvGraphicFramePr>
              <p:nvPr/>
            </p:nvGraphicFramePr>
            <p:xfrm>
              <a:off x="832105" y="2032000"/>
              <a:ext cx="10536016" cy="2147446"/>
            </p:xfrm>
            <a:graphic>
              <a:graphicData uri="http://schemas.openxmlformats.org/drawingml/2006/table">
                <a:tbl>
                  <a:tblPr/>
                  <a:tblGrid>
                    <a:gridCol w="1269070"/>
                    <a:gridCol w="1999469"/>
                    <a:gridCol w="1999469"/>
                    <a:gridCol w="1999469"/>
                    <a:gridCol w="1999469"/>
                    <a:gridCol w="1269070"/>
                  </a:tblGrid>
                  <a:tr h="3492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元素</a:t>
                          </a:r>
                          <a:endParaRPr lang="en-US" altLang="zh-CN" sz="1200" b="1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  <a:tr h="34944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  <a:buClrTx/>
                            <a:buSzTx/>
                            <a:buFontTx/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玉米</a:t>
                          </a:r>
                          <a:endParaRPr lang="en-US" altLang="zh-CN" sz="1400" b="1" dirty="0">
                            <a:solidFill>
                              <a:srgbClr val="000000"/>
                            </a:solidFill>
                            <a:latin typeface="微软雅黑" panose="020B0503020204020204" charset="-122"/>
                            <a:ea typeface="微软雅黑" panose="020B0503020204020204" charset="-122"/>
                            <a:cs typeface="微软雅黑" panose="020B05030202040202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44.43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43.57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6.24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1.46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0.92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944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  <a:buClrTx/>
                            <a:buSzTx/>
                            <a:buFontTx/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人</a:t>
                          </a:r>
                          <a:endParaRPr lang="en-US" altLang="zh-CN" sz="1400" b="1" dirty="0">
                            <a:solidFill>
                              <a:srgbClr val="000000"/>
                            </a:solidFill>
                            <a:latin typeface="微软雅黑" panose="020B0503020204020204" charset="-122"/>
                            <a:ea typeface="微软雅黑" panose="020B0503020204020204" charset="-122"/>
                            <a:cs typeface="微软雅黑" panose="020B05030202040202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14.62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55.99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7.46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9.33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1.09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 gridSpan="6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  <a:tc hMerge="1">
                      <a:tcPr/>
                    </a:tc>
                    <a:tc hMerge="1">
                      <a:tcPr/>
                    </a:tc>
                    <a:tc hMerge="1">
                      <a:tcPr/>
                    </a:tc>
                  </a:tr>
                  <a:tr h="3492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  <a:buClrTx/>
                            <a:buSzTx/>
                            <a:buFontTx/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元素</a:t>
                          </a:r>
                          <a:endParaRPr lang="en-US" altLang="zh-CN" sz="1400" b="1" dirty="0">
                            <a:solidFill>
                              <a:srgbClr val="000000"/>
                            </a:solidFill>
                            <a:latin typeface="微软雅黑" panose="020B0503020204020204" charset="-122"/>
                            <a:ea typeface="微软雅黑" panose="020B0503020204020204" charset="-122"/>
                            <a:cs typeface="微软雅黑" panose="020B05030202040202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944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  <a:buClrTx/>
                            <a:buSzTx/>
                            <a:buFontTx/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玉米</a:t>
                          </a:r>
                          <a:endParaRPr lang="en-US" altLang="zh-CN" sz="1400" b="1" dirty="0">
                            <a:solidFill>
                              <a:srgbClr val="000000"/>
                            </a:solidFill>
                            <a:latin typeface="微软雅黑" panose="020B0503020204020204" charset="-122"/>
                            <a:ea typeface="微软雅黑" panose="020B0503020204020204" charset="-122"/>
                            <a:cs typeface="微软雅黑" panose="020B05030202040202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0.23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0.18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0.17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944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  <a:buClrTx/>
                            <a:buSzTx/>
                            <a:buFontTx/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人</a:t>
                          </a:r>
                          <a:endParaRPr lang="en-US" altLang="zh-CN" sz="1400" b="1" dirty="0">
                            <a:solidFill>
                              <a:srgbClr val="000000"/>
                            </a:solidFill>
                            <a:latin typeface="微软雅黑" panose="020B0503020204020204" charset="-122"/>
                            <a:ea typeface="微软雅黑" panose="020B0503020204020204" charset="-122"/>
                            <a:cs typeface="微软雅黑" panose="020B05030202040202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4.67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3.11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0.16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0.78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C_4_AN.2_1#d752bc5b9.bracket?vop=1&amp;pid=9e3fb6a47&amp;color=0,0,0&amp;vpa=1&amp;vtp=1"/>
          <p:cNvSpPr/>
          <p:nvPr/>
        </p:nvSpPr>
        <p:spPr>
          <a:xfrm>
            <a:off x="1015460" y="1505710"/>
            <a:ext cx="327025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d752bc5b9.choices?vop=1&amp;pid=9e3fb6a47&amp;color=0,0,0&amp;vtp=1&amp;bbb=1"/>
              <p:cNvSpPr/>
              <p:nvPr/>
            </p:nvSpPr>
            <p:spPr>
              <a:xfrm>
                <a:off x="832104" y="4318000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P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Mg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等元素在玉米细胞中含量很少，属于微量元素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表中玉米细胞比人体细胞中含有的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元素多，是因为玉米细胞中含水更多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表格中的元素在细胞内主要是以离子形式存在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玉米细胞和人体细胞中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元素含量不同，可能与细胞中蛋白质的含量不同有关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d752bc5b9.choices?vop=1&amp;pid=9e3fb6a4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318000"/>
                <a:ext cx="10533888" cy="1676400"/>
              </a:xfrm>
              <a:prstGeom prst="rect">
                <a:avLst/>
              </a:prstGeom>
              <a:blipFill rotWithShape="1">
                <a:blip r:embed="rId3"/>
                <a:stretch>
                  <a:fillRect l="-2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b8144e0fa?sp=1&amp;vop=1&amp;pid=23a38e597&amp;color=0,0,0&amp;vtp=1&amp;bt=1&amp;bbb=1&amp;hb=1"/>
              <p:cNvSpPr/>
              <p:nvPr/>
            </p:nvSpPr>
            <p:spPr>
              <a:xfrm>
                <a:off x="832104" y="1080000"/>
                <a:ext cx="10533888" cy="78930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图中A、B代表元素;Ⅰ、Ⅱ、Ⅲ、Ⅳ是生物大分子;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Z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P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分别为构成生物大分子的基本单位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下列叙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述正确的是(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b8144e0fa?sp=1&amp;vop=1&amp;pid=23a38e59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789305"/>
              </a:xfrm>
              <a:prstGeom prst="rect">
                <a:avLst/>
              </a:prstGeom>
              <a:blipFill rotWithShape="1">
                <a:blip r:embed="rId1"/>
                <a:stretch>
                  <a:fillRect l="-2" t="-63" r="-1054" b="-6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b8144e0fa.bracket?vop=1&amp;pid=23a38e597&amp;color=0,0,0&amp;vpa=1&amp;vtp=1"/>
          <p:cNvSpPr/>
          <p:nvPr/>
        </p:nvSpPr>
        <p:spPr>
          <a:xfrm>
            <a:off x="2158461" y="1506720"/>
            <a:ext cx="327025" cy="37287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pic>
        <p:nvPicPr>
          <p:cNvPr id="4" name="QC_4_BD.1_2#b8144e0fa?htil=1&amp;vop=1&amp;pid=23a38e597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4820" y="2041644"/>
            <a:ext cx="3145536" cy="77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b8144e0fa.choices?htil=1&amp;vop=1&amp;pid=23a38e597&amp;color=0,0,0&amp;vtp=1&amp;bbb=1"/>
              <p:cNvSpPr/>
              <p:nvPr/>
            </p:nvSpPr>
            <p:spPr>
              <a:xfrm>
                <a:off x="832104" y="1948990"/>
                <a:ext cx="7306056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血糖含量低时，Ⅱ均能分解为葡萄糖进入血液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的差异只在于五碳糖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每个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P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中都只含有一个“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—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和一个“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—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COOH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Ⅰ、Ⅱ、Ⅲ、Ⅳ均以碳链为基本骨架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b8144e0fa.choices?htil=1&amp;vop=1&amp;pid=23a38e59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7306056" cy="1676400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a600e055f?sp=1&amp;vop=1&amp;pid=c8d9f01e2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高尿酸血症患者体内尿酸过多，尿酸结晶就会在体内的关节、体液和组织中积聚，从而引起痛风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如图表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示尿酸是人体中嘌呤代谢的最后产物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，其主要通过肾脏排出体外。与肉类相比，鸡蛋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牛奶是痛风患者蛋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白质的优质来源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。</a:t>
            </a:r>
            <a:r>
              <a:rPr lang="en-US" altLang="zh-CN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下列有关叙述错误的是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4_AN.2_1#a600e055f.bracket?vop=1&amp;pid=c8d9f01e2&amp;color=0,0,0&amp;vpa=1&amp;vtp=1"/>
          <p:cNvSpPr/>
          <p:nvPr/>
        </p:nvSpPr>
        <p:spPr>
          <a:xfrm>
            <a:off x="5142960" y="1925820"/>
            <a:ext cx="296863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4_BD.1_2#a600e055f?htil=1&amp;vop=1&amp;pid=c8d9f01e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5715" y="2448044"/>
            <a:ext cx="4178808" cy="119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4_BD.1_3#a600e055f.choices?htil=1&amp;vop=1&amp;pid=c8d9f01e2&amp;color=0,0,0&amp;vtp=1&amp;bbb=1&amp;hb=1"/>
          <p:cNvSpPr/>
          <p:nvPr/>
        </p:nvSpPr>
        <p:spPr>
          <a:xfrm>
            <a:off x="832104" y="2355390"/>
            <a:ext cx="6272784" cy="2933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人体肾脏细胞内的腺嘌呤可构成两种核苷酸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除图中所示两种碱基外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构成人体细胞中的核酸的碱基还有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两种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减少嘌呤的摄入同时增加尿酸的排出是简单有效的控制痛风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的方法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鸡蛋、牛奶中所含的细胞少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故核酸分子较少使得嘌呤总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量也较少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_1#6ed5c52e2?sp=1&amp;vop=1&amp;pid=c8d9f01e2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楷体" panose="02010609060101010101" pitchFamily="34" charset="-122"/>
                <a:cs typeface="微软雅黑" panose="020B0503020204020204" pitchFamily="34" charset="-120"/>
              </a:rPr>
              <a:t>多选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）以碳链为基本骨架的小分子单体能构成许多不同的多聚体，模式图如图所示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下列有关叙述错误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的是(</a:t>
            </a: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4_AN.4_1#6ed5c52e2.bracket?vop=1&amp;pid=c8d9f01e2&amp;color=0,0,0&amp;vpa=2&amp;vtp=1&amp;bbb=1"/>
          <p:cNvSpPr/>
          <p:nvPr/>
        </p:nvSpPr>
        <p:spPr>
          <a:xfrm>
            <a:off x="1459960" y="1506720"/>
            <a:ext cx="461963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charset="-122"/>
                <a:cs typeface="Arial (正文)" pitchFamily="34" charset="-120"/>
              </a:rPr>
              <a:t>BC</a:t>
            </a:r>
            <a:endParaRPr lang="en-US" altLang="zh-CN" dirty="0"/>
          </a:p>
        </p:txBody>
      </p:sp>
      <p:pic>
        <p:nvPicPr>
          <p:cNvPr id="4" name="QC_4_BD.3_2#6ed5c52e2?htil=2&amp;vop=1&amp;pid=c8d9f01e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0738" y="2041644"/>
            <a:ext cx="1673352" cy="4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3_3#6ed5c52e2.choices?htil=2&amp;vop=1&amp;pid=c8d9f01e2&amp;color=0,0,0&amp;vtp=1&amp;bbb=1"/>
              <p:cNvSpPr/>
              <p:nvPr/>
            </p:nvSpPr>
            <p:spPr>
              <a:xfrm>
                <a:off x="832104" y="1948990"/>
                <a:ext cx="8769096" cy="162750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如果形成的大分子物质是蛋白质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∼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是氨基酸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如果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∼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中含有碱基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T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，则形成的大分子物质是核糖核酸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如果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∼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是葡萄糖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，则形成的大分子物质一定是植物体内的能源物质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如果形成的大分子物质储存着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HIV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的遗传信息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∼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中含有核糖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3_3#6ed5c52e2.choices?htil=2&amp;vop=1&amp;pid=c8d9f01e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8769096" cy="1627505"/>
              </a:xfrm>
              <a:prstGeom prst="rect">
                <a:avLst/>
              </a:prstGeom>
              <a:blipFill rotWithShape="1">
                <a:blip r:embed="rId2"/>
                <a:stretch>
                  <a:fillRect l="-3" t="-11" b="-29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_1#f34709a15?sp=1&amp;vop=1&amp;pid=9e3fb6a47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采摘后的香蕉果实在自然成熟过程中，淀粉、葡萄糖的含量变化如图所示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将不同成熟阶段的果实去皮并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研磨成匀浆后检测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下列叙述正确的是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4_AN.4_1#f34709a15.bracket?vop=1&amp;pid=9e3fb6a47&amp;color=0,0,0&amp;vpa=2&amp;vtp=1"/>
          <p:cNvSpPr/>
          <p:nvPr/>
        </p:nvSpPr>
        <p:spPr>
          <a:xfrm>
            <a:off x="4901660" y="1506720"/>
            <a:ext cx="315913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pic>
        <p:nvPicPr>
          <p:cNvPr id="4" name="QC_4_BD.3_2#f34709a15?htil=1&amp;vop=1&amp;pid=9e3fb6a4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0625" y="2041644"/>
            <a:ext cx="3182112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3_3#f34709a15.choices?htil=1&amp;vop=1&amp;pid=9e3fb6a47&amp;color=0,0,0&amp;vtp=1&amp;bbb=1"/>
              <p:cNvSpPr/>
              <p:nvPr/>
            </p:nvSpPr>
            <p:spPr>
              <a:xfrm>
                <a:off x="832104" y="1948990"/>
                <a:ext cx="7260336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将第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10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的果实匀浆与碘液混合后会变蓝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将第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25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的果实匀浆与双缩脲试剂混合后不会出现紫色反应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检测第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15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的果实匀浆中活细胞是否含有脂肪，不需要用显微镜观察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将第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15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的果实匀浆与斐林试剂混合后立即出现砖红色沉淀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3_3#f34709a15.choices?htil=1&amp;vop=1&amp;pid=9e3fb6a4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7260336" cy="1676400"/>
              </a:xfrm>
              <a:prstGeom prst="rect">
                <a:avLst/>
              </a:prstGeom>
              <a:blipFill rotWithShape="1">
                <a:blip r:embed="rId2"/>
                <a:stretch>
                  <a:fillRect l="-3" t="-10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febc1d434?sp=1&amp;vop=1&amp;pid=f1960f3f5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细胞生命活动所需要的物质，归根结底是从无机自然界中获取的。如图表示土壤中甲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、乙两种元素浓度变</a:t>
            </a:r>
            <a:endParaRPr lang="en-US" altLang="zh-CN" sz="1800" b="0" i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化与某植物生长速率的关系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下列分析正确的是(</a:t>
            </a:r>
            <a:r>
              <a:rPr lang="en-US" altLang="zh-CN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4_AN.2_1#febc1d434.bracket?vop=1&amp;pid=f1960f3f5&amp;color=0,0,0&amp;vpa=1&amp;vtp=1"/>
          <p:cNvSpPr/>
          <p:nvPr/>
        </p:nvSpPr>
        <p:spPr>
          <a:xfrm>
            <a:off x="5816060" y="1506720"/>
            <a:ext cx="315913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pic>
        <p:nvPicPr>
          <p:cNvPr id="4" name="QC_4_BD.1_2#febc1d434?htil=1&amp;vop=1&amp;pid=f1960f3f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2518" y="2041644"/>
            <a:ext cx="2212848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febc1d434.choices?htil=1&amp;vop=1&amp;pid=f1960f3f5&amp;color=0,0,0&amp;vtp=1&amp;bbb=1&amp;hb=1"/>
              <p:cNvSpPr/>
              <p:nvPr/>
            </p:nvSpPr>
            <p:spPr>
              <a:xfrm>
                <a:off x="832104" y="1948990"/>
                <a:ext cx="8229600" cy="2095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当土壤中甲元素浓度为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时，施用富含甲元素的肥料可能会阻碍该植物生长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当土壤中乙元素浓度为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，施用富含乙元素的肥料可明显提升该植物的生长</a:t>
                </a:r>
                <a:endParaRPr lang="en-US" altLang="zh-CN" sz="1800" b="0" i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速率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甲元素一定是该植物细胞中的微量元素，乙元素一定是大量元素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该植物生长对乙元素的需求大于甲元素，说明植物生长过程中乙元素更重要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QC_4_BD.1_3#febc1d434.choices?htil=1&amp;vop=1&amp;pid=f1960f3f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8229600" cy="2095500"/>
              </a:xfrm>
              <a:prstGeom prst="rect">
                <a:avLst/>
              </a:prstGeom>
              <a:blipFill rotWithShape="1">
                <a:blip r:embed="rId2"/>
                <a:stretch>
                  <a:fillRect l="-3" t="-8" r="3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_1#cdd95685d?sp=1&amp;vop=1&amp;pid=f1960f3f5&amp;color=0,0,0&amp;vtp=1&amp;bt=1&amp;bbb=1&amp;hb=1"/>
          <p:cNvSpPr/>
          <p:nvPr/>
        </p:nvSpPr>
        <p:spPr>
          <a:xfrm>
            <a:off x="832104" y="1080000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在用斐林试剂鉴定还原糖的实验中，教材要求斐林试剂甲液和乙液应混合后使用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。某学习小组的同学大胆</a:t>
            </a:r>
            <a:endParaRPr lang="en-US" altLang="zh-CN" sz="1800" b="0" i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27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质疑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，提出“一定要混合后再使用吗”，并设计了以下实验：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QO_4_BD.3_2#cdd95685d?colgroup=18,18,9,9&amp;vop=1&amp;pid=f1960f3f5&amp;color=0,0,0&amp;vtp=1&amp;bbb=1"/>
              <p:cNvGraphicFramePr>
                <a:graphicFrameLocks noGrp="1"/>
              </p:cNvGraphicFramePr>
              <p:nvPr/>
            </p:nvGraphicFramePr>
            <p:xfrm>
              <a:off x="832104" y="1889244"/>
              <a:ext cx="10533888" cy="1531305"/>
            </p:xfrm>
            <a:graphic>
              <a:graphicData uri="http://schemas.openxmlformats.org/drawingml/2006/table">
                <a:tbl>
                  <a:tblPr/>
                  <a:tblGrid>
                    <a:gridCol w="3474720"/>
                    <a:gridCol w="3474720"/>
                    <a:gridCol w="1792224"/>
                    <a:gridCol w="1792224"/>
                  </a:tblGrid>
                  <a:tr h="3062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试管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1号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2号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3号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62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第1次加入物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2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苹果汁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</a:tr>
                  <a:tr h="3062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第2次加入物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0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.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5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乙液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A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C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62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第3次加入物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0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.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5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甲液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B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无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62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条件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水浴加热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QO_4_BD.3_2#cdd95685d?colgroup=18,18,9,9&amp;vop=1&amp;pid=f1960f3f5&amp;color=0,0,0&amp;vtp=1&amp;bbb=1"/>
              <p:cNvGraphicFramePr>
                <a:graphicFrameLocks noGrp="1"/>
              </p:cNvGraphicFramePr>
              <p:nvPr/>
            </p:nvGraphicFramePr>
            <p:xfrm>
              <a:off x="832104" y="1889244"/>
              <a:ext cx="10533888" cy="1531305"/>
            </p:xfrm>
            <a:graphic>
              <a:graphicData uri="http://schemas.openxmlformats.org/drawingml/2006/table">
                <a:tbl>
                  <a:tblPr/>
                  <a:tblGrid>
                    <a:gridCol w="3474720"/>
                    <a:gridCol w="3474720"/>
                    <a:gridCol w="1792224"/>
                    <a:gridCol w="1792224"/>
                  </a:tblGrid>
                  <a:tr h="3062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试管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1号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2号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3号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670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第1次加入物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 hMerge="1">
                      <a:tcPr/>
                    </a:tc>
                    <a:tc hMerge="1">
                      <a:tcPr/>
                    </a:tc>
                  </a:tr>
                  <a:tr h="30607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第2次加入物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A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C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607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第3次加入物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B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无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62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条件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水浴加热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QO_4_BD.3_3#cdd95685d?vop=1&amp;pid=f1960f3f5&amp;color=0,0,0&amp;vtp=1&amp;bbb=1"/>
          <p:cNvSpPr/>
          <p:nvPr/>
        </p:nvSpPr>
        <p:spPr>
          <a:xfrm>
            <a:off x="832104" y="3552944"/>
            <a:ext cx="10533888" cy="368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请回答下列问题：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BD.4_1#53f53547a?vop=1&amp;pid=cdd95685d&amp;color=0,0,0&amp;vtp=1&amp;bbb=1&amp;hb=1"/>
              <p:cNvSpPr/>
              <p:nvPr/>
            </p:nvSpPr>
            <p:spPr>
              <a:xfrm>
                <a:off x="832104" y="3928031"/>
                <a:ext cx="10533888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）该实验中的自变量是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。三支试管均加入等量的苹</a:t>
                </a:r>
                <a:endParaRPr lang="en-US" altLang="zh-CN" sz="1800" b="0" i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果汁，其属于</a:t>
                </a:r>
                <a:r>
                  <a:rPr lang="en-US" altLang="zh-CN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变量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。根据对照实验的单一变量原则，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C的用量应为</a:t>
                </a:r>
                <a:r>
                  <a:rPr lang="en-US" altLang="zh-CN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5_BD.4_1#53f53547a?vop=1&amp;pid=cdd95685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28031"/>
                <a:ext cx="10533888" cy="685800"/>
              </a:xfrm>
              <a:prstGeom prst="rect">
                <a:avLst/>
              </a:prstGeom>
              <a:blipFill rotWithShape="1">
                <a:blip r:embed="rId2"/>
                <a:stretch>
                  <a:fillRect l="-2" t="-81" r="-23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5_1#53f53547a.blank?vop=1&amp;pid=cdd95685d&amp;color=0,0,0&amp;vpa=2&amp;vtp=1&amp;bbb=1"/>
          <p:cNvSpPr/>
          <p:nvPr/>
        </p:nvSpPr>
        <p:spPr>
          <a:xfrm>
            <a:off x="3485610" y="3895392"/>
            <a:ext cx="4967288" cy="342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斐林试剂甲液、乙液的使用顺序及是否混合使用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7" name="QB_5_AN.6_1#53f53547a.blank?vop=1&amp;pid=cdd95685d&amp;color=0,0,0&amp;vpa=3&amp;vtp=1&amp;bbb=1"/>
          <p:cNvSpPr/>
          <p:nvPr/>
        </p:nvSpPr>
        <p:spPr>
          <a:xfrm>
            <a:off x="2209260" y="4238292"/>
            <a:ext cx="623888" cy="342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无关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8" name="QB_5_AN.7_1#53f53547a.blank?vop=1&amp;pid=cdd95685d&amp;color=0,0,0&amp;vpa=4&amp;vtp=1"/>
          <p:cNvSpPr/>
          <p:nvPr/>
        </p:nvSpPr>
        <p:spPr>
          <a:xfrm>
            <a:off x="8076660" y="4238292"/>
            <a:ext cx="300038" cy="342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1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9" name="QO_5_BD.8_1#5fc8caacf?vop=1&amp;pid=cdd95685d&amp;color=0,0,0&amp;vtp=1&amp;bbb=1"/>
          <p:cNvSpPr/>
          <p:nvPr/>
        </p:nvSpPr>
        <p:spPr>
          <a:xfrm>
            <a:off x="832104" y="4604885"/>
            <a:ext cx="10533888" cy="368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（2）补充表中2、3号试管应加入的物质：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10" name="QB_6_BD.9_1#74bdc2475?vop=1&amp;pid=5fc8caacf&amp;color=0,0,0&amp;vtp=1&amp;bbb=1"/>
          <p:cNvSpPr/>
          <p:nvPr/>
        </p:nvSpPr>
        <p:spPr>
          <a:xfrm>
            <a:off x="832104" y="4979972"/>
            <a:ext cx="10533888" cy="1028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①</a:t>
            </a:r>
            <a:r>
              <a:rPr lang="en-US" altLang="zh-CN" sz="1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；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②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；③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6_AN.10_1#74bdc2475.blank?vop=1&amp;pid=5fc8caacf&amp;color=0,0,0&amp;vpa=5&amp;vtp=1&amp;bbb=1"/>
              <p:cNvSpPr/>
              <p:nvPr/>
            </p:nvSpPr>
            <p:spPr>
              <a:xfrm>
                <a:off x="1078960" y="4968359"/>
                <a:ext cx="1289050" cy="279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mL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甲液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QB_6_AN.10_1#74bdc2475.blank?vop=1&amp;pid=5fc8caacf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8960" y="4968359"/>
                <a:ext cx="1289050" cy="279400"/>
              </a:xfrm>
              <a:prstGeom prst="rect">
                <a:avLst/>
              </a:prstGeom>
              <a:blipFill rotWithShape="1">
                <a:blip r:embed="rId3"/>
                <a:stretch>
                  <a:fillRect l="-7" t="-5497" r="7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QB_6_AN.12_1#74bdc2475.blank?vop=1&amp;pid=5fc8caacf&amp;color=0,0,0&amp;vpa=6&amp;vtp=1&amp;bbb=1"/>
              <p:cNvSpPr/>
              <p:nvPr/>
            </p:nvSpPr>
            <p:spPr>
              <a:xfrm>
                <a:off x="2841085" y="4992298"/>
                <a:ext cx="1289050" cy="279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mL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乙液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QB_6_AN.12_1#74bdc2475.blank?vop=1&amp;pid=5fc8caacf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1085" y="4992298"/>
                <a:ext cx="1289050" cy="279400"/>
              </a:xfrm>
              <a:prstGeom prst="rect">
                <a:avLst/>
              </a:prstGeom>
              <a:blipFill rotWithShape="1">
                <a:blip r:embed="rId4"/>
                <a:stretch>
                  <a:fillRect l="-7" t="-5656" r="7" b="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QB_6_AN.14_1#74bdc2475.blank?vop=1&amp;pid=5fc8caacf&amp;color=0,0,0&amp;vpa=7&amp;vtp=1&amp;bbb=1"/>
              <p:cNvSpPr/>
              <p:nvPr/>
            </p:nvSpPr>
            <p:spPr>
              <a:xfrm>
                <a:off x="4742422" y="4973185"/>
                <a:ext cx="4011613" cy="279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mL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甲液和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mL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乙液混匀后的溶液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QB_6_AN.14_1#74bdc2475.blank?vop=1&amp;pid=5fc8caacf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2422" y="4973185"/>
                <a:ext cx="4011613" cy="279400"/>
              </a:xfrm>
              <a:prstGeom prst="rect">
                <a:avLst/>
              </a:prstGeom>
              <a:blipFill rotWithShape="1">
                <a:blip r:embed="rId5"/>
                <a:stretch>
                  <a:fillRect l="-6" t="-5634" r="14" b="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QB_5_BD.15_1#a3c163301?sp=1&amp;vop=1&amp;pid=cdd95685d&amp;color=0,0,0&amp;vtp=1&amp;bt=1&amp;bbb=1"/>
          <p:cNvSpPr/>
          <p:nvPr/>
        </p:nvSpPr>
        <p:spPr>
          <a:xfrm>
            <a:off x="832104" y="5234871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（3）预测结果及分析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：若</a:t>
            </a:r>
            <a:r>
              <a:rPr lang="en-US" altLang="zh-CN" sz="1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，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则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说明用斐林试剂鉴定还原糖与甲液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、乙液的使用顺序无关。</a:t>
            </a:r>
            <a:endParaRPr lang="en-US" altLang="zh-CN" sz="1800" dirty="0"/>
          </a:p>
        </p:txBody>
      </p:sp>
      <p:sp>
        <p:nvSpPr>
          <p:cNvPr id="14" name="QB_5_AN.16_1#a3c163301.blank?vop=1&amp;pid=cdd95685d&amp;color=0,0,0&amp;vpa=8&amp;vtp=1&amp;bbb=1"/>
          <p:cNvSpPr/>
          <p:nvPr/>
        </p:nvSpPr>
        <p:spPr>
          <a:xfrm>
            <a:off x="3460210" y="5204391"/>
            <a:ext cx="399573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1号、2号与3号试管均出现砖红色沉淀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11" grpId="0" animBg="1" build="p"/>
      <p:bldP spid="13" grpId="0" animBg="1" build="p"/>
      <p:bldP spid="15" grpId="0" animBg="1" build="p"/>
      <p:bldP spid="14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61d720c99?vop=1&amp;pid=39d2e1c9c&amp;color=0,0,0&amp;vtp=1&amp;bt=1&amp;bbb=1"/>
          <p:cNvSpPr/>
          <p:nvPr/>
        </p:nvSpPr>
        <p:spPr>
          <a:xfrm>
            <a:off x="832104" y="1078992"/>
            <a:ext cx="10533888" cy="4083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某同学绘制了植物在复苏过程中，细胞内自由水与结合水相对含量变化的曲线图，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其中正确的是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_1#61d720c99.bracket?vop=1&amp;pid=39d2e1c9c&amp;color=0,0,0&amp;vpa=1&amp;vtp=1"/>
          <p:cNvSpPr/>
          <p:nvPr/>
        </p:nvSpPr>
        <p:spPr>
          <a:xfrm>
            <a:off x="10616660" y="1075817"/>
            <a:ext cx="331788" cy="41097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sp>
        <p:nvSpPr>
          <p:cNvPr id="4" name="QC_4_BD.1_2#61d720c99.choices?vop=1&amp;pid=39d2e1c9c&amp;color=0,0,0&amp;vtp=1&amp;bbb=1"/>
          <p:cNvSpPr/>
          <p:nvPr/>
        </p:nvSpPr>
        <p:spPr>
          <a:xfrm>
            <a:off x="832104" y="1495425"/>
            <a:ext cx="10531904" cy="8869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79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62885" algn="l"/>
                <a:tab pos="5373370" algn="l"/>
                <a:tab pos="8047990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900" b="0" i="0" kern="0" spc="-9990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charset="-122"/>
                <a:cs typeface="微软雅黑" panose="020B0503020204020204" pitchFamily="34" charset="-120"/>
              </a:rPr>
              <a:t>                          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B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0" i="0" kern="0" spc="-9990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charset="-122"/>
                <a:cs typeface="微软雅黑" panose="020B0503020204020204" pitchFamily="34" charset="-120"/>
              </a:rPr>
              <a:t>                        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0" i="0" kern="0" spc="-9990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charset="-122"/>
                <a:cs typeface="微软雅黑" panose="020B0503020204020204" pitchFamily="34" charset="-120"/>
              </a:rPr>
              <a:t>                         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D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50" b="0" i="0" kern="0" spc="-9990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charset="-122"/>
                <a:cs typeface="微软雅黑" panose="020B0503020204020204" pitchFamily="34" charset="-120"/>
              </a:rPr>
              <a:t>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4_BD.1_2#61d720c99.choice_image?vop=1&amp;pid=39d2e1c9c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3766" y="1616583"/>
            <a:ext cx="1463040" cy="89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C_4_BD.1_2#61d720c99.choice_image?vop=1&amp;pid=39d2e1c9c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7758" y="1616583"/>
            <a:ext cx="1371600" cy="89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C_4_BD.1_2#61d720c99.choice_image?vop=1&amp;pid=39d2e1c9c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4118" y="1616583"/>
            <a:ext cx="1417320" cy="89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C_4_BD.1_2#61d720c99.choice_image?vop=1&amp;pid=39d2e1c9c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19407" y="1616583"/>
            <a:ext cx="1408176" cy="89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1#9b23d729f?vop=1&amp;pid=7e2807441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蓝莓适宜在酸性土壤中生长，有研究表明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在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（铵态氮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中加入适当比例的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硝态氮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）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即混合氮可提高蓝莓品质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。为此，某科研小组以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Hoagland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营养液为基础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研究有利于蓝莓生长的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和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的比例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。回答下列问题：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4_BD.1_1#9b23d729f?vop=1&amp;pid=7e280744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 rotWithShape="1">
                <a:blip r:embed="rId1"/>
                <a:stretch>
                  <a:fillRect l="-2" t="-40" r="-5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BD.2_1#4faebd173?vop=1&amp;pid=9b23d729f&amp;color=0,0,0&amp;vtp=1&amp;bbb=1&amp;hb=1"/>
              <p:cNvSpPr/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Hoagland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营养液中含有多种元素，其中的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、B、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Mn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Zn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Mo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属于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填“大量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或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微量”）元素，该营养液中的无机盐被吸收后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无机盐在细胞内的主要作用有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</a:t>
                </a:r>
                <a:endParaRPr lang="en-US" altLang="zh-CN" sz="1800" i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____________________________________________________________________________________________</a:t>
                </a:r>
                <a:endParaRPr lang="en-US" altLang="zh-CN" sz="1800" i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答出1点即可）。</a:t>
                </a:r>
                <a:endParaRPr lang="en-US" altLang="zh-CN" dirty="0"/>
              </a:p>
            </p:txBody>
          </p:sp>
        </mc:Choice>
        <mc:Fallback>
          <p:sp>
            <p:nvSpPr>
              <p:cNvPr id="3" name="QB_5_BD.2_1#4faebd173?vop=1&amp;pid=9b23d729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blipFill rotWithShape="1">
                <a:blip r:embed="rId2"/>
                <a:stretch>
                  <a:fillRect l="-2" t="-10" r="-909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3_1#4faebd173.blank?vop=1&amp;pid=9b23d729f&amp;color=0,0,0&amp;vpa=1&amp;vtp=1&amp;bbb=1"/>
          <p:cNvSpPr/>
          <p:nvPr/>
        </p:nvSpPr>
        <p:spPr>
          <a:xfrm>
            <a:off x="8657685" y="2324910"/>
            <a:ext cx="6238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微量</a:t>
            </a:r>
            <a:endParaRPr lang="en-US" altLang="zh-CN" dirty="0"/>
          </a:p>
        </p:txBody>
      </p:sp>
      <p:sp>
        <p:nvSpPr>
          <p:cNvPr id="5" name="QB_5_AN.4_1#4faebd173.blank?vop=1&amp;pid=9b23d729f&amp;color=0,0,0&amp;vpa=2&amp;vtp=1&amp;bbb=1&amp;hb=1"/>
          <p:cNvSpPr/>
          <p:nvPr/>
        </p:nvSpPr>
        <p:spPr>
          <a:xfrm>
            <a:off x="832104" y="2744010"/>
            <a:ext cx="10531904" cy="8229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  <a:cs typeface="微软雅黑" panose="020B0503020204020204" pitchFamily="34" charset="-120"/>
              </a:rPr>
              <a:t>               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一些重要化合物的组成成分</a:t>
            </a: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、可以维持细胞和生物体的生命活动、可以维持细胞的形态、维持细胞内的酸碱平衡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BD.5_1#5545dc8c2?vop=1&amp;pid=9b23d729f&amp;color=0,0,0&amp;vtp=1&amp;bbb=1&amp;hb=1"/>
              <p:cNvSpPr/>
              <p:nvPr/>
            </p:nvSpPr>
            <p:spPr>
              <a:xfrm>
                <a:off x="832104" y="4044490"/>
                <a:ext cx="10533888" cy="83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（2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为了研究利于蓝莓生长的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的比例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Hoagland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营养液的基础上添加不同比例的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和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时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要注意保证施用的总氮量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6" name="QB_5_BD.5_1#5545dc8c2?vop=1&amp;pid=9b23d729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44490"/>
                <a:ext cx="10533888" cy="838200"/>
              </a:xfrm>
              <a:prstGeom prst="rect">
                <a:avLst/>
              </a:prstGeom>
              <a:blipFill rotWithShape="1">
                <a:blip r:embed="rId3"/>
                <a:stretch>
                  <a:fillRect l="-2" t="-21" r="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AN.6_1#5545dc8c2.blank?vop=1&amp;pid=9b23d729f&amp;color=0,0,0&amp;vpa=3&amp;vtp=1&amp;bbb=1"/>
          <p:cNvSpPr/>
          <p:nvPr/>
        </p:nvSpPr>
        <p:spPr>
          <a:xfrm>
            <a:off x="4244372" y="4433110"/>
            <a:ext cx="17668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相同（或一致）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7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7_1#9030a8306?sp=1&amp;vop=1&amp;pid=9b23d729f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科研小组将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比例设置为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5组，如表所示：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7_1#9030a8306?sp=1&amp;vop=1&amp;pid=9b23d729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 rotWithShape="1">
                <a:blip r:embed="rId1"/>
                <a:stretch>
                  <a:fillRect l="-2" t="-106" r="1" b="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QB_5_BD.7_2#9030a8306?colgroup=12,9,7,7,7,9&amp;vop=1&amp;pid=9b23d729f&amp;color=0,0,0&amp;vtp=1&amp;bbb=1"/>
              <p:cNvGraphicFramePr>
                <a:graphicFrameLocks noGrp="1"/>
              </p:cNvGraphicFramePr>
              <p:nvPr/>
            </p:nvGraphicFramePr>
            <p:xfrm>
              <a:off x="832104" y="1622544"/>
              <a:ext cx="10524744" cy="681736"/>
            </p:xfrm>
            <a:graphic>
              <a:graphicData uri="http://schemas.openxmlformats.org/drawingml/2006/table">
                <a:tbl>
                  <a:tblPr/>
                  <a:tblGrid>
                    <a:gridCol w="2414016"/>
                    <a:gridCol w="1874520"/>
                    <a:gridCol w="1453896"/>
                    <a:gridCol w="1453896"/>
                    <a:gridCol w="1453896"/>
                    <a:gridCol w="1874520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组别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A组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B组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C组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D组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E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组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charset="-122"/>
                                      <a:cs typeface="微软雅黑" panose="020B0503020204020204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charset="-122"/>
                                      <a:cs typeface="微软雅黑" panose="020B0503020204020204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charset="-122"/>
                                      <a:cs typeface="微软雅黑" panose="020B0503020204020204" pitchFamily="34" charset="-120"/>
                                    </a:rPr>
                                    <m:t>+</m:t>
                                  </m:r>
                                </m:sup>
                              </m:sSubSup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:</m:t>
                              </m:r>
                              <m:sSubSup>
                                <m:sSubSup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charset="-122"/>
                                      <a:cs typeface="微软雅黑" panose="020B0503020204020204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charset="-122"/>
                                      <a:cs typeface="微软雅黑" panose="020B0503020204020204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charset="-122"/>
                                      <a:cs typeface="微软雅黑" panose="020B0503020204020204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不含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charset="-122"/>
                                      <a:cs typeface="微软雅黑" panose="020B0503020204020204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charset="-122"/>
                                      <a:cs typeface="微软雅黑" panose="020B0503020204020204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charset="-122"/>
                                      <a:cs typeface="微软雅黑" panose="020B0503020204020204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4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: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1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2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: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1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1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: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charset="-122"/>
                                  <a:cs typeface="微软雅黑" panose="020B0503020204020204" pitchFamily="34" charset="-120"/>
                                </a:rPr>
                                <m:t>1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不含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charset="-122"/>
                                      <a:cs typeface="微软雅黑" panose="020B0503020204020204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charset="-122"/>
                                      <a:cs typeface="微软雅黑" panose="020B0503020204020204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charset="-122"/>
                                      <a:cs typeface="微软雅黑" panose="020B0503020204020204" pitchFamily="34" charset="-120"/>
                                    </a:rPr>
                                    <m:t>+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QB_5_BD.7_2#9030a8306?colgroup=12,9,7,7,7,9&amp;vop=1&amp;pid=9b23d729f&amp;color=0,0,0&amp;vtp=1&amp;bbb=1"/>
              <p:cNvGraphicFramePr>
                <a:graphicFrameLocks noGrp="1"/>
              </p:cNvGraphicFramePr>
              <p:nvPr/>
            </p:nvGraphicFramePr>
            <p:xfrm>
              <a:off x="832104" y="1622544"/>
              <a:ext cx="10524744" cy="681736"/>
            </p:xfrm>
            <a:graphic>
              <a:graphicData uri="http://schemas.openxmlformats.org/drawingml/2006/table">
                <a:tbl>
                  <a:tblPr/>
                  <a:tblGrid>
                    <a:gridCol w="2414016"/>
                    <a:gridCol w="1874520"/>
                    <a:gridCol w="1453896"/>
                    <a:gridCol w="1453896"/>
                    <a:gridCol w="1453896"/>
                    <a:gridCol w="1874520"/>
                  </a:tblGrid>
                  <a:tr h="3409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组别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A组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B组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C组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charset="-122"/>
                              <a:ea typeface="微软雅黑" panose="020B0503020204020204" charset="-122"/>
                              <a:cs typeface="微软雅黑" panose="020B0503020204020204" pitchFamily="34" charset="-120"/>
                            </a:rPr>
                            <a:t>D组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QB_5_BD.7_3#9030a8306?htil=1&amp;vop=1&amp;pid=9b23d729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5904" y="2435344"/>
            <a:ext cx="2999232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BD.7_4#9030a8306?htil=1&amp;vop=1&amp;pid=9b23d729f&amp;color=0,0,0&amp;vtp=1&amp;bbb=1"/>
              <p:cNvSpPr/>
              <p:nvPr/>
            </p:nvSpPr>
            <p:spPr>
              <a:xfrm>
                <a:off x="832104" y="2435344"/>
                <a:ext cx="7452360" cy="469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统计不同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比例对蓝莓株高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×冠幅的影响，实验结果如图所示：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5_BD.7_4#9030a8306?htil=1&amp;vop=1&amp;pid=9b23d729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35344"/>
                <a:ext cx="7452360" cy="469900"/>
              </a:xfrm>
              <a:prstGeom prst="rect">
                <a:avLst/>
              </a:prstGeom>
              <a:blipFill rotWithShape="1">
                <a:blip r:embed="rId4"/>
                <a:stretch>
                  <a:fillRect l="-3" t="-25" r="3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BD.7_5#9030a8306?htil=1&amp;vop=1&amp;pid=9b23d729f&amp;color=0,0,0&amp;vtp=1&amp;bbb=1&amp;hb=1"/>
              <p:cNvSpPr/>
              <p:nvPr/>
            </p:nvSpPr>
            <p:spPr>
              <a:xfrm>
                <a:off x="832104" y="2854444"/>
                <a:ext cx="7452360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据图可知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填“单一氮”或“混合氮”）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处理会使蓝莓的株高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×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冠幅较大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且在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微软雅黑" panose="020B05030202040202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比例为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，株高×冠幅最大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更有利于蓝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莓生长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BD.7_5#9030a8306?htil=1&amp;vop=1&amp;pid=9b23d729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54444"/>
                <a:ext cx="7452360" cy="1257300"/>
              </a:xfrm>
              <a:prstGeom prst="rect">
                <a:avLst/>
              </a:prstGeom>
              <a:blipFill rotWithShape="1">
                <a:blip r:embed="rId5"/>
                <a:stretch>
                  <a:fillRect l="-3" t="-9" r="3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AN.8_1#9030a8306.blank?vop=1&amp;pid=9b23d729f&amp;color=0,0,0&amp;vpa=4&amp;vtp=1&amp;bbb=1"/>
          <p:cNvSpPr/>
          <p:nvPr/>
        </p:nvSpPr>
        <p:spPr>
          <a:xfrm>
            <a:off x="1752060" y="2823964"/>
            <a:ext cx="8524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混合氮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N.9_1#9030a8306.blank?vop=1&amp;pid=9b23d729f&amp;color=0,0,0&amp;vpa=5&amp;vtp=1&amp;bbb=1"/>
              <p:cNvSpPr/>
              <p:nvPr/>
            </p:nvSpPr>
            <p:spPr>
              <a:xfrm>
                <a:off x="4287267" y="3322248"/>
                <a:ext cx="469900" cy="279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: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5_AN.9_1#9030a8306.blank?vop=1&amp;pid=9b23d729f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7267" y="3322248"/>
                <a:ext cx="469900" cy="279400"/>
              </a:xfrm>
              <a:prstGeom prst="rect">
                <a:avLst/>
              </a:prstGeom>
              <a:blipFill rotWithShape="1">
                <a:blip r:embed="rId6"/>
                <a:stretch>
                  <a:fillRect l="-81" t="-202" r="81" b="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1_1#d87288d10?htil=1&amp;vop=1&amp;pid=f1be3da3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6406" y="1225296"/>
            <a:ext cx="4471416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BD.1_2#d87288d10?htil=1&amp;sp=1&amp;vop=1&amp;pid=f1be3da31&amp;color=0,0,0&amp;vtp=1&amp;bt=1&amp;bbb=1"/>
          <p:cNvSpPr/>
          <p:nvPr/>
        </p:nvSpPr>
        <p:spPr>
          <a:xfrm>
            <a:off x="832104" y="1078992"/>
            <a:ext cx="5980176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糖类的化学组成和种类如图，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下列相关叙述正确的是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4" name="QC_4_AN.2_1#d87288d10.bracket?vop=1&amp;pid=f1be3da31&amp;color=0,0,0&amp;vpa=1&amp;vtp=1"/>
          <p:cNvSpPr/>
          <p:nvPr/>
        </p:nvSpPr>
        <p:spPr>
          <a:xfrm>
            <a:off x="6273260" y="1075817"/>
            <a:ext cx="327025" cy="41097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5" name="QC_4_BD.1_3#d87288d10.choices?htil=1&amp;vop=1&amp;pid=f1be3da31&amp;color=0,0,0&amp;vtp=1&amp;bbb=1&amp;hb=1"/>
          <p:cNvSpPr/>
          <p:nvPr/>
        </p:nvSpPr>
        <p:spPr>
          <a:xfrm>
            <a:off x="832104" y="1529771"/>
            <a:ext cx="5980176" cy="2933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①②③依次代表单糖、二糖、多糖，它们均可继续水解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①②均属于还原糖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水浴加热条件下都可与斐林试剂发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生反应产生砖红色沉淀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④⑤分别为纤维素、肌糖原，二者均储存能量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可作为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储能物质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D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植物茎秆和枝叶中的纤维以及所有植物细胞壁的主要成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分都有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④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4934</Words>
  <Application>WPS 演示</Application>
  <PresentationFormat>宽屏</PresentationFormat>
  <Paragraphs>392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黑体</vt:lpstr>
      <vt:lpstr>微软雅黑</vt:lpstr>
      <vt:lpstr>Cambria Math</vt:lpstr>
      <vt:lpstr>宋体</vt:lpstr>
      <vt:lpstr>Arial (正文)</vt:lpstr>
      <vt:lpstr>Arial (正文)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予恩</cp:lastModifiedBy>
  <cp:revision>159</cp:revision>
  <dcterms:created xsi:type="dcterms:W3CDTF">2019-06-19T02:08:00Z</dcterms:created>
  <dcterms:modified xsi:type="dcterms:W3CDTF">2025-06-04T02:41:02Z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17C410A2B83644499783FE32D89A47A9_11</vt:lpwstr>
  </property>
</Properties>
</file>