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2" r:id="rId9"/>
    <p:sldId id="263" r:id="rId10"/>
    <p:sldId id="264" r:id="rId11"/>
    <p:sldId id="265" r:id="rId12"/>
    <p:sldId id="266" r:id="rId1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e27b7ce4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73e41e8d6aeec5a8b#tid=6822db93af2a340009383bcd#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d6c66304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8cbee68a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0.xml"/><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9.xml"/><Relationship Id="rId2" Type="http://schemas.openxmlformats.org/officeDocument/2006/relationships/image" Target="../media/image7.jpe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9.xml"/><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0.xml"/><Relationship Id="rId2" Type="http://schemas.openxmlformats.org/officeDocument/2006/relationships/image" Target="../media/image12.png"/><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_1#dfbbcc1d1?vop=1&amp;pid=e27b7ce46&amp;color=0,0,0&amp;vtp=1&amp;bt=1&amp;bbb=1&amp;hb=1"/>
              <p:cNvSpPr/>
              <p:nvPr/>
            </p:nvSpPr>
            <p:spPr>
              <a:xfrm>
                <a:off x="832104" y="1078992"/>
                <a:ext cx="10533888" cy="8382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示例2</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为细胞器</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亮氨酸参与图示过程合成</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。据图分析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3_1#dfbbcc1d1?vop=1&amp;pid=e27b7ce46&amp;color=0,0,0&amp;vtp=1&amp;bt=1&amp;bbb=1&amp;hb=1"/>
              <p:cNvSpPr>
                <a:spLocks noRot="1" noChangeAspect="1" noMove="1" noResize="1" noEditPoints="1" noAdjustHandles="1" noChangeArrowheads="1" noChangeShapeType="1" noTextEdit="1"/>
              </p:cNvSpPr>
              <p:nvPr/>
            </p:nvSpPr>
            <p:spPr>
              <a:xfrm>
                <a:off x="832104" y="1078992"/>
                <a:ext cx="10533888" cy="838200"/>
              </a:xfrm>
              <a:prstGeom prst="rect">
                <a:avLst/>
              </a:prstGeom>
              <a:blipFill rotWithShape="1">
                <a:blip r:embed="rId1"/>
                <a:stretch>
                  <a:fillRect l="-2" t="-15" r="1" b="15"/>
                </a:stretch>
              </a:blipFill>
            </p:spPr>
            <p:txBody>
              <a:bodyPr/>
              <a:lstStyle/>
              <a:p>
                <a:r>
                  <a:rPr lang="zh-CN" altLang="en-US">
                    <a:noFill/>
                  </a:rPr>
                  <a:t> </a:t>
                </a:r>
              </a:p>
            </p:txBody>
          </p:sp>
        </mc:Fallback>
      </mc:AlternateContent>
      <p:pic>
        <p:nvPicPr>
          <p:cNvPr id="3" name="QC_4_BD.3_2#dfbbcc1d1?vop=1&amp;pid=e27b7ce46&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489704" y="2032000"/>
            <a:ext cx="3218688" cy="11887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4_1#dfbbcc1d1.bracket?vop=1&amp;pid=e27b7ce46&amp;color=0,0,0&amp;vpa=2&amp;vtp=1"/>
          <p:cNvSpPr/>
          <p:nvPr/>
        </p:nvSpPr>
        <p:spPr>
          <a:xfrm>
            <a:off x="1015460" y="1505712"/>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4_BD.3_3#dfbbcc1d1.choices?vop=1&amp;pid=e27b7ce46&amp;color=0,0,0&amp;vtp=1&amp;bbb=1"/>
              <p:cNvSpPr/>
              <p:nvPr/>
            </p:nvSpPr>
            <p:spPr>
              <a:xfrm>
                <a:off x="832104" y="335280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的膜面积都会明显减少</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可能为性激素</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氨基酸脱水缩合形成</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的过程发生在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分泌到细胞外与膜的流动性有关</a:t>
                </a:r>
                <a:endParaRPr lang="en-US" altLang="zh-CN" sz="1800" dirty="0"/>
              </a:p>
            </p:txBody>
          </p:sp>
        </mc:Choice>
        <mc:Fallback>
          <p:sp>
            <p:nvSpPr>
              <p:cNvPr id="5" name="QC_4_BD.3_3#dfbbcc1d1.choices?vop=1&amp;pid=e27b7ce46&amp;color=0,0,0&amp;vtp=1&amp;bbb=1"/>
              <p:cNvSpPr>
                <a:spLocks noRot="1" noChangeAspect="1" noMove="1" noResize="1" noEditPoints="1" noAdjustHandles="1" noChangeArrowheads="1" noChangeShapeType="1" noTextEdit="1"/>
              </p:cNvSpPr>
              <p:nvPr/>
            </p:nvSpPr>
            <p:spPr>
              <a:xfrm>
                <a:off x="832104" y="3352800"/>
                <a:ext cx="10533888" cy="838200"/>
              </a:xfrm>
              <a:prstGeom prst="rect">
                <a:avLst/>
              </a:prstGeom>
              <a:blipFill rotWithShape="1">
                <a:blip r:embed="rId3"/>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_BD#5d182b460.fixed?pid=cad623192&amp;color=252,200,20&amp;vtp=1&amp;bbb=1"/>
          <p:cNvSpPr/>
          <p:nvPr/>
        </p:nvSpPr>
        <p:spPr>
          <a:xfrm>
            <a:off x="2414016" y="1545336"/>
            <a:ext cx="7196328" cy="969264"/>
          </a:xfrm>
          <a:prstGeom prst="rect">
            <a:avLst/>
          </a:prstGeom>
          <a:noFill/>
        </p:spPr>
        <p:txBody>
          <a:bodyPr wrap="none" lIns="0" tIns="0" rIns="0" bIns="0" rtlCol="0" anchor="ctr"/>
          <a:lstStyle/>
          <a:p>
            <a:pPr algn="ctr" latinLnBrk="1">
              <a:lnSpc>
                <a:spcPts val="6600"/>
              </a:lnSpc>
            </a:pPr>
            <a:r>
              <a:rPr lang="en-US" altLang="zh-CN" sz="5400" b="1" i="0" dirty="0">
                <a:solidFill>
                  <a:srgbClr val="FCC814"/>
                </a:solidFill>
                <a:latin typeface="微软雅黑" panose="020B0503020204020204" pitchFamily="34" charset="-122"/>
                <a:ea typeface="微软雅黑" panose="020B0503020204020204" pitchFamily="34" charset="-122"/>
                <a:cs typeface="微软雅黑" panose="020B0503020204020204" pitchFamily="34" charset="-120"/>
              </a:rPr>
              <a:t>大招攻略</a:t>
            </a:r>
            <a:endParaRPr lang="en-US" altLang="zh-CN" sz="5400" dirty="0"/>
          </a:p>
        </p:txBody>
      </p:sp>
      <p:sp>
        <p:nvSpPr>
          <p:cNvPr id="3" name="C_2_BD#5d182b460.fixed?pid=cad623192&amp;color=255,255,255&amp;vtp=1&amp;bbb=1"/>
          <p:cNvSpPr/>
          <p:nvPr/>
        </p:nvSpPr>
        <p:spPr>
          <a:xfrm>
            <a:off x="640080" y="2880360"/>
            <a:ext cx="10908792" cy="1354328"/>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分泌蛋白的合成与运输</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4_BD#10c25c357?pid=d6c66304d&amp;color=0,0,0&amp;vtp=1&amp;bt=1&amp;bbb=1&amp;hb=1"/>
          <p:cNvSpPr/>
          <p:nvPr/>
        </p:nvSpPr>
        <p:spPr>
          <a:xfrm>
            <a:off x="832104" y="1078992"/>
            <a:ext cx="10533888"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分泌蛋白的合成与运输过程是帮助学生理解细胞器的分工与合作的重要情景载体</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其在生物试题中的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考查方式多种多样</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，旨在全面测试学生对这一生物过程的理解和应用能力。因此</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学习时应注重理解和掌</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握分泌蛋白合成与运输的基本概念</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、关键步骤和相关细胞器的功能，同时提高分析和解决问题的能力</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攻略主要从分泌蛋白的概念</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，分泌蛋白合成和分泌过程中膜面积</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相关放射性的变化等角度帮助大家理解</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分泌蛋白合成和运输的过程</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准确判断分泌蛋白及其分泌过程中膜面积的变化规律和相关放射性的变化是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重要的上分点</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b9e135f89?pid=8cbee68a4&amp;color=0,0,0&amp;tib=255,255,255&amp;vtp=1" descr="preencoded.png"/>
          <p:cNvPicPr>
            <a:picLocks noChangeAspect="1"/>
          </p:cNvPicPr>
          <p:nvPr/>
        </p:nvPicPr>
        <p:blipFill>
          <a:blip r:embed="rId1"/>
          <a:stretch>
            <a:fillRect/>
          </a:stretch>
        </p:blipFill>
        <p:spPr>
          <a:xfrm>
            <a:off x="850392" y="1078992"/>
            <a:ext cx="374904" cy="411480"/>
          </a:xfrm>
          <a:prstGeom prst="rect">
            <a:avLst/>
          </a:prstGeom>
        </p:spPr>
      </p:pic>
      <p:sp>
        <p:nvSpPr>
          <p:cNvPr id="3" name="C_4_BD#b9e135f89?pid=8cbee68a4&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200" dirty="0"/>
          </a:p>
        </p:txBody>
      </p:sp>
      <p:sp>
        <p:nvSpPr>
          <p:cNvPr id="4" name="C_4_BD#b9e135f89?pid=8cbee68a4&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分泌蛋白的概念</a:t>
            </a:r>
            <a:endParaRPr lang="en-US" altLang="zh-CN" sz="2200" dirty="0"/>
          </a:p>
        </p:txBody>
      </p:sp>
      <p:sp>
        <p:nvSpPr>
          <p:cNvPr id="5" name="P_5_BD#ae8ecc33e?pid=b9e135f89&amp;color=0,0,0&amp;vtp=1&amp;bbb=1&amp;hb=1"/>
          <p:cNvSpPr/>
          <p:nvPr/>
        </p:nvSpPr>
        <p:spPr>
          <a:xfrm>
            <a:off x="832104" y="14605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分泌蛋白指在细胞内合成后分泌到细胞外起作用的蛋白质，如抗体、蛋白质类的激素（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如胰岛素</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消化酶</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（如胃蛋白酶）等。在解题过程中，这个概念还包括位于细胞膜上的受体、转运蛋白等膜蛋白</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位于细胞内的蛋白质则属于胞内蛋白</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1274e2da1?pid=8cbee68a4&amp;color=0,0,0&amp;tib=255,255,255&amp;vtp=1" descr="preencoded.png"/>
          <p:cNvPicPr>
            <a:picLocks noChangeAspect="1"/>
          </p:cNvPicPr>
          <p:nvPr/>
        </p:nvPicPr>
        <p:blipFill>
          <a:blip r:embed="rId1"/>
          <a:stretch>
            <a:fillRect/>
          </a:stretch>
        </p:blipFill>
        <p:spPr>
          <a:xfrm>
            <a:off x="850392" y="1078992"/>
            <a:ext cx="374904" cy="411480"/>
          </a:xfrm>
          <a:prstGeom prst="rect">
            <a:avLst/>
          </a:prstGeom>
        </p:spPr>
      </p:pic>
      <p:sp>
        <p:nvSpPr>
          <p:cNvPr id="3" name="C_4_BD#1274e2da1?pid=8cbee68a4&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二</a:t>
            </a:r>
            <a:endParaRPr lang="en-US" altLang="zh-CN" sz="2200" dirty="0"/>
          </a:p>
        </p:txBody>
      </p:sp>
      <p:sp>
        <p:nvSpPr>
          <p:cNvPr id="4" name="C_4_BD#1274e2da1?pid=8cbee68a4&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分泌蛋白的合成和分泌过程及膜面积的变化</a:t>
            </a:r>
            <a:endParaRPr lang="en-US" altLang="zh-CN" sz="2200" dirty="0"/>
          </a:p>
        </p:txBody>
      </p:sp>
      <p:sp>
        <p:nvSpPr>
          <p:cNvPr id="5" name="P_5#2eaeedba2?sp=1&amp;pid=1274e2da1&amp;color=0,0,0&amp;vtp=1&amp;bbb=1"/>
          <p:cNvSpPr/>
          <p:nvPr/>
        </p:nvSpPr>
        <p:spPr>
          <a:xfrm>
            <a:off x="832104" y="1460500"/>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1.分泌蛋白的合成和分泌过程示意图</a:t>
            </a:r>
            <a:endParaRPr lang="en-US" altLang="zh-CN" sz="1800" dirty="0"/>
          </a:p>
        </p:txBody>
      </p:sp>
      <p:pic>
        <p:nvPicPr>
          <p:cNvPr id="6" name="P_5_BD#2eaeedba2?pid=1274e2da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060190" y="2006600"/>
            <a:ext cx="3848100" cy="1781175"/>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P_5#2eaeedba2?sp=1&amp;pid=1274e2da1&amp;color=0,0,0&amp;vtp=1&amp;bt=1&amp;bbb=1"/>
          <p:cNvSpPr/>
          <p:nvPr/>
        </p:nvSpPr>
        <p:spPr>
          <a:xfrm>
            <a:off x="823214" y="3528560"/>
            <a:ext cx="10533888" cy="2933700"/>
          </a:xfrm>
          <a:prstGeom prst="rect">
            <a:avLst/>
          </a:prstGeom>
          <a:noFill/>
        </p:spPr>
        <p:txBody>
          <a:bodyPr wrap="none" lIns="0" tIns="0" rIns="0" bIns="0" rtlCol="0" anchor="t"/>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图解</a:t>
            </a:r>
            <a:endPar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（1）细胞中，</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先由核糖体利用氨基酸合成多肽链</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（2）在粗面内质网上，肽链继续合成，且会对肽链进行加工、折叠，形成具有一定空间结构的蛋白质。</a:t>
            </a:r>
            <a:endParaRPr lang="en-US" altLang="zh-CN" spc="-50">
              <a:solidFill>
                <a:prstClr val="black"/>
              </a:solidFill>
            </a:endParaRPr>
          </a:p>
          <a:p>
            <a:pPr lvl="0" latinLnBrk="1">
              <a:lnSpc>
                <a:spcPts val="3300"/>
              </a:lnSpc>
            </a:pPr>
            <a:r>
              <a:rPr lang="en-US" altLang="zh-CN" b="1"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1">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注意】</a:t>
            </a:r>
            <a:r>
              <a:rPr lang="en-US" altLang="zh-CN"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细胞中的核糖体包括游离在细胞质基质中的核糖体和附着在内质网上的核糖体</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分泌蛋白最初在游离</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的核糖体中合成</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在完成部分肽链的合成后</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核糖体会带着这段肽链转移到粗面内质网上继续合成</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再在</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内质网腔内进行进一步的加工和折叠等过程</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2eaeedba2?sp=1&amp;pid=1274e2da1&amp;color=0,0,0&amp;mp=1&amp;vtp=1&amp;bt=1&amp;bbb=1"/>
          <p:cNvSpPr/>
          <p:nvPr/>
        </p:nvSpPr>
        <p:spPr>
          <a:xfrm>
            <a:off x="938149" y="3429127"/>
            <a:ext cx="10533888"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（3）内质网形成包裹着蛋白质的囊泡运输至高尔基体中，进行进一步的修饰、</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加工</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（4）高尔基体形成包裹着成熟蛋白质的囊泡，</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将其运输至细胞膜</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（5）囊泡与细胞膜融合，蛋白质分泌到细胞外。</a:t>
            </a:r>
            <a:endParaRPr lang="en-US" altLang="zh-CN">
              <a:solidFill>
                <a:prstClr val="black"/>
              </a:solidFill>
            </a:endParaRPr>
          </a:p>
          <a:p>
            <a:pPr lvl="0" latinLnBrk="1">
              <a:lnSpc>
                <a:spcPts val="3300"/>
              </a:lnSpc>
            </a:pPr>
            <a:r>
              <a:rPr lang="en-US" altLang="zh-CN" b="1"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1">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知识联动】</a:t>
            </a:r>
            <a:endParaRPr lang="en-US" altLang="zh-CN">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我们在学习细胞膜的结构时知道细胞膜表面分布有糖蛋白</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而在本攻略中提到高尔基体会对来自内质</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网的蛋白质进行修饰和加工</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这种</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修饰和加工</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就包括部分糖蛋白中糖链的修饰</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pic>
        <p:nvPicPr>
          <p:cNvPr id="6" name="P_5_BD#2eaeedba2?pid=1274e2da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71925" y="1309370"/>
            <a:ext cx="4582795" cy="2121535"/>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2eaeedba2?sp=1&amp;pid=1274e2da1&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3.分泌蛋白合成过程中膜面积的变化</a:t>
            </a:r>
            <a:endParaRPr lang="en-US" altLang="zh-CN" sz="1800" dirty="0"/>
          </a:p>
        </p:txBody>
      </p:sp>
      <p:pic>
        <p:nvPicPr>
          <p:cNvPr id="3" name="P_5_BD#2eaeedba2?pid=1274e2da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910328" y="1622544"/>
            <a:ext cx="2359152" cy="139903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P_5_BD#2eaeedba2?pid=1274e2da1&amp;color=0,0,0&amp;vtp=1&amp;bbb=1&amp;hb=1"/>
          <p:cNvSpPr/>
          <p:nvPr/>
        </p:nvSpPr>
        <p:spPr>
          <a:xfrm>
            <a:off x="832104" y="3159244"/>
            <a:ext cx="10533888" cy="1257300"/>
          </a:xfrm>
          <a:prstGeom prst="rect">
            <a:avLst/>
          </a:prstGeom>
          <a:noFill/>
        </p:spPr>
        <p:txBody>
          <a:bodyPr wrap="none" lIns="0" tIns="0" rIns="0" bIns="0" rtlCol="0" anchor="t"/>
          <a:lstStyle/>
          <a:p>
            <a:pPr algn="l" latinLnBrk="1">
              <a:lnSpc>
                <a:spcPts val="3300"/>
              </a:lnSpc>
            </a:pPr>
            <a:r>
              <a:rPr lang="en-US" altLang="zh-CN" sz="1800" b="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只考虑一次分泌蛋白的分泌过程（不考虑其他蛋白合成和分泌代谢等相关过程），膜面积变化如图所示。</a:t>
            </a:r>
            <a:endParaRPr lang="en-US" altLang="zh-CN" sz="1800" spc="-5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在分泌蛋白合成和分泌期间</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，细胞结构中，内质网的膜面积逐渐变小</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高尔基体的膜面积先增大后变</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       小</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，最后恢复至与初始时基本相同的大小；细胞膜的面积逐渐增大。</a:t>
            </a:r>
            <a:endParaRPr lang="en-US" altLang="zh-CN"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6bcddfe59?pid=8cbee68a4&amp;color=0,0,0&amp;tib=255,255,255&amp;vtp=1" descr="preencoded.png"/>
          <p:cNvPicPr>
            <a:picLocks noChangeAspect="1"/>
          </p:cNvPicPr>
          <p:nvPr/>
        </p:nvPicPr>
        <p:blipFill>
          <a:blip r:embed="rId1"/>
          <a:stretch>
            <a:fillRect/>
          </a:stretch>
        </p:blipFill>
        <p:spPr>
          <a:xfrm>
            <a:off x="850392" y="1078992"/>
            <a:ext cx="374904" cy="411480"/>
          </a:xfrm>
          <a:prstGeom prst="rect">
            <a:avLst/>
          </a:prstGeom>
        </p:spPr>
      </p:pic>
      <p:sp>
        <p:nvSpPr>
          <p:cNvPr id="3" name="C_4_BD#6bcddfe59?pid=8cbee68a4&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三</a:t>
            </a:r>
            <a:endParaRPr lang="en-US" altLang="zh-CN" sz="2200" dirty="0"/>
          </a:p>
        </p:txBody>
      </p:sp>
      <p:sp>
        <p:nvSpPr>
          <p:cNvPr id="4" name="C_4_BD#6bcddfe59?pid=8cbee68a4&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分泌蛋白的合成和分泌过程中放射性的变化</a:t>
            </a:r>
            <a:endParaRPr lang="en-US" altLang="zh-CN" sz="2200" dirty="0"/>
          </a:p>
        </p:txBody>
      </p:sp>
      <mc:AlternateContent xmlns:mc="http://schemas.openxmlformats.org/markup-compatibility/2006">
        <mc:Choice xmlns:a14="http://schemas.microsoft.com/office/drawing/2010/main" Requires="a14">
          <p:sp>
            <p:nvSpPr>
              <p:cNvPr id="5" name="P_5_BD#221adc24a?pid=6bcddfe59&amp;color=0,0,0&amp;vtp=1&amp;bbb=1"/>
              <p:cNvSpPr/>
              <p:nvPr/>
            </p:nvSpPr>
            <p:spPr>
              <a:xfrm>
                <a:off x="832104" y="14605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研究分泌蛋白的合成和分泌过程中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800" b="0" i="0" dirty="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a:t>
                </a:r>
                <a14:m>
                  <m:oMath xmlns:m="http://schemas.openxmlformats.org/officeDocument/2006/math">
                    <m:sSup>
                      <m:sSupPr>
                        <m:ctrlPr>
                          <a:rPr lang="en-US" altLang="zh-CN" sz="1800" b="0" i="1" dirty="0">
                            <a:solidFill>
                              <a:srgbClr val="00A0AF"/>
                            </a:solidFill>
                            <a:latin typeface="Cambria Math" panose="02040503050406030204" pitchFamily="18" charset="0"/>
                            <a:ea typeface="楷体" panose="02010609060101010101" pitchFamily="34" charset="-122"/>
                            <a:cs typeface="楷体" panose="02010609060101010101" pitchFamily="34" charset="-120"/>
                          </a:rPr>
                        </m:ctrlPr>
                      </m:sSupPr>
                      <m:e>
                        <m:r>
                          <a:rPr lang="en-US" altLang="zh-CN" sz="1800" b="0" i="0" dirty="0">
                            <a:solidFill>
                              <a:srgbClr val="00A0AF"/>
                            </a:solidFill>
                            <a:latin typeface="Cambria Math" panose="02040503050406030204" pitchFamily="18" charset="0"/>
                            <a:ea typeface="楷体" panose="02010609060101010101" pitchFamily="34" charset="-122"/>
                            <a:cs typeface="楷体" panose="02010609060101010101" pitchFamily="34" charset="-120"/>
                          </a:rPr>
                          <m:t>​</m:t>
                        </m:r>
                      </m:e>
                      <m:sup>
                        <m:r>
                          <a:rPr lang="en-US" altLang="zh-CN" sz="1800" b="0" i="0" dirty="0">
                            <a:solidFill>
                              <a:srgbClr val="00A0AF"/>
                            </a:solidFill>
                            <a:latin typeface="Cambria Math" panose="02040503050406030204" pitchFamily="18" charset="0"/>
                            <a:ea typeface="楷体" panose="02010609060101010101" pitchFamily="34" charset="-122"/>
                            <a:cs typeface="楷体" panose="02010609060101010101" pitchFamily="34" charset="-120"/>
                          </a:rPr>
                          <m:t>3</m:t>
                        </m:r>
                      </m:sup>
                    </m:sSup>
                    <m:r>
                      <m:rPr>
                        <m:sty m:val="p"/>
                      </m:rPr>
                      <a:rPr lang="en-US" altLang="zh-CN" sz="1800" b="0" i="0" dirty="0">
                        <a:solidFill>
                          <a:srgbClr val="00A0AF"/>
                        </a:solidFill>
                        <a:latin typeface="Cambria Math" panose="02040503050406030204" pitchFamily="18" charset="0"/>
                        <a:ea typeface="楷体" panose="02010609060101010101" pitchFamily="34" charset="-122"/>
                        <a:cs typeface="楷体" panose="02010609060101010101" pitchFamily="34" charset="-120"/>
                      </a:rPr>
                      <m:t>H</m:t>
                    </m:r>
                  </m:oMath>
                </a14:m>
                <a:r>
                  <a:rPr lang="en-US" altLang="zh-CN" sz="100" b="0" i="0" kern="0" spc="-99900" dirty="0" smtClean="0">
                    <a:solidFill>
                      <a:srgbClr val="FFFFFF"/>
                    </a:solidFill>
                    <a:latin typeface="微软雅黑" panose="020B0503020204020204" pitchFamily="34" charset="-122"/>
                    <a:ea typeface="楷体" panose="02010609060101010101" pitchFamily="34" charset="-122"/>
                    <a:cs typeface="微软雅黑" panose="020B0503020204020204" pitchFamily="34" charset="-120"/>
                  </a:rPr>
                  <a:t> </a:t>
                </a:r>
                <a:r>
                  <a:rPr lang="en-US" altLang="zh-CN" sz="18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含放射性）</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标记氨基酸。</a:t>
                </a:r>
                <a:endParaRPr lang="en-US" altLang="zh-CN" sz="1800" dirty="0"/>
              </a:p>
            </p:txBody>
          </p:sp>
        </mc:Choice>
        <mc:Fallback>
          <p:sp>
            <p:nvSpPr>
              <p:cNvPr id="5" name="P_5_BD#221adc24a?pid=6bcddfe59&amp;color=0,0,0&amp;vtp=1&amp;bbb=1"/>
              <p:cNvSpPr>
                <a:spLocks noRot="1" noChangeAspect="1" noMove="1" noResize="1" noEditPoints="1" noAdjustHandles="1" noChangeArrowheads="1" noChangeShapeType="1" noTextEdit="1"/>
              </p:cNvSpPr>
              <p:nvPr/>
            </p:nvSpPr>
            <p:spPr>
              <a:xfrm>
                <a:off x="832104" y="1460500"/>
                <a:ext cx="10533888" cy="469900"/>
              </a:xfrm>
              <a:prstGeom prst="rect">
                <a:avLst/>
              </a:prstGeom>
              <a:blipFill rotWithShape="1">
                <a:blip r:embed="rId2"/>
                <a:stretch>
                  <a:fillRect l="-2" r="1"/>
                </a:stretch>
              </a:blipFill>
            </p:spPr>
            <p:txBody>
              <a:bodyPr/>
              <a:lstStyle/>
              <a:p>
                <a:r>
                  <a:rPr lang="zh-CN" altLang="en-US">
                    <a:noFill/>
                  </a:rPr>
                  <a:t> </a:t>
                </a:r>
              </a:p>
            </p:txBody>
          </p:sp>
        </mc:Fallback>
      </mc:AlternateContent>
      <p:pic>
        <p:nvPicPr>
          <p:cNvPr id="6" name="P_5_BD#221adc24a?pid=6bcddfe5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35424" y="2003425"/>
            <a:ext cx="3127248" cy="17190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P_5_BD#221adc24a?sp=1&amp;pid=6bcddfe59&amp;color=0,0,0&amp;vtp=1&amp;bbb=1&amp;hb=1"/>
          <p:cNvSpPr/>
          <p:nvPr/>
        </p:nvSpPr>
        <p:spPr>
          <a:xfrm>
            <a:off x="832104" y="3857625"/>
            <a:ext cx="10533888" cy="16764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蛋白质分泌过程中，因为多肽链和游离核糖体最先转移至粗面内质网上继续合成过程</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所以图中两种细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胞结构中</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最先出现放射性的是附有核糖体的粗面内质网</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随着内质网分泌囊泡将蛋白质运输至高尔基体，高尔基体的放射性逐渐增大，内质网的放射性逐渐变小。</a:t>
            </a:r>
            <a:endParaRPr lang="en-US" altLang="zh-CN">
              <a:solidFill>
                <a:prstClr val="black"/>
              </a:solidFill>
            </a:endParaRPr>
          </a:p>
          <a:p>
            <a:pPr lvl="0" latinLnBrk="1">
              <a:lnSpc>
                <a:spcPts val="3300"/>
              </a:lnSpc>
            </a:pP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随着高尔基体分泌囊泡将蛋白质运输至细胞膜及细胞外，</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高尔基体的放射性逐渐变小</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_1#b7cbf5cdb?vop=1&amp;pid=e27b7ce46&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示例1</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如图为垂体某细胞（可分泌生长激素，生长激素是一种分泌蛋白）的部分结构示意图</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叙述错误的是(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pic>
        <p:nvPicPr>
          <p:cNvPr id="3" name="QC_4_BD.1_2#b7cbf5cdb?vop=1&amp;pid=e27b7ce4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690872" y="2041644"/>
            <a:ext cx="2807208" cy="15636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2_1#b7cbf5cdb.bracket?vop=1&amp;pid=e27b7ce46&amp;color=0,0,0&amp;vpa=1&amp;vtp=1"/>
          <p:cNvSpPr/>
          <p:nvPr/>
        </p:nvSpPr>
        <p:spPr>
          <a:xfrm>
            <a:off x="238706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5" name="QC_4_BD.1_3#b7cbf5cdb.choices?vop=1&amp;pid=e27b7ce46&amp;color=0,0,0&amp;vtp=1&amp;bbb=1"/>
              <p:cNvSpPr/>
              <p:nvPr/>
            </p:nvSpPr>
            <p:spPr>
              <a:xfrm>
                <a:off x="832104" y="37434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生长激素分泌前后，③的膜面积变大，⑦的膜面积基本不变</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标记的亮氨酸可探究生长激素的合成、分泌过程</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生长激素的分类和包装发生于⑦，③⑦均可产生运输小囊泡</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胰岛素的合成是在④上以氨基酸为原料开始的</a:t>
                </a:r>
                <a:endParaRPr lang="en-US" altLang="zh-CN" sz="1800" dirty="0"/>
              </a:p>
            </p:txBody>
          </p:sp>
        </mc:Choice>
        <mc:Fallback>
          <p:sp>
            <p:nvSpPr>
              <p:cNvPr id="5" name="QC_4_BD.1_3#b7cbf5cdb.choices?vop=1&amp;pid=e27b7ce46&amp;color=0,0,0&amp;vtp=1&amp;bbb=1"/>
              <p:cNvSpPr>
                <a:spLocks noRot="1" noChangeAspect="1" noMove="1" noResize="1" noEditPoints="1" noAdjustHandles="1" noChangeArrowheads="1" noChangeShapeType="1" noTextEdit="1"/>
              </p:cNvSpPr>
              <p:nvPr/>
            </p:nvSpPr>
            <p:spPr>
              <a:xfrm>
                <a:off x="832104" y="3743444"/>
                <a:ext cx="10533888" cy="1676400"/>
              </a:xfrm>
              <a:prstGeom prst="rect">
                <a:avLst/>
              </a:prstGeom>
              <a:blipFill rotWithShape="1">
                <a:blip r:embed="rId2"/>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1508</Words>
  <Application>WPS 演示</Application>
  <PresentationFormat>宽屏</PresentationFormat>
  <Paragraphs>74</Paragraphs>
  <Slides>10</Slides>
  <Notes>11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10</vt:i4>
      </vt:variant>
    </vt:vector>
  </HeadingPairs>
  <TitlesOfParts>
    <vt:vector size="27" baseType="lpstr">
      <vt:lpstr>Arial</vt:lpstr>
      <vt:lpstr>宋体</vt:lpstr>
      <vt:lpstr>Wingdings</vt:lpstr>
      <vt:lpstr>黑体</vt:lpstr>
      <vt:lpstr>黑体</vt:lpstr>
      <vt:lpstr>微软雅黑</vt:lpstr>
      <vt:lpstr>微软雅黑</vt:lpstr>
      <vt:lpstr>宋体</vt:lpstr>
      <vt:lpstr>楷体</vt:lpstr>
      <vt:lpstr>Cambria Math</vt:lpstr>
      <vt:lpstr>楷体</vt:lpstr>
      <vt:lpstr>Arial (正文)</vt:lpstr>
      <vt:lpstr>Arial (正文)</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予恩</cp:lastModifiedBy>
  <cp:revision>5</cp:revision>
  <dcterms:created xsi:type="dcterms:W3CDTF">2025-05-13T07:19:00Z</dcterms:created>
  <dcterms:modified xsi:type="dcterms:W3CDTF">2025-05-14T05:53:51Z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8BC1CD9D3C8B4EEE80D91522A429B13B_12</vt:lpwstr>
  </property>
  <property fmtid="{D5CDD505-2E9C-101B-9397-08002B2CF9AE}" pid="3" name="KSOProductBuildVer">
    <vt:lpwstr>2052-12.1.0.20784</vt:lpwstr>
  </property>
</Properties>
</file>