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
  </p:notesMasterIdLst>
  <p:sldIdLst>
    <p:sldId id="256" r:id="rId3"/>
    <p:sldId id="257" r:id="rId5"/>
    <p:sldId id="258" r:id="rId6"/>
    <p:sldId id="259" r:id="rId7"/>
    <p:sldId id="260" r:id="rId8"/>
    <p:sldId id="261" r:id="rId9"/>
    <p:sldId id="262" r:id="rId10"/>
    <p:sldId id="263" r:id="rId11"/>
    <p:sldId id="265" r:id="rId12"/>
    <p:sldId id="266" r:id="rId13"/>
    <p:sldId id="268" r:id="rId14"/>
    <p:sldId id="270" r:id="rId15"/>
    <p:sldId id="272" r:id="rId16"/>
    <p:sldId id="274" r:id="rId17"/>
    <p:sldId id="276" r:id="rId18"/>
    <p:sldId id="277" r:id="rId19"/>
    <p:sldId id="278" r:id="rId20"/>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65" d="100"/>
          <a:sy n="65" d="100"/>
        </p:scale>
        <p:origin x="72" y="3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内容1#df=3cf47ead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490472" cy="548640"/>
          </a:xfrm>
          <a:prstGeom prst="rect">
            <a:avLst/>
          </a:prstGeom>
        </p:spPr>
      </p:pic>
      <p:sp>
        <p:nvSpPr>
          <p:cNvPr id="4" name="MasterShapeName"/>
          <p:cNvSpPr/>
          <p:nvPr/>
        </p:nvSpPr>
        <p:spPr>
          <a:xfrm>
            <a:off x="548640" y="338328"/>
            <a:ext cx="1490472" cy="548640"/>
          </a:xfrm>
          <a:prstGeom prst="rect">
            <a:avLst/>
          </a:prstGeom>
          <a:noFill/>
        </p:spPr>
        <p:txBody>
          <a:bodyPr wrap="square" lIns="0" tIns="0" rIns="0" bIns="0" rtlCol="0" anchor="ctr"/>
          <a:lstStyle/>
          <a:p>
            <a:pPr algn="ctr"/>
            <a:r>
              <a:rPr lang="en-US"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攻略应用</a:t>
            </a:r>
            <a:endParaRPr lang="en-US" sz="20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biology#pid=6819e1173e41e8d6aeec5a8b#tid=6822db93af2a340009383bd5#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3575304" y="5541264"/>
            <a:ext cx="5038344" cy="539496"/>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黑体" panose="02010609060101010101" pitchFamily="34" charset="-122"/>
                <a:ea typeface="黑体" panose="02010609060101010101" pitchFamily="34" charset="-122"/>
                <a:cs typeface="黑体" panose="02010609060101010101" pitchFamily="34" charset="-120"/>
              </a:rPr>
              <a:t>高中生物学 必修1 分子与细胞</a:t>
            </a:r>
            <a:endParaRPr lang="en-US" sz="24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490472" cy="548640"/>
          </a:xfrm>
          <a:prstGeom prst="rect">
            <a:avLst/>
          </a:prstGeom>
        </p:spPr>
      </p:pic>
      <p:sp>
        <p:nvSpPr>
          <p:cNvPr id="4" name="MasterShapeName"/>
          <p:cNvSpPr/>
          <p:nvPr/>
        </p:nvSpPr>
        <p:spPr>
          <a:xfrm>
            <a:off x="548640" y="338328"/>
            <a:ext cx="1490472" cy="548640"/>
          </a:xfrm>
          <a:prstGeom prst="rect">
            <a:avLst/>
          </a:prstGeom>
          <a:noFill/>
        </p:spPr>
        <p:txBody>
          <a:bodyPr/>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内容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719072" cy="548640"/>
          </a:xfrm>
          <a:prstGeom prst="rect">
            <a:avLst/>
          </a:prstGeom>
        </p:spPr>
      </p:pic>
      <p:sp>
        <p:nvSpPr>
          <p:cNvPr id="4" name="MasterShapeName"/>
          <p:cNvSpPr/>
          <p:nvPr/>
        </p:nvSpPr>
        <p:spPr>
          <a:xfrm>
            <a:off x="548640" y="338328"/>
            <a:ext cx="1719072" cy="548640"/>
          </a:xfrm>
          <a:prstGeom prst="rect">
            <a:avLst/>
          </a:prstGeom>
          <a:noFill/>
        </p:spPr>
        <p:txBody>
          <a:bodyPr/>
          <a:lstStyle/>
          <a:p>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内容1#df=a92d58e2a">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490472" cy="548640"/>
          </a:xfrm>
          <a:prstGeom prst="rect">
            <a:avLst/>
          </a:prstGeom>
        </p:spPr>
      </p:pic>
      <p:sp>
        <p:nvSpPr>
          <p:cNvPr id="4" name="MasterShapeName"/>
          <p:cNvSpPr/>
          <p:nvPr/>
        </p:nvSpPr>
        <p:spPr>
          <a:xfrm>
            <a:off x="548640" y="338328"/>
            <a:ext cx="1490472" cy="548640"/>
          </a:xfrm>
          <a:prstGeom prst="rect">
            <a:avLst/>
          </a:prstGeom>
          <a:noFill/>
        </p:spPr>
        <p:txBody>
          <a:bodyPr wrap="square" lIns="0" tIns="0" rIns="0" bIns="0" rtlCol="0" anchor="ctr"/>
          <a:lstStyle/>
          <a:p>
            <a:pPr algn="ctr"/>
            <a:r>
              <a:rPr lang="en-US"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攻略识别</a:t>
            </a:r>
            <a:endParaRPr lang="en-US" sz="2000"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内容1#df=3280ccd4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490472" cy="548640"/>
          </a:xfrm>
          <a:prstGeom prst="rect">
            <a:avLst/>
          </a:prstGeom>
        </p:spPr>
      </p:pic>
      <p:sp>
        <p:nvSpPr>
          <p:cNvPr id="4" name="MasterShapeName"/>
          <p:cNvSpPr/>
          <p:nvPr/>
        </p:nvSpPr>
        <p:spPr>
          <a:xfrm>
            <a:off x="548640" y="338328"/>
            <a:ext cx="1490472" cy="548640"/>
          </a:xfrm>
          <a:prstGeom prst="rect">
            <a:avLst/>
          </a:prstGeom>
          <a:noFill/>
        </p:spPr>
        <p:txBody>
          <a:bodyPr wrap="square" lIns="0" tIns="0" rIns="0" bIns="0" rtlCol="0" anchor="ctr"/>
          <a:lstStyle/>
          <a:p>
            <a:pPr algn="ctr"/>
            <a:r>
              <a:rPr lang="en-US"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攻略解读</a:t>
            </a:r>
            <a:endParaRPr lang="en-US" sz="2000"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9.xml"/><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7.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9.xml"/><Relationship Id="rId2" Type="http://schemas.openxmlformats.org/officeDocument/2006/relationships/image" Target="../media/image21.png"/><Relationship Id="rId1" Type="http://schemas.openxmlformats.org/officeDocument/2006/relationships/image" Target="../media/image20.png"/></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9.xml"/><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7.pn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9.xml"/><Relationship Id="rId2" Type="http://schemas.openxmlformats.org/officeDocument/2006/relationships/image" Target="../media/image25.png"/><Relationship Id="rId1" Type="http://schemas.openxmlformats.org/officeDocument/2006/relationships/image" Target="../media/image24.pn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9.xml"/><Relationship Id="rId2" Type="http://schemas.openxmlformats.org/officeDocument/2006/relationships/image" Target="../media/image26.png"/><Relationship Id="rId1" Type="http://schemas.openxmlformats.org/officeDocument/2006/relationships/image" Target="../media/image7.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9.xml"/><Relationship Id="rId1" Type="http://schemas.openxmlformats.org/officeDocument/2006/relationships/image" Target="../media/image27.png"/></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10.xml"/><Relationship Id="rId3" Type="http://schemas.openxmlformats.org/officeDocument/2006/relationships/image" Target="../media/image30.png"/><Relationship Id="rId2" Type="http://schemas.openxmlformats.org/officeDocument/2006/relationships/image" Target="../media/image29.jpeg"/><Relationship Id="rId1" Type="http://schemas.openxmlformats.org/officeDocument/2006/relationships/image" Target="../media/image28.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0.xml"/><Relationship Id="rId1" Type="http://schemas.openxmlformats.org/officeDocument/2006/relationships/image" Target="../media/image31.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8.xml"/><Relationship Id="rId1" Type="http://schemas.openxmlformats.org/officeDocument/2006/relationships/image" Target="../media/image6.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9.xml"/><Relationship Id="rId2" Type="http://schemas.openxmlformats.org/officeDocument/2006/relationships/image" Target="../media/image8.png"/><Relationship Id="rId1" Type="http://schemas.openxmlformats.org/officeDocument/2006/relationships/image" Target="../media/image7.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9.xml"/><Relationship Id="rId2" Type="http://schemas.openxmlformats.org/officeDocument/2006/relationships/image" Target="../media/image10.png"/><Relationship Id="rId1"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9.xml"/><Relationship Id="rId1" Type="http://schemas.openxmlformats.org/officeDocument/2006/relationships/image" Target="../media/image11.pn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9.xml"/><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9.xml"/><Relationship Id="rId1" Type="http://schemas.openxmlformats.org/officeDocument/2006/relationships/image" Target="../media/image15.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9.xml"/><Relationship Id="rId2" Type="http://schemas.openxmlformats.org/officeDocument/2006/relationships/image" Target="../media/image17.png"/><Relationship Id="rId1"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_4#9c0d57c15?pid=3280ccd41&amp;color=0,0,0&amp;tib=255,255,255&amp;vtp=1" descr="preencoded.png"/>
          <p:cNvPicPr>
            <a:picLocks noChangeAspect="1"/>
          </p:cNvPicPr>
          <p:nvPr/>
        </p:nvPicPr>
        <p:blipFill>
          <a:blip r:embed="rId1"/>
          <a:stretch>
            <a:fillRect/>
          </a:stretch>
        </p:blipFill>
        <p:spPr>
          <a:xfrm>
            <a:off x="832104" y="1078992"/>
            <a:ext cx="411480" cy="411480"/>
          </a:xfrm>
          <a:prstGeom prst="rect">
            <a:avLst/>
          </a:prstGeom>
        </p:spPr>
      </p:pic>
      <p:sp>
        <p:nvSpPr>
          <p:cNvPr id="3" name="C_4_BD#9c0d57c15?pid=3280ccd41&amp;color=255,255,255&amp;vtp=1&amp;bt=1"/>
          <p:cNvSpPr/>
          <p:nvPr/>
        </p:nvSpPr>
        <p:spPr>
          <a:xfrm>
            <a:off x="822960" y="914400"/>
            <a:ext cx="429768" cy="731520"/>
          </a:xfrm>
          <a:prstGeom prst="rect">
            <a:avLst/>
          </a:prstGeom>
          <a:noFill/>
        </p:spPr>
        <p:txBody>
          <a:bodyPr wrap="square" lIns="0" tIns="0" rIns="0" bIns="0" rtlCol="0" anchor="ctr"/>
          <a:lstStyle/>
          <a:p>
            <a:pPr algn="ctr" latinLnBrk="1">
              <a:lnSpc>
                <a:spcPct val="100000"/>
              </a:lnSpc>
            </a:pPr>
            <a:r>
              <a:rPr lang="en-US" altLang="zh-CN" sz="22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二</a:t>
            </a:r>
            <a:endParaRPr lang="en-US" altLang="zh-CN" sz="2200" dirty="0"/>
          </a:p>
        </p:txBody>
      </p:sp>
      <mc:AlternateContent xmlns:mc="http://schemas.openxmlformats.org/markup-compatibility/2006">
        <mc:Choice xmlns:a14="http://schemas.microsoft.com/office/drawing/2010/main" Requires="a14">
          <p:sp>
            <p:nvSpPr>
              <p:cNvPr id="4" name="C_4_BD#9c0d57c15?pid=3280ccd41&amp;color=0,0,0&amp;vtp=1&amp;bbb=1"/>
              <p:cNvSpPr/>
              <p:nvPr/>
            </p:nvSpPr>
            <p:spPr>
              <a:xfrm>
                <a:off x="1280160" y="1066038"/>
                <a:ext cx="10515600" cy="419100"/>
              </a:xfrm>
              <a:prstGeom prst="rect">
                <a:avLst/>
              </a:prstGeom>
              <a:noFill/>
            </p:spPr>
            <p:txBody>
              <a:bodyPr wrap="none" lIns="0" tIns="0" rIns="0" bIns="0" rtlCol="0" anchor="ctr"/>
              <a:lstStyle/>
              <a:p>
                <a:pPr algn="l" latinLnBrk="1">
                  <a:lnSpc>
                    <a:spcPts val="3300"/>
                  </a:lnSpc>
                </a:pPr>
                <a:r>
                  <a:rPr lang="en-US" altLang="zh-CN" sz="22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a:t>
                </a:r>
                <a14:m>
                  <m:oMath xmlns:m="http://schemas.openxmlformats.org/officeDocument/2006/math">
                    <m:r>
                      <a:rPr lang="en-US" altLang="zh-CN" sz="2200" b="1"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𝜶</m:t>
                    </m:r>
                    <m:r>
                      <a:rPr lang="en-US" altLang="zh-CN" sz="2200" b="1"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1"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2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淀粉酶探究温度对酶活性的影响</a:t>
                </a:r>
                <a:endParaRPr lang="en-US" altLang="zh-CN" sz="2200" dirty="0"/>
              </a:p>
            </p:txBody>
          </p:sp>
        </mc:Choice>
        <mc:Fallback>
          <p:sp>
            <p:nvSpPr>
              <p:cNvPr id="4" name="C_4_BD#9c0d57c15?pid=3280ccd41&amp;color=0,0,0&amp;vtp=1&amp;bbb=1"/>
              <p:cNvSpPr>
                <a:spLocks noRot="1" noChangeAspect="1" noMove="1" noResize="1" noEditPoints="1" noAdjustHandles="1" noChangeArrowheads="1" noChangeShapeType="1" noTextEdit="1"/>
              </p:cNvSpPr>
              <p:nvPr/>
            </p:nvSpPr>
            <p:spPr>
              <a:xfrm>
                <a:off x="1280160" y="1066038"/>
                <a:ext cx="10515600" cy="419100"/>
              </a:xfrm>
              <a:prstGeom prst="rect">
                <a:avLst/>
              </a:prstGeom>
              <a:blipFill rotWithShape="1">
                <a:blip r:embed="rId2"/>
                <a:stretch>
                  <a:fillRect t="-121" b="121"/>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P_5#2bc7a3a17?sp=1&amp;pid=9c0d57c15&amp;color=0,0,0&amp;vtp=1&amp;bbb=1&amp;hb=1"/>
              <p:cNvSpPr/>
              <p:nvPr/>
            </p:nvSpPr>
            <p:spPr>
              <a:xfrm>
                <a:off x="832104" y="1473200"/>
                <a:ext cx="10533888" cy="2832100"/>
              </a:xfrm>
              <a:prstGeom prst="rect">
                <a:avLst/>
              </a:prstGeom>
              <a:noFill/>
            </p:spPr>
            <p:txBody>
              <a:bodyPr wrap="none" lIns="0" tIns="0" rIns="0" bIns="0" rtlCol="0" anchor="t"/>
              <a:lstStyle/>
              <a:p>
                <a:pPr algn="l" latinLnBrk="1">
                  <a:lnSpc>
                    <a:spcPts val="3300"/>
                  </a:lnSpc>
                </a:pPr>
                <a:r>
                  <a:rPr lang="en-US" altLang="zh-CN" sz="18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1.实验原理</a:t>
                </a:r>
                <a:endParaRPr lang="en-US" altLang="zh-CN" sz="1800" dirty="0"/>
              </a:p>
              <a:p>
                <a:pPr latinLnBrk="1">
                  <a:lnSpc>
                    <a:spcPts val="5800"/>
                  </a:lnSpc>
                </a:pPr>
                <a:r>
                  <a:rPr lang="en-US" altLang="zh-CN" b="0" i="0" smtClean="0">
                    <a:solidFill>
                      <a:srgbClr val="00000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淀粉</a:t>
                </a:r>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&lt;m&gt;</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mPr>
                      <m:mr>
                        <m:e>
                          <m:groupChr>
                            <m:groupChrPr>
                              <m:chr m:val="→"/>
                              <m:vertJc m:val="bot"/>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groupChrPr>
                            <m:e>
                              <m:r>
                                <a:rPr lang="en-US" altLang="zh-CN" sz="1800" b="0">
                                  <a:solidFill>
                                    <a:srgbClr val="000000"/>
                                  </a:solidFill>
                                  <a:latin typeface="Cambria Math" panose="02040503050406030204" pitchFamily="18" charset="0"/>
                                </a:rPr>
                                <m:t>淀粉酶</m:t>
                              </m:r>
                            </m:e>
                          </m:groupChr>
                        </m:e>
                      </m:mr>
                      <m:m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&lt;/m&gt;</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麦芽糖，淀粉</a:t>
                </a:r>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&lt;m&gt;</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&lt;/m&gt;</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碘</a:t>
                </a:r>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&lt;m&gt;</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&lt;/m&gt;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蓝色，温度能够影响淀粉酶的活性，从而影响淀粉的分解</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滴加碘</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液后</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，根据蓝色深浅来判断淀粉分解状况，</a:t>
                </a:r>
                <a:r>
                  <a:rPr lang="en-US" altLang="zh-CN"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进而推断出酶活性的变化</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300"/>
                  </a:lnSpc>
                </a:pPr>
                <a:r>
                  <a:rPr lang="en-US" altLang="zh-CN" b="1">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【注意】</a:t>
                </a:r>
                <a:endParaRPr lang="en-US" altLang="zh-CN">
                  <a:solidFill>
                    <a:prstClr val="black"/>
                  </a:solidFill>
                </a:endParaRPr>
              </a:p>
              <a:p>
                <a:pPr lvl="0" latinLnBrk="1">
                  <a:lnSpc>
                    <a:spcPts val="3300"/>
                  </a:lnSpc>
                </a:pPr>
                <a:r>
                  <a:rPr lang="en-US" altLang="zh-CN" smtClean="0">
                    <a:solidFill>
                      <a:srgbClr val="000000"/>
                    </a:solidFill>
                    <a:latin typeface="宋体" panose="02010600030101010101" pitchFamily="2" charset="-122"/>
                    <a:ea typeface="楷体" panose="02010609060101010101" pitchFamily="34" charset="-122"/>
                    <a:cs typeface="微软雅黑" panose="020B0503020204020204" pitchFamily="34" charset="-120"/>
                  </a:rPr>
                  <a:t>    </a:t>
                </a:r>
                <a:r>
                  <a:rPr lang="en-US" altLang="zh-CN" smtClean="0">
                    <a:solidFill>
                      <a:srgbClr val="00A0AF"/>
                    </a:solidFill>
                    <a:latin typeface="微软雅黑" panose="020B0503020204020204" pitchFamily="34" charset="-122"/>
                    <a:ea typeface="楷体" panose="02010609060101010101" pitchFamily="34" charset="-122"/>
                    <a:cs typeface="微软雅黑" panose="020B0503020204020204" pitchFamily="34" charset="-120"/>
                  </a:rPr>
                  <a:t>在探究温度对酶活性的影响实验中</a:t>
                </a:r>
                <a:r>
                  <a:rPr lang="en-US" altLang="zh-CN">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a:solidFill>
                      <a:srgbClr val="00A0AF"/>
                    </a:solidFill>
                    <a:latin typeface="微软雅黑" panose="020B0503020204020204" pitchFamily="34" charset="-122"/>
                    <a:ea typeface="楷体" panose="02010609060101010101" pitchFamily="34" charset="-122"/>
                    <a:cs typeface="微软雅黑" panose="020B0503020204020204" pitchFamily="34" charset="-120"/>
                  </a:rPr>
                  <a:t>一般不选过氧化氢酶和过氧化氢做实验</a:t>
                </a:r>
                <a:r>
                  <a:rPr lang="en-US" altLang="zh-CN">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a:solidFill>
                      <a:srgbClr val="00A0AF"/>
                    </a:solidFill>
                    <a:latin typeface="微软雅黑" panose="020B0503020204020204" pitchFamily="34" charset="-122"/>
                    <a:ea typeface="楷体" panose="02010609060101010101" pitchFamily="34" charset="-122"/>
                    <a:cs typeface="微软雅黑" panose="020B0503020204020204" pitchFamily="34" charset="-120"/>
                  </a:rPr>
                  <a:t>因为过氧化氢在较高温</a:t>
                </a:r>
                <a:endParaRPr lang="en-US" altLang="zh-CN">
                  <a:solidFill>
                    <a:srgbClr val="00A0AF"/>
                  </a:solidFill>
                  <a:latin typeface="微软雅黑" panose="020B0503020204020204" pitchFamily="34" charset="-122"/>
                  <a:ea typeface="楷体" panose="02010609060101010101" pitchFamily="34" charset="-122"/>
                  <a:cs typeface="微软雅黑" panose="020B0503020204020204" pitchFamily="34" charset="-120"/>
                </a:endParaRPr>
              </a:p>
              <a:p>
                <a:pPr lvl="0" latinLnBrk="1">
                  <a:lnSpc>
                    <a:spcPts val="3300"/>
                  </a:lnSpc>
                </a:pPr>
                <a:r>
                  <a:rPr lang="en-US" altLang="zh-CN">
                    <a:solidFill>
                      <a:srgbClr val="00A0AF"/>
                    </a:solidFill>
                    <a:latin typeface="微软雅黑" panose="020B0503020204020204" pitchFamily="34" charset="-122"/>
                    <a:ea typeface="楷体" panose="02010609060101010101" pitchFamily="34" charset="-122"/>
                    <a:cs typeface="微软雅黑" panose="020B0503020204020204" pitchFamily="34" charset="-120"/>
                  </a:rPr>
                  <a:t>度下会自然分解</a:t>
                </a:r>
                <a:r>
                  <a:rPr lang="en-US" altLang="zh-CN">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a:solidFill>
                      <a:srgbClr val="00A0AF"/>
                    </a:solidFill>
                    <a:latin typeface="微软雅黑" panose="020B0503020204020204" pitchFamily="34" charset="-122"/>
                    <a:ea typeface="楷体" panose="02010609060101010101" pitchFamily="34" charset="-122"/>
                    <a:cs typeface="微软雅黑" panose="020B0503020204020204" pitchFamily="34" charset="-120"/>
                  </a:rPr>
                  <a:t>进而影响实验结果</a:t>
                </a:r>
                <a:r>
                  <a:rPr lang="en-US" altLang="zh-CN" smtClean="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mc:Choice>
        <mc:Fallback>
          <p:sp>
            <p:nvSpPr>
              <p:cNvPr id="5" name="P_5#2bc7a3a17?sp=1&amp;pid=9c0d57c15&amp;color=0,0,0&amp;vtp=1&amp;bbb=1&amp;hb=1"/>
              <p:cNvSpPr>
                <a:spLocks noRot="1" noChangeAspect="1" noMove="1" noResize="1" noEditPoints="1" noAdjustHandles="1" noChangeArrowheads="1" noChangeShapeType="1" noTextEdit="1"/>
              </p:cNvSpPr>
              <p:nvPr/>
            </p:nvSpPr>
            <p:spPr>
              <a:xfrm>
                <a:off x="832104" y="1473200"/>
                <a:ext cx="10533888" cy="2832100"/>
              </a:xfrm>
              <a:prstGeom prst="rect">
                <a:avLst/>
              </a:prstGeom>
              <a:blipFill rotWithShape="1">
                <a:blip r:embed="rId3"/>
                <a:stretch>
                  <a:fillRect l="-2" r="-921"/>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_5#2bc7a3a17?sp=1&amp;pid=9c0d57c15&amp;color=0,0,0&amp;vtp=1&amp;bt=1&amp;bbb=1"/>
          <p:cNvSpPr/>
          <p:nvPr/>
        </p:nvSpPr>
        <p:spPr>
          <a:xfrm>
            <a:off x="832104" y="1080000"/>
            <a:ext cx="10533888" cy="469900"/>
          </a:xfrm>
          <a:prstGeom prst="rect">
            <a:avLst/>
          </a:prstGeom>
          <a:noFill/>
        </p:spPr>
        <p:txBody>
          <a:bodyPr wrap="none" lIns="0" tIns="0" rIns="0" bIns="0" rtlCol="0" anchor="t"/>
          <a:lstStyle/>
          <a:p>
            <a:pPr algn="l" latinLnBrk="1">
              <a:lnSpc>
                <a:spcPts val="3700"/>
              </a:lnSpc>
            </a:pPr>
            <a:r>
              <a:rPr lang="en-US" altLang="zh-CN" sz="18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2.实验步骤</a:t>
            </a:r>
            <a:endParaRPr lang="en-US" altLang="zh-CN" sz="1800" dirty="0"/>
          </a:p>
        </p:txBody>
      </p:sp>
      <mc:AlternateContent xmlns:mc="http://schemas.openxmlformats.org/markup-compatibility/2006" xmlns:a14="http://schemas.microsoft.com/office/drawing/2010/main">
        <mc:Choice Requires="a14">
          <p:graphicFrame>
            <p:nvGraphicFramePr>
              <p:cNvPr id="14" name="P_5_BD#2bc7a3a17?colgroup=2,19,33&amp;pid=9c0d57c15&amp;color=0,0,0&amp;vtp=1&amp;bbb=1"/>
              <p:cNvGraphicFramePr>
                <a:graphicFrameLocks noGrp="1"/>
              </p:cNvGraphicFramePr>
              <p:nvPr/>
            </p:nvGraphicFramePr>
            <p:xfrm>
              <a:off x="832104" y="1622544"/>
              <a:ext cx="10533888" cy="3067812"/>
            </p:xfrm>
            <a:graphic>
              <a:graphicData uri="http://schemas.openxmlformats.org/drawingml/2006/table">
                <a:tbl>
                  <a:tblPr/>
                  <a:tblGrid>
                    <a:gridCol w="612648"/>
                    <a:gridCol w="3666744"/>
                    <a:gridCol w="1874520"/>
                    <a:gridCol w="1874520"/>
                    <a:gridCol w="2505456"/>
                  </a:tblGrid>
                  <a:tr h="340868">
                    <a:tc rowSpan="2">
                      <a:txBody>
                        <a:bodyPr/>
                        <a:lstStyle/>
                        <a:p>
                          <a:pPr algn="ctr" latinLnBrk="1" hangingPunct="0">
                            <a:lnSpc>
                              <a:spcPts val="2000"/>
                            </a:lnSpc>
                          </a:pPr>
                          <a:r>
                            <a:rPr lang="en-US" altLang="zh-CN" sz="14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步骤</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rowSpan="2">
                      <a:txBody>
                        <a:bodyPr/>
                        <a:lstStyle/>
                        <a:p>
                          <a:pPr algn="ctr" latinLnBrk="1" hangingPunct="0">
                            <a:lnSpc>
                              <a:spcPts val="2000"/>
                            </a:lnSpc>
                          </a:pPr>
                          <a:r>
                            <a:rPr lang="en-US" altLang="zh-CN" sz="14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加入试剂或处理方法</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3">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试管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cPr/>
                    </a:tc>
                    <a:tc hMerge="1">
                      <a:tcPr/>
                    </a:tc>
                  </a:tr>
                  <a:tr h="340868">
                    <a:tc vMerge="1">
                      <a:tcPr/>
                    </a:tc>
                    <a:tc vMerge="1">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400" b="1"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400" b="1"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400" b="1"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868">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在试管A</a:t>
                          </a:r>
                          <a:r>
                            <a:rPr lang="en-US" altLang="zh-CN" sz="14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4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C中加入可溶性淀粉溶液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868">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在试管</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14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oMath>
                          </a14:m>
                          <a:r>
                            <a:rPr lang="en-US" altLang="zh-CN" sz="14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中加入新鲜淀粉酶溶液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868">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分别保温</a:t>
                          </a:r>
                          <a14:m>
                            <m:oMath xmlns:m="http://schemas.openxmlformats.org/officeDocument/2006/math">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min</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60</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100</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868">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4">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14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oMath>
                          </a14:m>
                          <a:r>
                            <a:rPr lang="en-US" altLang="zh-CN" sz="14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试管中的液体分别加入A</a:t>
                          </a:r>
                          <a:r>
                            <a:rPr lang="en-US" altLang="zh-CN" sz="14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4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C试管中</a:t>
                          </a:r>
                          <a:r>
                            <a:rPr lang="en-US" altLang="zh-CN" sz="14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摇匀</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cPr/>
                    </a:tc>
                    <a:tc hMerge="1">
                      <a:tcPr/>
                    </a:tc>
                    <a:tc hMerge="1">
                      <a:tcPr/>
                    </a:tc>
                  </a:tr>
                  <a:tr h="340868">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保温</a:t>
                          </a:r>
                          <a14:m>
                            <m:oMath xmlns:m="http://schemas.openxmlformats.org/officeDocument/2006/math">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min</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60</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100</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868">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滴入碘液</a:t>
                          </a:r>
                          <a:r>
                            <a:rPr lang="en-US" altLang="zh-CN" sz="14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摇匀</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868">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7</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观察现象并记录</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不变蓝</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变蓝</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变蓝</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Choice>
        <mc:Fallback xmlns="">
          <p:graphicFrame>
            <p:nvGraphicFramePr>
              <p:cNvPr id="14" name="P_5_BD#2bc7a3a17?colgroup=2,19,33&amp;pid=9c0d57c15&amp;color=0,0,0&amp;vtp=1&amp;bbb=1"/>
              <p:cNvGraphicFramePr>
                <a:graphicFrameLocks noGrp="1"/>
              </p:cNvGraphicFramePr>
              <p:nvPr/>
            </p:nvGraphicFramePr>
            <p:xfrm>
              <a:off x="832104" y="1622544"/>
              <a:ext cx="10533888" cy="3067812"/>
            </p:xfrm>
            <a:graphic>
              <a:graphicData uri="http://schemas.openxmlformats.org/drawingml/2006/table">
                <a:tbl>
                  <a:tblPr/>
                  <a:tblGrid>
                    <a:gridCol w="612648"/>
                    <a:gridCol w="3666744"/>
                    <a:gridCol w="1874520"/>
                    <a:gridCol w="1874520"/>
                    <a:gridCol w="2505456"/>
                  </a:tblGrid>
                  <a:tr h="340868">
                    <a:tc rowSpan="2">
                      <a:txBody>
                        <a:bodyPr/>
                        <a:lstStyle/>
                        <a:p>
                          <a:pPr algn="ctr" latinLnBrk="1" hangingPunct="0">
                            <a:lnSpc>
                              <a:spcPts val="2000"/>
                            </a:lnSpc>
                          </a:pPr>
                          <a:r>
                            <a:rPr lang="en-US" altLang="zh-CN" sz="14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步骤</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rowSpan="2">
                      <a:txBody>
                        <a:bodyPr/>
                        <a:lstStyle/>
                        <a:p>
                          <a:pPr algn="ctr" latinLnBrk="1" hangingPunct="0">
                            <a:lnSpc>
                              <a:spcPts val="2000"/>
                            </a:lnSpc>
                          </a:pPr>
                          <a:r>
                            <a:rPr lang="en-US" altLang="zh-CN" sz="14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加入试剂或处理方法</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3">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试管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cPr/>
                    </a:tc>
                    <a:tc hMerge="1">
                      <a:tcPr/>
                    </a:tc>
                  </a:tr>
                  <a:tr h="340995">
                    <a:tc vMerge="1">
                      <a:tcPr/>
                    </a:tc>
                    <a:tc vMerge="1">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r>
                  <a:tr h="340360">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在试管A</a:t>
                          </a:r>
                          <a:r>
                            <a:rPr lang="en-US" altLang="zh-CN" sz="14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4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C中加入可溶性淀粉溶液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r>
                  <a:tr h="340995">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r>
                  <a:tr h="340995">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r>
                  <a:tr h="340995">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4">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hMerge="1">
                      <a:tcPr/>
                    </a:tc>
                    <a:tc hMerge="1">
                      <a:tcPr/>
                    </a:tc>
                    <a:tc hMerge="1">
                      <a:tcPr/>
                    </a:tc>
                  </a:tr>
                  <a:tr h="340995">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r>
                  <a:tr h="340868">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滴入碘液</a:t>
                          </a:r>
                          <a:r>
                            <a:rPr lang="en-US" altLang="zh-CN" sz="14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摇匀</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868">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7</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观察现象并记录</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不变蓝</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变蓝</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变蓝</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Fallback>
      </mc:AlternateContent>
      <mc:AlternateContent xmlns:mc="http://schemas.openxmlformats.org/markup-compatibility/2006">
        <mc:Choice xmlns:a14="http://schemas.microsoft.com/office/drawing/2010/main" Requires="a14">
          <p:sp>
            <p:nvSpPr>
              <p:cNvPr id="4" name="P_5#2bc7a3a17?sp=1&amp;pid=9c0d57c15&amp;color=0,0,0&amp;vtp=1&amp;bt=1&amp;bbb=1"/>
              <p:cNvSpPr/>
              <p:nvPr/>
            </p:nvSpPr>
            <p:spPr>
              <a:xfrm>
                <a:off x="832104" y="4822944"/>
                <a:ext cx="10533888" cy="838200"/>
              </a:xfrm>
              <a:prstGeom prst="rect">
                <a:avLst/>
              </a:prstGeom>
              <a:noFill/>
            </p:spPr>
            <p:txBody>
              <a:bodyPr wrap="none" lIns="0" tIns="0" rIns="0" bIns="0" rtlCol="0" anchor="t"/>
              <a:lstStyle/>
              <a:p>
                <a:pPr algn="l" latinLnBrk="1">
                  <a:lnSpc>
                    <a:spcPts val="3300"/>
                  </a:lnSpc>
                </a:pPr>
                <a:r>
                  <a:rPr lang="en-US" altLang="zh-CN" sz="18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3.结论</a:t>
                </a:r>
                <a:endParaRPr lang="en-US" altLang="zh-CN" sz="1800" dirty="0"/>
              </a:p>
              <a:p>
                <a:pPr latinLnBrk="1">
                  <a:lnSpc>
                    <a:spcPts val="3300"/>
                  </a:lnSpc>
                </a:pPr>
                <a:r>
                  <a:rPr lang="en-US" altLang="zh-CN" b="0" i="0" smtClean="0">
                    <a:solidFill>
                      <a:srgbClr val="00000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温度对酶的活性有影响</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&lt;m&gt;</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60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&lt;/m&gt;</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a:t>
                </a:r>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&lt;m&gt;</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𝛼</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&lt;/m&gt;</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淀粉酶的活性较高。</a:t>
                </a:r>
                <a:endParaRPr lang="en-US" altLang="zh-CN" sz="1800" dirty="0"/>
              </a:p>
            </p:txBody>
          </p:sp>
        </mc:Choice>
        <mc:Fallback>
          <p:sp>
            <p:nvSpPr>
              <p:cNvPr id="4" name="P_5#2bc7a3a17?sp=1&amp;pid=9c0d57c15&amp;color=0,0,0&amp;vtp=1&amp;bt=1&amp;bbb=1"/>
              <p:cNvSpPr>
                <a:spLocks noRot="1" noChangeAspect="1" noMove="1" noResize="1" noEditPoints="1" noAdjustHandles="1" noChangeArrowheads="1" noChangeShapeType="1" noTextEdit="1"/>
              </p:cNvSpPr>
              <p:nvPr/>
            </p:nvSpPr>
            <p:spPr>
              <a:xfrm>
                <a:off x="832104" y="4822944"/>
                <a:ext cx="10533888" cy="838200"/>
              </a:xfrm>
              <a:prstGeom prst="rect">
                <a:avLst/>
              </a:prstGeom>
              <a:blipFill rotWithShape="1">
                <a:blip r:embed="rId2"/>
                <a:stretch>
                  <a:fillRect l="-2" t="-14" r="1" b="14"/>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_4#2b9c2186d?pid=3280ccd41&amp;color=0,0,0&amp;tib=255,255,255&amp;vtp=1" descr="preencoded.png"/>
          <p:cNvPicPr>
            <a:picLocks noChangeAspect="1"/>
          </p:cNvPicPr>
          <p:nvPr/>
        </p:nvPicPr>
        <p:blipFill>
          <a:blip r:embed="rId1"/>
          <a:stretch>
            <a:fillRect/>
          </a:stretch>
        </p:blipFill>
        <p:spPr>
          <a:xfrm>
            <a:off x="832104" y="1078992"/>
            <a:ext cx="411480" cy="411480"/>
          </a:xfrm>
          <a:prstGeom prst="rect">
            <a:avLst/>
          </a:prstGeom>
        </p:spPr>
      </p:pic>
      <p:sp>
        <p:nvSpPr>
          <p:cNvPr id="3" name="C_4_BD#2b9c2186d?pid=3280ccd41&amp;color=255,255,255&amp;vtp=1&amp;bt=1"/>
          <p:cNvSpPr/>
          <p:nvPr/>
        </p:nvSpPr>
        <p:spPr>
          <a:xfrm>
            <a:off x="822960" y="914400"/>
            <a:ext cx="429768" cy="731520"/>
          </a:xfrm>
          <a:prstGeom prst="rect">
            <a:avLst/>
          </a:prstGeom>
          <a:noFill/>
        </p:spPr>
        <p:txBody>
          <a:bodyPr wrap="square" lIns="0" tIns="0" rIns="0" bIns="0" rtlCol="0" anchor="ctr"/>
          <a:lstStyle/>
          <a:p>
            <a:pPr algn="ctr" latinLnBrk="1">
              <a:lnSpc>
                <a:spcPct val="100000"/>
              </a:lnSpc>
            </a:pPr>
            <a:r>
              <a:rPr lang="en-US" altLang="zh-CN" sz="22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三</a:t>
            </a:r>
            <a:endParaRPr lang="en-US" altLang="zh-CN" sz="2200" dirty="0"/>
          </a:p>
        </p:txBody>
      </p:sp>
      <mc:AlternateContent xmlns:mc="http://schemas.openxmlformats.org/markup-compatibility/2006">
        <mc:Choice xmlns:a14="http://schemas.microsoft.com/office/drawing/2010/main" Requires="a14">
          <p:sp>
            <p:nvSpPr>
              <p:cNvPr id="4" name="C_4_BD#2b9c2186d?pid=3280ccd41&amp;color=0,0,0&amp;vtp=1&amp;bbb=1"/>
              <p:cNvSpPr/>
              <p:nvPr/>
            </p:nvSpPr>
            <p:spPr>
              <a:xfrm>
                <a:off x="1280160" y="1067816"/>
                <a:ext cx="10515600" cy="406400"/>
              </a:xfrm>
              <a:prstGeom prst="rect">
                <a:avLst/>
              </a:prstGeom>
              <a:noFill/>
            </p:spPr>
            <p:txBody>
              <a:bodyPr wrap="none" lIns="0" tIns="0" rIns="0" bIns="0" rtlCol="0" anchor="ctr"/>
              <a:lstStyle/>
              <a:p>
                <a:pPr algn="l" latinLnBrk="1">
                  <a:lnSpc>
                    <a:spcPts val="3200"/>
                  </a:lnSpc>
                </a:pPr>
                <a:r>
                  <a:rPr lang="en-US" altLang="zh-CN" sz="22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用过氧化氢酶探究</a:t>
                </a:r>
                <a14:m>
                  <m:oMath xmlns:m="http://schemas.openxmlformats.org/officeDocument/2006/math">
                    <m:r>
                      <a:rPr lang="en-US" altLang="zh-CN" sz="2200" b="1"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𝐩𝐇</m:t>
                    </m:r>
                  </m:oMath>
                </a14:m>
                <a:r>
                  <a:rPr lang="en-US" altLang="zh-CN" sz="100" b="1"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2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对酶活性的影响</a:t>
                </a:r>
                <a:endParaRPr lang="en-US" altLang="zh-CN" sz="2200" dirty="0"/>
              </a:p>
            </p:txBody>
          </p:sp>
        </mc:Choice>
        <mc:Fallback>
          <p:sp>
            <p:nvSpPr>
              <p:cNvPr id="4" name="C_4_BD#2b9c2186d?pid=3280ccd41&amp;color=0,0,0&amp;vtp=1&amp;bbb=1"/>
              <p:cNvSpPr>
                <a:spLocks noRot="1" noChangeAspect="1" noMove="1" noResize="1" noEditPoints="1" noAdjustHandles="1" noChangeArrowheads="1" noChangeShapeType="1" noTextEdit="1"/>
              </p:cNvSpPr>
              <p:nvPr/>
            </p:nvSpPr>
            <p:spPr>
              <a:xfrm>
                <a:off x="1280160" y="1067816"/>
                <a:ext cx="10515600" cy="406400"/>
              </a:xfrm>
              <a:prstGeom prst="rect">
                <a:avLst/>
              </a:prstGeom>
              <a:blipFill rotWithShape="1">
                <a:blip r:embed="rId2"/>
                <a:stretch>
                  <a:fillRect t="-94" b="94"/>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P_5#94a3cb364?sp=1&amp;pid=2b9c2186d&amp;color=0,0,0&amp;vtp=1&amp;bbb=1"/>
              <p:cNvSpPr/>
              <p:nvPr/>
            </p:nvSpPr>
            <p:spPr>
              <a:xfrm>
                <a:off x="832104" y="1473200"/>
                <a:ext cx="10533888" cy="2514600"/>
              </a:xfrm>
              <a:prstGeom prst="rect">
                <a:avLst/>
              </a:prstGeom>
              <a:noFill/>
            </p:spPr>
            <p:txBody>
              <a:bodyPr wrap="none" lIns="0" tIns="0" rIns="0" bIns="0" rtlCol="0" anchor="t"/>
              <a:lstStyle/>
              <a:p>
                <a:pPr algn="l" latinLnBrk="1">
                  <a:lnSpc>
                    <a:spcPts val="3300"/>
                  </a:lnSpc>
                </a:pPr>
                <a:r>
                  <a:rPr lang="en-US" altLang="zh-CN" sz="18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1.实验原理</a:t>
                </a:r>
                <a:endParaRPr lang="en-US" altLang="zh-CN" sz="1800" dirty="0"/>
              </a:p>
              <a:p>
                <a:pPr latinLnBrk="1">
                  <a:lnSpc>
                    <a:spcPts val="3300"/>
                  </a:lnSpc>
                </a:pPr>
                <a:r>
                  <a:rPr lang="en-US" altLang="zh-CN" b="0" i="0" smtClean="0">
                    <a:solidFill>
                      <a:srgbClr val="00000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过氧化氢分解产生氧气和水</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。过氧化氢酶可加快过氧化氢的分解，</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在短时间内产生大量氧气</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300"/>
                  </a:lnSpc>
                </a:pPr>
                <a:r>
                  <a:rPr lang="en-US" altLang="zh-CN" b="1"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【注意】</a:t>
                </a:r>
                <a:endParaRPr lang="en-US" altLang="zh-CN" dirty="0">
                  <a:solidFill>
                    <a:prstClr val="black"/>
                  </a:solidFill>
                </a:endParaRPr>
              </a:p>
              <a:p>
                <a:pPr lvl="0" latinLnBrk="1">
                  <a:lnSpc>
                    <a:spcPts val="3300"/>
                  </a:lnSpc>
                </a:pPr>
                <a:r>
                  <a:rPr lang="en-US" altLang="zh-CN" smtClean="0">
                    <a:solidFill>
                      <a:srgbClr val="000000"/>
                    </a:solidFill>
                    <a:latin typeface="宋体" panose="02010600030101010101" pitchFamily="2" charset="-122"/>
                    <a:ea typeface="楷体" panose="02010609060101010101" pitchFamily="34" charset="-122"/>
                    <a:cs typeface="微软雅黑" panose="020B0503020204020204" pitchFamily="34" charset="-120"/>
                  </a:rPr>
                  <a:t>    </a:t>
                </a:r>
                <a:r>
                  <a:rPr lang="en-US" altLang="zh-CN" smtClean="0">
                    <a:solidFill>
                      <a:srgbClr val="00A0AF"/>
                    </a:solidFill>
                    <a:latin typeface="微软雅黑" panose="020B0503020204020204" pitchFamily="34" charset="-122"/>
                    <a:ea typeface="楷体" panose="02010609060101010101" pitchFamily="34" charset="-122"/>
                    <a:cs typeface="微软雅黑" panose="020B0503020204020204" pitchFamily="34" charset="-120"/>
                  </a:rPr>
                  <a:t>在探究</a:t>
                </a:r>
                <a:r>
                  <a:rPr lang="en-US" altLang="zh-CN" sz="10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&lt;m&gt;</a:t>
                </a:r>
                <a14:m>
                  <m:oMath xmlns:m="http://schemas.openxmlformats.org/officeDocument/2006/math">
                    <m:r>
                      <m:rPr>
                        <m:sty m:val="p"/>
                      </m:rPr>
                      <a:rPr lang="en-US" altLang="zh-CN" dirty="0">
                        <a:solidFill>
                          <a:srgbClr val="00A0AF"/>
                        </a:solidFill>
                        <a:latin typeface="Cambria Math" panose="02040503050406030204" pitchFamily="18" charset="0"/>
                        <a:ea typeface="微软雅黑" panose="020B0503020204020204" pitchFamily="34" charset="-122"/>
                        <a:cs typeface="微软雅黑" panose="020B0503020204020204" pitchFamily="34" charset="-120"/>
                      </a:rPr>
                      <m:t>pH</m:t>
                    </m:r>
                  </m:oMath>
                </a14:m>
                <a:r>
                  <a:rPr lang="en-US" altLang="zh-CN" sz="10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&lt;/m&gt;</a:t>
                </a:r>
                <a:r>
                  <a:rPr lang="en-US" altLang="zh-CN"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对酶活性的影响实验中</a:t>
                </a:r>
                <a:r>
                  <a:rPr lang="en-US" altLang="zh-CN"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一般不选淀粉酶和淀粉为底物做实验</a:t>
                </a:r>
                <a:r>
                  <a:rPr lang="en-US" altLang="zh-CN"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因为调节</a:t>
                </a:r>
                <a:r>
                  <a:rPr lang="en-US" altLang="zh-CN" sz="10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&lt;m&gt;</a:t>
                </a:r>
                <a14:m>
                  <m:oMath xmlns:m="http://schemas.openxmlformats.org/officeDocument/2006/math">
                    <m:r>
                      <m:rPr>
                        <m:sty m:val="p"/>
                      </m:rPr>
                      <a:rPr lang="en-US" altLang="zh-CN" dirty="0">
                        <a:solidFill>
                          <a:srgbClr val="00A0AF"/>
                        </a:solidFill>
                        <a:latin typeface="Cambria Math" panose="02040503050406030204" pitchFamily="18" charset="0"/>
                        <a:ea typeface="微软雅黑" panose="020B0503020204020204" pitchFamily="34" charset="-122"/>
                        <a:cs typeface="微软雅黑" panose="020B0503020204020204" pitchFamily="34" charset="-120"/>
                      </a:rPr>
                      <m:t>pH</m:t>
                    </m:r>
                  </m:oMath>
                </a14:m>
                <a:r>
                  <a:rPr lang="en-US" altLang="zh-CN" sz="10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&lt;/m</a:t>
                </a:r>
                <a:r>
                  <a:rPr lang="en-US" altLang="zh-CN" sz="100" kern="0" spc="-9990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&gt;</a:t>
                </a:r>
                <a:r>
                  <a:rPr lang="en-US" altLang="zh-CN">
                    <a:solidFill>
                      <a:srgbClr val="00A0AF"/>
                    </a:solidFill>
                    <a:latin typeface="微软雅黑" panose="020B0503020204020204" pitchFamily="34" charset="-122"/>
                    <a:ea typeface="楷体" panose="02010609060101010101" pitchFamily="34" charset="-122"/>
                    <a:cs typeface="微软雅黑" panose="020B0503020204020204" pitchFamily="34" charset="-120"/>
                  </a:rPr>
                  <a:t>所营造的酸性</a:t>
                </a:r>
                <a:endParaRPr lang="en-US" altLang="zh-CN">
                  <a:solidFill>
                    <a:srgbClr val="00A0AF"/>
                  </a:solidFill>
                  <a:latin typeface="微软雅黑" panose="020B0503020204020204" pitchFamily="34" charset="-122"/>
                  <a:ea typeface="楷体" panose="02010609060101010101" pitchFamily="34" charset="-122"/>
                  <a:cs typeface="微软雅黑" panose="020B0503020204020204" pitchFamily="34" charset="-120"/>
                </a:endParaRPr>
              </a:p>
              <a:p>
                <a:pPr lvl="0" latinLnBrk="1">
                  <a:lnSpc>
                    <a:spcPts val="3300"/>
                  </a:lnSpc>
                </a:pPr>
                <a:r>
                  <a:rPr lang="en-US" altLang="zh-CN">
                    <a:solidFill>
                      <a:srgbClr val="00A0AF"/>
                    </a:solidFill>
                    <a:latin typeface="微软雅黑" panose="020B0503020204020204" pitchFamily="34" charset="-122"/>
                    <a:ea typeface="楷体" panose="02010609060101010101" pitchFamily="34" charset="-122"/>
                    <a:cs typeface="微软雅黑" panose="020B0503020204020204" pitchFamily="34" charset="-120"/>
                  </a:rPr>
                  <a:t>环境会干扰斐林试剂</a:t>
                </a:r>
                <a:r>
                  <a:rPr lang="en-US" altLang="zh-CN"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碱性</a:t>
                </a:r>
                <a:r>
                  <a:rPr lang="en-US" altLang="zh-CN"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对淀粉分解的检测</a:t>
                </a:r>
                <a:r>
                  <a:rPr lang="en-US" altLang="zh-CN"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碱性环境会干扰碘液与淀粉的蓝色反应</a:t>
                </a:r>
                <a:r>
                  <a:rPr lang="en-US" altLang="zh-CN">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a:solidFill>
                      <a:srgbClr val="00A0AF"/>
                    </a:solidFill>
                    <a:latin typeface="微软雅黑" panose="020B0503020204020204" pitchFamily="34" charset="-122"/>
                    <a:ea typeface="楷体" panose="02010609060101010101" pitchFamily="34" charset="-122"/>
                    <a:cs typeface="微软雅黑" panose="020B0503020204020204" pitchFamily="34" charset="-120"/>
                  </a:rPr>
                  <a:t>斐林试剂的碱</a:t>
                </a:r>
                <a:endParaRPr lang="en-US" altLang="zh-CN">
                  <a:solidFill>
                    <a:srgbClr val="00A0AF"/>
                  </a:solidFill>
                  <a:latin typeface="微软雅黑" panose="020B0503020204020204" pitchFamily="34" charset="-122"/>
                  <a:ea typeface="楷体" panose="02010609060101010101" pitchFamily="34" charset="-122"/>
                  <a:cs typeface="微软雅黑" panose="020B0503020204020204" pitchFamily="34" charset="-120"/>
                </a:endParaRPr>
              </a:p>
              <a:p>
                <a:pPr lvl="0" latinLnBrk="1">
                  <a:lnSpc>
                    <a:spcPts val="3300"/>
                  </a:lnSpc>
                </a:pPr>
                <a:r>
                  <a:rPr lang="en-US" altLang="zh-CN">
                    <a:solidFill>
                      <a:srgbClr val="00A0AF"/>
                    </a:solidFill>
                    <a:latin typeface="微软雅黑" panose="020B0503020204020204" pitchFamily="34" charset="-122"/>
                    <a:ea typeface="楷体" panose="02010609060101010101" pitchFamily="34" charset="-122"/>
                    <a:cs typeface="微软雅黑" panose="020B0503020204020204" pitchFamily="34" charset="-120"/>
                  </a:rPr>
                  <a:t>性会影响淀粉酶活性</a:t>
                </a:r>
                <a:r>
                  <a:rPr lang="en-US" altLang="zh-CN" smtClean="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mc:Choice>
        <mc:Fallback>
          <p:sp>
            <p:nvSpPr>
              <p:cNvPr id="5" name="P_5#94a3cb364?sp=1&amp;pid=2b9c2186d&amp;color=0,0,0&amp;vtp=1&amp;bbb=1"/>
              <p:cNvSpPr>
                <a:spLocks noRot="1" noChangeAspect="1" noMove="1" noResize="1" noEditPoints="1" noAdjustHandles="1" noChangeArrowheads="1" noChangeShapeType="1" noTextEdit="1"/>
              </p:cNvSpPr>
              <p:nvPr/>
            </p:nvSpPr>
            <p:spPr>
              <a:xfrm>
                <a:off x="832104" y="1473200"/>
                <a:ext cx="10533888" cy="2514600"/>
              </a:xfrm>
              <a:prstGeom prst="rect">
                <a:avLst/>
              </a:prstGeom>
              <a:blipFill rotWithShape="1">
                <a:blip r:embed="rId3"/>
                <a:stretch>
                  <a:fillRect l="-2" r="-921"/>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_5#94a3cb364?sp=1&amp;pid=2b9c2186d&amp;color=0,0,0&amp;vtp=1&amp;bt=1&amp;bbb=1"/>
          <p:cNvSpPr/>
          <p:nvPr/>
        </p:nvSpPr>
        <p:spPr>
          <a:xfrm>
            <a:off x="832104" y="1080000"/>
            <a:ext cx="10533888" cy="469900"/>
          </a:xfrm>
          <a:prstGeom prst="rect">
            <a:avLst/>
          </a:prstGeom>
          <a:noFill/>
        </p:spPr>
        <p:txBody>
          <a:bodyPr wrap="none" lIns="0" tIns="0" rIns="0" bIns="0" rtlCol="0" anchor="t"/>
          <a:lstStyle/>
          <a:p>
            <a:pPr algn="l" latinLnBrk="1">
              <a:lnSpc>
                <a:spcPts val="3700"/>
              </a:lnSpc>
            </a:pPr>
            <a:r>
              <a:rPr lang="en-US" altLang="zh-CN" sz="18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2.实验步骤</a:t>
            </a:r>
            <a:endParaRPr lang="en-US" altLang="zh-CN" sz="1800" dirty="0"/>
          </a:p>
        </p:txBody>
      </p:sp>
      <mc:AlternateContent xmlns:mc="http://schemas.openxmlformats.org/markup-compatibility/2006" xmlns:a14="http://schemas.microsoft.com/office/drawing/2010/main">
        <mc:Choice Requires="a14">
          <p:graphicFrame>
            <p:nvGraphicFramePr>
              <p:cNvPr id="18" name="P_5_BD#94a3cb364?colgroup=2,22,9,9,10&amp;pid=2b9c2186d&amp;color=0,0,0&amp;vtp=1&amp;bbb=1"/>
              <p:cNvGraphicFramePr>
                <a:graphicFrameLocks noGrp="1"/>
              </p:cNvGraphicFramePr>
              <p:nvPr/>
            </p:nvGraphicFramePr>
            <p:xfrm>
              <a:off x="832104" y="1622544"/>
              <a:ext cx="10524744" cy="2045208"/>
            </p:xfrm>
            <a:graphic>
              <a:graphicData uri="http://schemas.openxmlformats.org/drawingml/2006/table">
                <a:tbl>
                  <a:tblPr/>
                  <a:tblGrid>
                    <a:gridCol w="667512"/>
                    <a:gridCol w="4160520"/>
                    <a:gridCol w="1828800"/>
                    <a:gridCol w="1837944"/>
                    <a:gridCol w="2029968"/>
                  </a:tblGrid>
                  <a:tr h="340868">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序号</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实验操作内容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试管1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试管2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试管3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r>
                  <a:tr h="340868">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注入等量的过氧化氢酶溶液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868">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注入等量的不同</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pH</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的溶液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14:m>
                            <m:oMath xmlns:m="http://schemas.openxmlformats.org/officeDocument/2006/math">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蒸馏水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14:m>
                            <m:oMath xmlns:m="http://schemas.openxmlformats.org/officeDocument/2006/math">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mL</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HCl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14:m>
                            <m:oMath xmlns:m="http://schemas.openxmlformats.org/officeDocument/2006/math">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mL</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NaOH</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868">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注入等量的</a:t>
                          </a:r>
                          <a14:m>
                            <m:oMath xmlns:m="http://schemas.openxmlformats.org/officeDocument/2006/math">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的过氧化氢溶液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868">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观察实验现象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有大量气泡产生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几乎无气泡产生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几乎无气泡产生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868">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将点燃的卫生香插入试管内液面的上方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燃烧剧烈</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燃烧较弱</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燃烧较弱</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Choice>
        <mc:Fallback xmlns="">
          <p:graphicFrame>
            <p:nvGraphicFramePr>
              <p:cNvPr id="18" name="P_5_BD#94a3cb364?colgroup=2,22,9,9,10&amp;pid=2b9c2186d&amp;color=0,0,0&amp;vtp=1&amp;bbb=1"/>
              <p:cNvGraphicFramePr>
                <a:graphicFrameLocks noGrp="1"/>
              </p:cNvGraphicFramePr>
              <p:nvPr/>
            </p:nvGraphicFramePr>
            <p:xfrm>
              <a:off x="832104" y="1622544"/>
              <a:ext cx="10524744" cy="2045208"/>
            </p:xfrm>
            <a:graphic>
              <a:graphicData uri="http://schemas.openxmlformats.org/drawingml/2006/table">
                <a:tbl>
                  <a:tblPr/>
                  <a:tblGrid>
                    <a:gridCol w="667512"/>
                    <a:gridCol w="4160520"/>
                    <a:gridCol w="1828800"/>
                    <a:gridCol w="1837944"/>
                    <a:gridCol w="2029968"/>
                  </a:tblGrid>
                  <a:tr h="340868">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序号</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实验操作内容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试管1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试管2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试管3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r>
                  <a:tr h="340868">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注入等量的过氧化氢酶溶液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360">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r>
                  <a:tr h="340995">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r>
                  <a:tr h="340868">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观察实验现象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有大量气泡产生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几乎无气泡产生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几乎无气泡产生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868">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将点燃的卫生香插入试管内液面的上方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燃烧剧烈</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燃烧较弱</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燃烧较弱</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Fallback>
      </mc:AlternateContent>
      <mc:AlternateContent xmlns:mc="http://schemas.openxmlformats.org/markup-compatibility/2006">
        <mc:Choice xmlns:a14="http://schemas.microsoft.com/office/drawing/2010/main" Requires="a14">
          <p:sp>
            <p:nvSpPr>
              <p:cNvPr id="4" name="P_5#94a3cb364?pid=2b9c2186d&amp;color=0,0,0&amp;vtp=1&amp;bt=1&amp;bbb=1&amp;hb=1"/>
              <p:cNvSpPr/>
              <p:nvPr/>
            </p:nvSpPr>
            <p:spPr>
              <a:xfrm>
                <a:off x="832104" y="3806944"/>
                <a:ext cx="10533888" cy="1676400"/>
              </a:xfrm>
              <a:prstGeom prst="rect">
                <a:avLst/>
              </a:prstGeom>
              <a:noFill/>
            </p:spPr>
            <p:txBody>
              <a:bodyPr wrap="none" lIns="0" tIns="0" rIns="0" bIns="0" rtlCol="0" anchor="t"/>
              <a:lstStyle/>
              <a:p>
                <a:pPr algn="l" latinLnBrk="1">
                  <a:lnSpc>
                    <a:spcPts val="3300"/>
                  </a:lnSpc>
                </a:pPr>
                <a:r>
                  <a:rPr lang="en-US" altLang="zh-CN" sz="1800" b="1"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【猜你想问】</a:t>
                </a:r>
                <a:endParaRPr lang="en-US" altLang="zh-CN" sz="1800" dirty="0"/>
              </a:p>
              <a:p>
                <a:pPr algn="ctr" latinLnBrk="1">
                  <a:lnSpc>
                    <a:spcPts val="3300"/>
                  </a:lnSpc>
                </a:pPr>
                <a:r>
                  <a:rPr lang="en-US" altLang="zh-CN" b="1" i="0" smtClean="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探</a:t>
                </a:r>
                <a:r>
                  <a:rPr lang="en-US" altLang="zh-CN" sz="1800" b="1" i="0" smtClean="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究温度</a:t>
                </a:r>
                <a:r>
                  <a:rPr lang="en-US" altLang="zh-CN" sz="1800" b="1"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（或</a:t>
                </a:r>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&lt;m&gt;</a:t>
                </a:r>
                <a14:m>
                  <m:oMath xmlns:m="http://schemas.openxmlformats.org/officeDocument/2006/math">
                    <m:r>
                      <m:rPr>
                        <m:sty m:val="p"/>
                      </m:rPr>
                      <a:rPr lang="en-US" altLang="zh-CN" sz="1800" b="0" i="0" dirty="0">
                        <a:solidFill>
                          <a:srgbClr val="00A0AF"/>
                        </a:solidFill>
                        <a:latin typeface="Cambria Math" panose="02040503050406030204" pitchFamily="18" charset="0"/>
                        <a:ea typeface="微软雅黑" panose="020B0503020204020204" pitchFamily="34" charset="-122"/>
                        <a:cs typeface="微软雅黑" panose="020B0503020204020204" pitchFamily="34" charset="-120"/>
                      </a:rPr>
                      <m:t>pH</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&lt;/m&gt;</a:t>
                </a:r>
                <a:r>
                  <a:rPr lang="en-US" altLang="zh-CN" sz="1800" b="1"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）对酶活性的影响实验中，酶和底物如何处理？</a:t>
                </a:r>
                <a:endParaRPr lang="en-US" altLang="zh-CN" sz="1800" dirty="0"/>
              </a:p>
              <a:p>
                <a:pPr latinLnBrk="1">
                  <a:lnSpc>
                    <a:spcPts val="3300"/>
                  </a:lnSpc>
                </a:pPr>
                <a:r>
                  <a:rPr lang="en-US" altLang="zh-CN" b="0" i="0" smtClean="0">
                    <a:solidFill>
                      <a:srgbClr val="000000"/>
                    </a:solidFill>
                    <a:latin typeface="宋体" panose="02010600030101010101" pitchFamily="2" charset="-122"/>
                    <a:ea typeface="楷体" panose="02010609060101010101" pitchFamily="34" charset="-122"/>
                    <a:cs typeface="微软雅黑" panose="020B0503020204020204" pitchFamily="34" charset="-120"/>
                  </a:rPr>
                  <a:t>    </a:t>
                </a:r>
                <a:r>
                  <a:rPr lang="en-US" altLang="zh-CN" sz="1800" b="0" i="0" smtClean="0">
                    <a:solidFill>
                      <a:srgbClr val="00A0AF"/>
                    </a:solidFill>
                    <a:latin typeface="微软雅黑" panose="020B0503020204020204" pitchFamily="34" charset="-122"/>
                    <a:ea typeface="楷体" panose="02010609060101010101" pitchFamily="34" charset="-122"/>
                    <a:cs typeface="微软雅黑" panose="020B0503020204020204" pitchFamily="34" charset="-120"/>
                  </a:rPr>
                  <a:t>在探究温度</a:t>
                </a:r>
                <a:r>
                  <a:rPr lang="en-US" altLang="zh-CN" sz="1800" b="0"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或</a:t>
                </a:r>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&lt;m&gt;</a:t>
                </a:r>
                <a14:m>
                  <m:oMath xmlns:m="http://schemas.openxmlformats.org/officeDocument/2006/math">
                    <m:r>
                      <m:rPr>
                        <m:sty m:val="p"/>
                      </m:rPr>
                      <a:rPr lang="en-US" altLang="zh-CN" sz="1800" b="0" i="0" dirty="0">
                        <a:solidFill>
                          <a:srgbClr val="00A0AF"/>
                        </a:solidFill>
                        <a:latin typeface="Cambria Math" panose="02040503050406030204" pitchFamily="18" charset="0"/>
                        <a:ea typeface="微软雅黑" panose="020B0503020204020204" pitchFamily="34" charset="-122"/>
                        <a:cs typeface="微软雅黑" panose="020B0503020204020204" pitchFamily="34" charset="-120"/>
                      </a:rPr>
                      <m:t>pH</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&lt;/m&gt;</a:t>
                </a:r>
                <a:r>
                  <a:rPr lang="en-US" altLang="zh-CN" sz="1800" b="0"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对酶活性的影响实验中</a:t>
                </a:r>
                <a:r>
                  <a:rPr lang="en-US" altLang="zh-CN" sz="1800" b="0"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酶和底物不能直接混合</a:t>
                </a:r>
                <a:r>
                  <a:rPr lang="en-US" altLang="zh-CN" sz="1800" b="0"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应在每组设定的温度</a:t>
                </a:r>
                <a:r>
                  <a:rPr lang="en-US" altLang="zh-CN" sz="1800" b="0"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或</a:t>
                </a:r>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&lt;m&gt;</a:t>
                </a:r>
                <a14:m>
                  <m:oMath xmlns:m="http://schemas.openxmlformats.org/officeDocument/2006/math">
                    <m:r>
                      <m:rPr>
                        <m:sty m:val="p"/>
                      </m:rPr>
                      <a:rPr lang="en-US" altLang="zh-CN" sz="1800" b="0" i="0" dirty="0">
                        <a:solidFill>
                          <a:srgbClr val="00A0AF"/>
                        </a:solidFill>
                        <a:latin typeface="Cambria Math" panose="02040503050406030204" pitchFamily="18" charset="0"/>
                        <a:ea typeface="微软雅黑" panose="020B0503020204020204" pitchFamily="34" charset="-122"/>
                        <a:cs typeface="微软雅黑" panose="020B0503020204020204" pitchFamily="34" charset="-120"/>
                      </a:rPr>
                      <m:t>pH</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&lt;/</a:t>
                </a:r>
                <a:r>
                  <a:rPr lang="en-US" altLang="zh-CN" sz="100" b="0" i="0" kern="0" spc="-9990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m</a:t>
                </a:r>
                <a:r>
                  <a:rPr lang="en-US" altLang="zh-CN" sz="100" b="0" i="0" kern="0" spc="-9990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&gt;</a:t>
                </a:r>
                <a:r>
                  <a:rPr lang="en-US" altLang="zh-CN" sz="1800" b="0" i="0" smtClean="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b="0" i="0" smtClean="0">
                  <a:solidFill>
                    <a:srgbClr val="00A0AF"/>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A0AF"/>
                    </a:solidFill>
                    <a:latin typeface="微软雅黑" panose="020B0503020204020204" pitchFamily="34" charset="-122"/>
                    <a:ea typeface="楷体" panose="02010609060101010101" pitchFamily="34" charset="-122"/>
                    <a:cs typeface="微软雅黑" panose="020B0503020204020204" pitchFamily="34" charset="-120"/>
                  </a:rPr>
                  <a:t>下预处理之后再混合</a:t>
                </a:r>
                <a:r>
                  <a:rPr lang="en-US" altLang="zh-CN" b="0"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mc:Choice>
        <mc:Fallback>
          <p:sp>
            <p:nvSpPr>
              <p:cNvPr id="4" name="P_5#94a3cb364?pid=2b9c2186d&amp;color=0,0,0&amp;vtp=1&amp;bt=1&amp;bbb=1&amp;hb=1"/>
              <p:cNvSpPr>
                <a:spLocks noRot="1" noChangeAspect="1" noMove="1" noResize="1" noEditPoints="1" noAdjustHandles="1" noChangeArrowheads="1" noChangeShapeType="1" noTextEdit="1"/>
              </p:cNvSpPr>
              <p:nvPr/>
            </p:nvSpPr>
            <p:spPr>
              <a:xfrm>
                <a:off x="832104" y="3806944"/>
                <a:ext cx="10533888" cy="1676400"/>
              </a:xfrm>
              <a:prstGeom prst="rect">
                <a:avLst/>
              </a:prstGeom>
              <a:blipFill rotWithShape="1">
                <a:blip r:embed="rId2"/>
                <a:stretch>
                  <a:fillRect l="-2" t="-7" r="-1970" b="7"/>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_4#44fb96b82?pid=3280ccd41&amp;color=0,0,0&amp;tib=255,255,255&amp;vtp=1" descr="preencoded.png"/>
          <p:cNvPicPr>
            <a:picLocks noChangeAspect="1"/>
          </p:cNvPicPr>
          <p:nvPr/>
        </p:nvPicPr>
        <p:blipFill>
          <a:blip r:embed="rId1"/>
          <a:stretch>
            <a:fillRect/>
          </a:stretch>
        </p:blipFill>
        <p:spPr>
          <a:xfrm>
            <a:off x="832104" y="1078992"/>
            <a:ext cx="411480" cy="411480"/>
          </a:xfrm>
          <a:prstGeom prst="rect">
            <a:avLst/>
          </a:prstGeom>
        </p:spPr>
      </p:pic>
      <p:sp>
        <p:nvSpPr>
          <p:cNvPr id="3" name="C_4_BD#44fb96b82?pid=3280ccd41&amp;color=255,255,255&amp;vtp=1&amp;bt=1"/>
          <p:cNvSpPr/>
          <p:nvPr/>
        </p:nvSpPr>
        <p:spPr>
          <a:xfrm>
            <a:off x="822960" y="914400"/>
            <a:ext cx="429768" cy="731520"/>
          </a:xfrm>
          <a:prstGeom prst="rect">
            <a:avLst/>
          </a:prstGeom>
          <a:noFill/>
        </p:spPr>
        <p:txBody>
          <a:bodyPr wrap="square" lIns="0" tIns="0" rIns="0" bIns="0" rtlCol="0" anchor="ctr"/>
          <a:lstStyle/>
          <a:p>
            <a:pPr algn="ctr" latinLnBrk="1">
              <a:lnSpc>
                <a:spcPct val="100000"/>
              </a:lnSpc>
            </a:pPr>
            <a:r>
              <a:rPr lang="en-US" altLang="zh-CN" sz="22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四</a:t>
            </a:r>
            <a:endParaRPr lang="en-US" altLang="zh-CN" sz="2200" dirty="0"/>
          </a:p>
        </p:txBody>
      </p:sp>
      <p:sp>
        <p:nvSpPr>
          <p:cNvPr id="4" name="C_4_BD#44fb96b82?pid=3280ccd41&amp;color=0,0,0&amp;vtp=1&amp;bbb=1"/>
          <p:cNvSpPr/>
          <p:nvPr/>
        </p:nvSpPr>
        <p:spPr>
          <a:xfrm>
            <a:off x="1280160" y="1069594"/>
            <a:ext cx="10515600" cy="393700"/>
          </a:xfrm>
          <a:prstGeom prst="rect">
            <a:avLst/>
          </a:prstGeom>
          <a:noFill/>
        </p:spPr>
        <p:txBody>
          <a:bodyPr wrap="none" lIns="0" tIns="0" rIns="0" bIns="0" rtlCol="0" anchor="ctr"/>
          <a:lstStyle/>
          <a:p>
            <a:pPr algn="l" latinLnBrk="1">
              <a:lnSpc>
                <a:spcPts val="3100"/>
              </a:lnSpc>
            </a:pPr>
            <a:r>
              <a:rPr lang="en-US" altLang="zh-CN" sz="22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验证物质X是否属于酶抑制剂</a:t>
            </a:r>
            <a:endParaRPr lang="en-US" altLang="zh-CN" sz="2200" dirty="0"/>
          </a:p>
        </p:txBody>
      </p:sp>
      <p:sp>
        <p:nvSpPr>
          <p:cNvPr id="5" name="P_5#671033af8?sp=1&amp;pid=44fb96b82&amp;color=0,0,0&amp;vtp=1&amp;bbb=1"/>
          <p:cNvSpPr/>
          <p:nvPr/>
        </p:nvSpPr>
        <p:spPr>
          <a:xfrm>
            <a:off x="832104" y="1460500"/>
            <a:ext cx="10533888" cy="1257300"/>
          </a:xfrm>
          <a:prstGeom prst="rect">
            <a:avLst/>
          </a:prstGeom>
          <a:noFill/>
        </p:spPr>
        <p:txBody>
          <a:bodyPr wrap="none" lIns="0" tIns="0" rIns="0" bIns="0" rtlCol="0" anchor="t"/>
          <a:lstStyle/>
          <a:p>
            <a:pPr algn="l" latinLnBrk="1">
              <a:lnSpc>
                <a:spcPts val="3300"/>
              </a:lnSpc>
            </a:pPr>
            <a:r>
              <a:rPr lang="en-US" altLang="zh-CN" sz="18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1.实验原理</a:t>
            </a:r>
            <a:endParaRPr lang="en-US" altLang="zh-CN" sz="1800" dirty="0"/>
          </a:p>
          <a:p>
            <a:pPr latinLnBrk="1">
              <a:lnSpc>
                <a:spcPts val="3300"/>
              </a:lnSpc>
            </a:pPr>
            <a:r>
              <a:rPr lang="en-US" altLang="zh-CN" b="0" i="0" smtClean="0">
                <a:solidFill>
                  <a:srgbClr val="00000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酶抑制剂对特定酶具有抑制作用</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从而影响酶促反应速率</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300"/>
              </a:lnSpc>
            </a:pPr>
            <a:r>
              <a:rPr lang="en-US" altLang="zh-CN" b="1">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b="1">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1"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实验步骤</a:t>
            </a:r>
            <a:endParaRPr lang="en-US" altLang="zh-CN" sz="1800" dirty="0"/>
          </a:p>
        </p:txBody>
      </p:sp>
      <mc:AlternateContent xmlns:mc="http://schemas.openxmlformats.org/markup-compatibility/2006" xmlns:a14="http://schemas.microsoft.com/office/drawing/2010/main">
        <mc:Choice Requires="a14">
          <p:graphicFrame>
            <p:nvGraphicFramePr>
              <p:cNvPr id="7" name="P_5_BD#671033af8?colgroup=9,23,23&amp;pid=44fb96b82&amp;color=0,0,0&amp;vtp=1&amp;bbb=1&amp;hb=1"/>
              <p:cNvGraphicFramePr>
                <a:graphicFrameLocks noGrp="1"/>
              </p:cNvGraphicFramePr>
              <p:nvPr/>
            </p:nvGraphicFramePr>
            <p:xfrm>
              <a:off x="832104" y="2832100"/>
              <a:ext cx="10533888" cy="2322576"/>
            </p:xfrm>
            <a:graphic>
              <a:graphicData uri="http://schemas.openxmlformats.org/drawingml/2006/table">
                <a:tbl>
                  <a:tblPr/>
                  <a:tblGrid>
                    <a:gridCol w="1901952"/>
                    <a:gridCol w="4315968"/>
                    <a:gridCol w="4315968"/>
                  </a:tblGrid>
                  <a:tr h="340868">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实验步骤</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甲组操作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乙组操作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r>
                  <a:tr h="340868">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准备溶液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准备酶溶液</a:t>
                          </a:r>
                          <a:r>
                            <a:rPr lang="en-US" altLang="zh-CN" sz="14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底物溶液和物质</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酶溶液</a:t>
                          </a:r>
                          <a:r>
                            <a:rPr lang="en-US" altLang="zh-CN" sz="14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底物溶液和蒸馏水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618236">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设置反应体系</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22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取一定量酶溶液于试管中</a:t>
                          </a:r>
                          <a:r>
                            <a:rPr lang="en-US" altLang="zh-CN" sz="14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加入适量物质</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a:t>
                          </a:r>
                          <a:r>
                            <a:rPr lang="en-US" altLang="zh-CN" sz="1400" b="0" i="0" spc="-10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混</a:t>
                          </a:r>
                          <a:endParaRPr lang="en-US" altLang="zh-CN" sz="14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marL="0" lvl="0" indent="0" algn="l" latinLnBrk="1" hangingPunct="0">
                            <a:lnSpc>
                              <a:spcPts val="2300"/>
                            </a:lnSpc>
                          </a:pPr>
                          <a:r>
                            <a:rPr lang="en-US" altLang="zh-CN" sz="14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匀后静置一段时间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22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取等量酶溶液于另一试管中</a:t>
                          </a:r>
                          <a:r>
                            <a:rPr lang="en-US" altLang="zh-CN" sz="14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加入等量蒸馏水</a:t>
                          </a:r>
                          <a:r>
                            <a:rPr lang="en-US" altLang="zh-CN" sz="1400" b="0" i="0" spc="-10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混匀</a:t>
                          </a:r>
                          <a:endParaRPr lang="en-US" altLang="zh-CN" sz="14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marL="0" lvl="0" indent="0" algn="l" latinLnBrk="1" hangingPunct="0">
                            <a:lnSpc>
                              <a:spcPts val="2300"/>
                            </a:lnSpc>
                          </a:pPr>
                          <a:r>
                            <a:rPr lang="en-US" altLang="zh-CN" sz="14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后静置相同时间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868">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加入底物开始反应</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向试管中加入底物溶液</a:t>
                          </a:r>
                          <a:r>
                            <a:rPr lang="en-US" altLang="zh-CN" sz="14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开始计时反应</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向试管中加入等量底物溶液</a:t>
                          </a:r>
                          <a:r>
                            <a:rPr lang="en-US" altLang="zh-CN" sz="14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同时开始计时反应</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868">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反应条件控制</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将试管置于适宜的温度和</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pH</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条件下进行反应</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同实验组</a:t>
                          </a:r>
                          <a:r>
                            <a:rPr lang="en-US" altLang="zh-CN" sz="14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反应条件一致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868">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结果测定</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一段时间后</a:t>
                          </a:r>
                          <a:r>
                            <a:rPr lang="en-US" altLang="zh-CN" sz="14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检测酶促反应速率</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相同时间后</a:t>
                          </a:r>
                          <a:r>
                            <a:rPr lang="en-US" altLang="zh-CN" sz="14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使用相同方法测定酶促反应速率</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Choice>
        <mc:Fallback xmlns="">
          <p:graphicFrame>
            <p:nvGraphicFramePr>
              <p:cNvPr id="7" name="P_5_BD#671033af8?colgroup=9,23,23&amp;pid=44fb96b82&amp;color=0,0,0&amp;vtp=1&amp;bbb=1&amp;hb=1"/>
              <p:cNvGraphicFramePr>
                <a:graphicFrameLocks noGrp="1"/>
              </p:cNvGraphicFramePr>
              <p:nvPr/>
            </p:nvGraphicFramePr>
            <p:xfrm>
              <a:off x="832104" y="2832100"/>
              <a:ext cx="10533888" cy="2322576"/>
            </p:xfrm>
            <a:graphic>
              <a:graphicData uri="http://schemas.openxmlformats.org/drawingml/2006/table">
                <a:tbl>
                  <a:tblPr/>
                  <a:tblGrid>
                    <a:gridCol w="1901952"/>
                    <a:gridCol w="4315968"/>
                    <a:gridCol w="4315968"/>
                  </a:tblGrid>
                  <a:tr h="340868">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实验步骤</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甲组操作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乙组操作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r>
                  <a:tr h="340995">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准备溶液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a:txBody>
                        <a:bodyPr/>
                        <a:lstStyle/>
                        <a:p>
                          <a:pPr algn="l"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酶溶液</a:t>
                          </a:r>
                          <a:r>
                            <a:rPr lang="en-US" altLang="zh-CN" sz="14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底物溶液和蒸馏水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617855">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设置反应体系</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a:txBody>
                        <a:bodyPr/>
                        <a:lstStyle/>
                        <a:p>
                          <a:pPr marL="0" indent="0" algn="l" latinLnBrk="1" hangingPunct="0">
                            <a:lnSpc>
                              <a:spcPts val="22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取等量酶溶液于另一试管中</a:t>
                          </a:r>
                          <a:r>
                            <a:rPr lang="en-US" altLang="zh-CN" sz="14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加入等量蒸馏水</a:t>
                          </a:r>
                          <a:r>
                            <a:rPr lang="en-US" altLang="zh-CN" sz="1400" b="0" i="0" spc="-10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混匀</a:t>
                          </a:r>
                          <a:endParaRPr lang="en-US" altLang="zh-CN" sz="14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marL="0" lvl="0" indent="0" algn="l" latinLnBrk="1" hangingPunct="0">
                            <a:lnSpc>
                              <a:spcPts val="2300"/>
                            </a:lnSpc>
                          </a:pPr>
                          <a:r>
                            <a:rPr lang="en-US" altLang="zh-CN" sz="14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后静置相同时间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868">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加入底物开始反应</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向试管中加入底物溶液</a:t>
                          </a:r>
                          <a:r>
                            <a:rPr lang="en-US" altLang="zh-CN" sz="14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开始计时反应</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向试管中加入等量底物溶液</a:t>
                          </a:r>
                          <a:r>
                            <a:rPr lang="en-US" altLang="zh-CN" sz="14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同时开始计时反应</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995">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反应条件控制</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a:txBody>
                        <a:bodyPr/>
                        <a:lstStyle/>
                        <a:p>
                          <a:pPr algn="l"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同实验组</a:t>
                          </a:r>
                          <a:r>
                            <a:rPr lang="en-US" altLang="zh-CN" sz="14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反应条件一致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868">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结果测定</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一段时间后</a:t>
                          </a:r>
                          <a:r>
                            <a:rPr lang="en-US" altLang="zh-CN" sz="14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检测酶促反应速率</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相同时间后</a:t>
                          </a:r>
                          <a:r>
                            <a:rPr lang="en-US" altLang="zh-CN" sz="14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使用相同方法测定酶促反应速率</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Fallback>
      </mc:AlternateContent>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P_5#671033af8?sp=1&amp;pid=44fb96b82&amp;color=0,0,0&amp;vtp=1&amp;bt=1&amp;bbb=1&amp;hb=1"/>
              <p:cNvSpPr/>
              <p:nvPr/>
            </p:nvSpPr>
            <p:spPr>
              <a:xfrm>
                <a:off x="832104" y="1080000"/>
                <a:ext cx="10533888" cy="2095500"/>
              </a:xfrm>
              <a:prstGeom prst="rect">
                <a:avLst/>
              </a:prstGeom>
              <a:noFill/>
            </p:spPr>
            <p:txBody>
              <a:bodyPr wrap="none" lIns="0" tIns="0" rIns="0" bIns="0" rtlCol="0" anchor="t"/>
              <a:lstStyle/>
              <a:p>
                <a:pPr algn="l" latinLnBrk="1">
                  <a:lnSpc>
                    <a:spcPts val="3300"/>
                  </a:lnSpc>
                </a:pPr>
                <a:r>
                  <a:rPr lang="en-US" altLang="zh-CN" sz="18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3.实验引申</a:t>
                </a:r>
                <a:endParaRPr lang="en-US" altLang="zh-CN" sz="1800" dirty="0"/>
              </a:p>
              <a:p>
                <a:pPr latinLnBrk="1">
                  <a:lnSpc>
                    <a:spcPts val="3300"/>
                  </a:lnSpc>
                </a:pPr>
                <a:r>
                  <a:rPr lang="en-US" altLang="zh-CN" b="0" i="0" smtClean="0">
                    <a:solidFill>
                      <a:srgbClr val="00000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在该实验基础上</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，若要进一步探究物质</a:t>
                </a:r>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&lt;m&gt;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&lt;/m&gt;</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是竞争性抑制剂还是非竞争性抑制剂</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可在该实验基础上再</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添加丙组实验</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，且丙组所用底物溶液的浓度要适当增大，加入酶和物质</a:t>
                </a:r>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&lt;m&gt;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&lt;/m&gt;</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，测定其反应速率</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在反应进行</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的一定时间内</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，如果丙组反应速率较甲组快，则物质</a:t>
                </a:r>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&lt;m&gt;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&lt;/m&gt;</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可能是竞争性抑制剂</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如果丙组和甲组中的反应速</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率相差不大</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，则物质</a:t>
                </a:r>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&lt;m&gt;</a:t>
                </a:r>
                <a14:m>
                  <m:oMath xmlns:m="http://schemas.openxmlformats.org/officeDocument/2006/math">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&lt;/m&gt;</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可能是非竞争性抑制剂。</a:t>
                </a:r>
                <a:endParaRPr lang="en-US" altLang="zh-CN" dirty="0"/>
              </a:p>
            </p:txBody>
          </p:sp>
        </mc:Choice>
        <mc:Fallback>
          <p:sp>
            <p:nvSpPr>
              <p:cNvPr id="2" name="P_5#671033af8?sp=1&amp;pid=44fb96b82&amp;color=0,0,0&amp;vtp=1&amp;bt=1&amp;bbb=1&amp;hb=1"/>
              <p:cNvSpPr>
                <a:spLocks noRot="1" noChangeAspect="1" noMove="1" noResize="1" noEditPoints="1" noAdjustHandles="1" noChangeArrowheads="1" noChangeShapeType="1" noTextEdit="1"/>
              </p:cNvSpPr>
              <p:nvPr/>
            </p:nvSpPr>
            <p:spPr>
              <a:xfrm>
                <a:off x="832104" y="1080000"/>
                <a:ext cx="10533888" cy="2095500"/>
              </a:xfrm>
              <a:prstGeom prst="rect">
                <a:avLst/>
              </a:prstGeom>
              <a:blipFill rotWithShape="1">
                <a:blip r:embed="rId1"/>
                <a:stretch>
                  <a:fillRect l="-2" t="-24" r="1" b="24"/>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BD.1_1#1a789e3cc?vop=1&amp;pid=3cf47ead1&amp;color=0,0,0&amp;vtp=1&amp;bt=1&amp;bbb=1&amp;hb=1"/>
          <p:cNvSpPr/>
          <p:nvPr/>
        </p:nvSpPr>
        <p:spPr>
          <a:xfrm>
            <a:off x="832104" y="1080000"/>
            <a:ext cx="10533888" cy="838200"/>
          </a:xfrm>
          <a:prstGeom prst="rect">
            <a:avLst/>
          </a:prstGeom>
          <a:noFill/>
        </p:spPr>
        <p:txBody>
          <a:bodyPr wrap="none" lIns="0" tIns="0" rIns="0" bIns="0" rtlCol="0" anchor="t"/>
          <a:lstStyle/>
          <a:p>
            <a:pPr algn="l" latinLnBrk="1">
              <a:lnSpc>
                <a:spcPts val="3300"/>
              </a:lnSpc>
            </a:pPr>
            <a:r>
              <a:rPr lang="en-US" altLang="zh-CN" sz="1800" b="1"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示例1</a:t>
            </a:r>
            <a:r>
              <a:rPr lang="en-US" altLang="zh-CN" sz="1800" b="1" i="0" dirty="0">
                <a:solidFill>
                  <a:srgbClr val="00A0AF"/>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图1表示某研究小组通过实验探究两种抑制剂对某消化酶的酶促反应速率的影响</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其他条件均为最</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适条件</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）；图2为该化学反应能量变化示意图，</a:t>
            </a:r>
            <a:r>
              <a:rPr lang="en-US" altLang="zh-CN"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下列说法正确的是</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p:sp>
        <p:nvSpPr>
          <p:cNvPr id="3" name="QC_4_AN.2_1#1a789e3cc.bracket?vop=1&amp;pid=3cf47ead1&amp;color=0,0,0&amp;vpa=1&amp;vtp=1"/>
          <p:cNvSpPr/>
          <p:nvPr/>
        </p:nvSpPr>
        <p:spPr>
          <a:xfrm>
            <a:off x="7549610" y="1506720"/>
            <a:ext cx="315913"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A</a:t>
            </a:r>
            <a:endParaRPr lang="en-US" altLang="zh-CN" dirty="0"/>
          </a:p>
        </p:txBody>
      </p:sp>
      <p:pic>
        <p:nvPicPr>
          <p:cNvPr id="4" name="QC_4_BD.1_3#1a789e3cc?htil=1&amp;vop=1&amp;pid=3cf47ead1&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2478024" y="2151372"/>
            <a:ext cx="1975104" cy="1700784"/>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5" name="QC_4_BD.1_4#1a789e3cc?htil=1&amp;vop=1&amp;pid=3cf47ead1&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7626096" y="2041644"/>
            <a:ext cx="2212848" cy="1801368"/>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6" name="QC_4_BD.1_5#1a789e3cc.choices?vop=1&amp;pid=3cf47ead1&amp;color=0,0,0&amp;vtp=1&amp;bbb=1"/>
              <p:cNvSpPr/>
              <p:nvPr/>
            </p:nvSpPr>
            <p:spPr>
              <a:xfrm>
                <a:off x="832104" y="3984744"/>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据图1分析，抑制剂Ⅰ与酶可能是竞争关系，没有影响酶的结构</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升高温度，图</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中无抑制剂组在</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𝑆</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浓度下的酶促反应速率会升高</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中在</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𝑆</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浓度后</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，限制抑制剂Ⅱ组酶促反应速率的因素为底物浓度</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图2中</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𝐴𝐵</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段可以表示消化酶为该酶促反应提供的能量</a:t>
                </a:r>
                <a:endParaRPr lang="en-US" altLang="zh-CN" sz="1800" dirty="0"/>
              </a:p>
            </p:txBody>
          </p:sp>
        </mc:Choice>
        <mc:Fallback>
          <p:sp>
            <p:nvSpPr>
              <p:cNvPr id="6" name="QC_4_BD.1_5#1a789e3cc.choices?vop=1&amp;pid=3cf47ead1&amp;color=0,0,0&amp;vtp=1&amp;bbb=1"/>
              <p:cNvSpPr>
                <a:spLocks noRot="1" noChangeAspect="1" noMove="1" noResize="1" noEditPoints="1" noAdjustHandles="1" noChangeArrowheads="1" noChangeShapeType="1" noTextEdit="1"/>
              </p:cNvSpPr>
              <p:nvPr/>
            </p:nvSpPr>
            <p:spPr>
              <a:xfrm>
                <a:off x="832104" y="3984744"/>
                <a:ext cx="10533888" cy="1676400"/>
              </a:xfrm>
              <a:prstGeom prst="rect">
                <a:avLst/>
              </a:prstGeom>
              <a:blipFill rotWithShape="1">
                <a:blip r:embed="rId3"/>
                <a:stretch>
                  <a:fillRect l="-2" t="-7" r="1" b="7"/>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P_4#4154e9d59?pid=3cf47ead1&amp;color=0,0,0&amp;vtp=1&amp;bt=1&amp;bbb=1"/>
              <p:cNvSpPr/>
              <p:nvPr/>
            </p:nvSpPr>
            <p:spPr>
              <a:xfrm>
                <a:off x="832104" y="1080000"/>
                <a:ext cx="10533888" cy="4876800"/>
              </a:xfrm>
              <a:prstGeom prst="rect">
                <a:avLst/>
              </a:prstGeom>
              <a:noFill/>
            </p:spPr>
            <p:txBody>
              <a:bodyPr wrap="none" lIns="0" tIns="0" rIns="0" bIns="0" rtlCol="0" anchor="t"/>
              <a:lstStyle/>
              <a:p>
                <a:pPr algn="l" latinLnBrk="1">
                  <a:lnSpc>
                    <a:spcPts val="3200"/>
                  </a:lnSpc>
                </a:pPr>
                <a:r>
                  <a:rPr lang="en-US" altLang="zh-CN" sz="1800" b="1"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【猜你想问】</a:t>
                </a:r>
                <a:endParaRPr lang="en-US" altLang="zh-CN" sz="1800" dirty="0"/>
              </a:p>
              <a:p>
                <a:pPr algn="ctr" latinLnBrk="1">
                  <a:lnSpc>
                    <a:spcPts val="3200"/>
                  </a:lnSpc>
                </a:pPr>
                <a:r>
                  <a:rPr lang="en-US" altLang="zh-CN" b="1" i="0" smtClean="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酶</a:t>
                </a:r>
                <a:r>
                  <a:rPr lang="en-US" altLang="zh-CN" sz="1800" b="1" i="0" smtClean="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的催化效率</a:t>
                </a:r>
                <a:r>
                  <a:rPr lang="en-US" altLang="zh-CN" sz="1800" b="1"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（活性）</a:t>
                </a:r>
                <a:r>
                  <a:rPr lang="en-US" altLang="zh-CN" sz="1800" b="1" i="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与酶促反应速率是一样的吗</a:t>
                </a:r>
                <a:r>
                  <a:rPr lang="en-US" altLang="zh-CN" sz="1800" b="1" i="0" smtClean="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b="1" i="0" smtClean="0">
                  <a:solidFill>
                    <a:srgbClr val="00A0AF"/>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200"/>
                  </a:lnSpc>
                </a:pP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a:solidFill>
                      <a:srgbClr val="00A0AF"/>
                    </a:solidFill>
                    <a:latin typeface="微软雅黑" panose="020B0503020204020204" pitchFamily="34" charset="-122"/>
                    <a:ea typeface="楷体" panose="02010609060101010101" pitchFamily="34" charset="-122"/>
                    <a:cs typeface="微软雅黑" panose="020B0503020204020204" pitchFamily="34" charset="-120"/>
                  </a:rPr>
                  <a:t>酶活性也称为酶活力</a:t>
                </a:r>
                <a:r>
                  <a:rPr lang="en-US" altLang="zh-CN">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a:solidFill>
                      <a:srgbClr val="00A0AF"/>
                    </a:solidFill>
                    <a:latin typeface="微软雅黑" panose="020B0503020204020204" pitchFamily="34" charset="-122"/>
                    <a:ea typeface="楷体" panose="02010609060101010101" pitchFamily="34" charset="-122"/>
                    <a:cs typeface="微软雅黑" panose="020B0503020204020204" pitchFamily="34" charset="-120"/>
                  </a:rPr>
                  <a:t>是指酶催化一定化学反应的能力</a:t>
                </a:r>
                <a:r>
                  <a:rPr lang="en-US" altLang="zh-CN">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a:solidFill>
                      <a:srgbClr val="00A0AF"/>
                    </a:solidFill>
                    <a:latin typeface="微软雅黑" panose="020B0503020204020204" pitchFamily="34" charset="-122"/>
                    <a:ea typeface="楷体" panose="02010609060101010101" pitchFamily="34" charset="-122"/>
                    <a:cs typeface="微软雅黑" panose="020B0503020204020204" pitchFamily="34" charset="-120"/>
                  </a:rPr>
                  <a:t>酶活性的大小可用在一定条件下</a:t>
                </a:r>
                <a:r>
                  <a:rPr lang="en-US" altLang="zh-CN">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a:solidFill>
                      <a:srgbClr val="00A0AF"/>
                    </a:solidFill>
                    <a:latin typeface="微软雅黑" panose="020B0503020204020204" pitchFamily="34" charset="-122"/>
                    <a:ea typeface="楷体" panose="02010609060101010101" pitchFamily="34" charset="-122"/>
                    <a:cs typeface="微软雅黑" panose="020B0503020204020204" pitchFamily="34" charset="-120"/>
                  </a:rPr>
                  <a:t>酶</a:t>
                </a:r>
                <a:endParaRPr lang="en-US" altLang="zh-CN">
                  <a:solidFill>
                    <a:srgbClr val="00A0AF"/>
                  </a:solidFill>
                  <a:latin typeface="微软雅黑" panose="020B0503020204020204" pitchFamily="34" charset="-122"/>
                  <a:ea typeface="楷体" panose="02010609060101010101" pitchFamily="34" charset="-122"/>
                  <a:cs typeface="微软雅黑" panose="020B0503020204020204" pitchFamily="34" charset="-120"/>
                </a:endParaRPr>
              </a:p>
              <a:p>
                <a:pPr lvl="0" latinLnBrk="1">
                  <a:lnSpc>
                    <a:spcPts val="3200"/>
                  </a:lnSpc>
                </a:pPr>
                <a:r>
                  <a:rPr lang="en-US" altLang="zh-CN">
                    <a:solidFill>
                      <a:srgbClr val="00A0AF"/>
                    </a:solidFill>
                    <a:latin typeface="微软雅黑" panose="020B0503020204020204" pitchFamily="34" charset="-122"/>
                    <a:ea typeface="楷体" panose="02010609060101010101" pitchFamily="34" charset="-122"/>
                    <a:cs typeface="微软雅黑" panose="020B0503020204020204" pitchFamily="34" charset="-120"/>
                  </a:rPr>
                  <a:t>催化某一化学反应的速率来表示</a:t>
                </a:r>
                <a:r>
                  <a:rPr lang="en-US" altLang="zh-CN">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a:solidFill>
                      <a:srgbClr val="00A0AF"/>
                    </a:solidFill>
                    <a:latin typeface="微软雅黑" panose="020B0503020204020204" pitchFamily="34" charset="-122"/>
                    <a:ea typeface="楷体" panose="02010609060101010101" pitchFamily="34" charset="-122"/>
                    <a:cs typeface="微软雅黑" panose="020B0503020204020204" pitchFamily="34" charset="-120"/>
                  </a:rPr>
                  <a:t>酶催化反应速率越大</a:t>
                </a:r>
                <a:r>
                  <a:rPr lang="en-US" altLang="zh-CN">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a:solidFill>
                      <a:srgbClr val="00A0AF"/>
                    </a:solidFill>
                    <a:latin typeface="微软雅黑" panose="020B0503020204020204" pitchFamily="34" charset="-122"/>
                    <a:ea typeface="楷体" panose="02010609060101010101" pitchFamily="34" charset="-122"/>
                    <a:cs typeface="微软雅黑" panose="020B0503020204020204" pitchFamily="34" charset="-120"/>
                  </a:rPr>
                  <a:t>酶活性越高</a:t>
                </a:r>
                <a:r>
                  <a:rPr lang="en-US" altLang="zh-CN">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a:solidFill>
                      <a:srgbClr val="00A0AF"/>
                    </a:solidFill>
                    <a:latin typeface="微软雅黑" panose="020B0503020204020204" pitchFamily="34" charset="-122"/>
                    <a:ea typeface="楷体" panose="02010609060101010101" pitchFamily="34" charset="-122"/>
                    <a:cs typeface="微软雅黑" panose="020B0503020204020204" pitchFamily="34" charset="-120"/>
                  </a:rPr>
                  <a:t>反之活性越低</a:t>
                </a:r>
                <a:r>
                  <a:rPr lang="en-US" altLang="zh-CN" smtClean="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mtClean="0">
                  <a:solidFill>
                    <a:srgbClr val="00A0AF"/>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200"/>
                  </a:lnSpc>
                </a:pP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a:solidFill>
                      <a:srgbClr val="00A0AF"/>
                    </a:solidFill>
                    <a:latin typeface="微软雅黑" panose="020B0503020204020204" pitchFamily="34" charset="-122"/>
                    <a:ea typeface="楷体" panose="02010609060101010101" pitchFamily="34" charset="-122"/>
                    <a:cs typeface="微软雅黑" panose="020B0503020204020204" pitchFamily="34" charset="-120"/>
                  </a:rPr>
                  <a:t>在酶的参与下催化的化学反应速率称为酶促反应速率</a:t>
                </a:r>
                <a:r>
                  <a:rPr lang="en-US" altLang="zh-CN">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a:solidFill>
                      <a:srgbClr val="00A0AF"/>
                    </a:solidFill>
                    <a:latin typeface="微软雅黑" panose="020B0503020204020204" pitchFamily="34" charset="-122"/>
                    <a:ea typeface="楷体" panose="02010609060101010101" pitchFamily="34" charset="-122"/>
                    <a:cs typeface="微软雅黑" panose="020B0503020204020204" pitchFamily="34" charset="-120"/>
                  </a:rPr>
                  <a:t>通常以测出的酶促反应的速率来衡量酶</a:t>
                </a:r>
                <a:endParaRPr lang="en-US" altLang="zh-CN">
                  <a:solidFill>
                    <a:srgbClr val="00A0AF"/>
                  </a:solidFill>
                  <a:latin typeface="微软雅黑" panose="020B0503020204020204" pitchFamily="34" charset="-122"/>
                  <a:ea typeface="楷体" panose="02010609060101010101" pitchFamily="34" charset="-122"/>
                  <a:cs typeface="微软雅黑" panose="020B0503020204020204" pitchFamily="34" charset="-120"/>
                </a:endParaRPr>
              </a:p>
              <a:p>
                <a:pPr lvl="0" latinLnBrk="1">
                  <a:lnSpc>
                    <a:spcPts val="3200"/>
                  </a:lnSpc>
                </a:pPr>
                <a:r>
                  <a:rPr lang="en-US" altLang="zh-CN">
                    <a:solidFill>
                      <a:srgbClr val="00A0AF"/>
                    </a:solidFill>
                    <a:latin typeface="微软雅黑" panose="020B0503020204020204" pitchFamily="34" charset="-122"/>
                    <a:ea typeface="楷体" panose="02010609060101010101" pitchFamily="34" charset="-122"/>
                    <a:cs typeface="微软雅黑" panose="020B0503020204020204" pitchFamily="34" charset="-120"/>
                  </a:rPr>
                  <a:t>活性</a:t>
                </a:r>
                <a:r>
                  <a:rPr lang="en-US" altLang="zh-CN">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a:solidFill>
                      <a:srgbClr val="00A0AF"/>
                    </a:solidFill>
                    <a:latin typeface="微软雅黑" panose="020B0503020204020204" pitchFamily="34" charset="-122"/>
                    <a:ea typeface="楷体" panose="02010609060101010101" pitchFamily="34" charset="-122"/>
                    <a:cs typeface="微软雅黑" panose="020B0503020204020204" pitchFamily="34" charset="-120"/>
                  </a:rPr>
                  <a:t>但是酶促反应的速率并不等于酶活性</a:t>
                </a:r>
                <a:r>
                  <a:rPr lang="en-US" altLang="zh-CN">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a:solidFill>
                      <a:srgbClr val="00A0AF"/>
                    </a:solidFill>
                    <a:latin typeface="微软雅黑" panose="020B0503020204020204" pitchFamily="34" charset="-122"/>
                    <a:ea typeface="楷体" panose="02010609060101010101" pitchFamily="34" charset="-122"/>
                    <a:cs typeface="微软雅黑" panose="020B0503020204020204" pitchFamily="34" charset="-120"/>
                  </a:rPr>
                  <a:t>如过氧化氢酶活性为零时</a:t>
                </a:r>
                <a:r>
                  <a:rPr lang="en-US" altLang="zh-CN">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a:solidFill>
                      <a:srgbClr val="00A0AF"/>
                    </a:solidFill>
                    <a:latin typeface="微软雅黑" panose="020B0503020204020204" pitchFamily="34" charset="-122"/>
                    <a:ea typeface="楷体" panose="02010609060101010101" pitchFamily="34" charset="-122"/>
                    <a:cs typeface="微软雅黑" panose="020B0503020204020204" pitchFamily="34" charset="-120"/>
                  </a:rPr>
                  <a:t>不起催化作用</a:t>
                </a:r>
                <a:r>
                  <a:rPr lang="en-US" altLang="zh-CN">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a:solidFill>
                      <a:srgbClr val="00A0AF"/>
                    </a:solidFill>
                    <a:latin typeface="微软雅黑" panose="020B0503020204020204" pitchFamily="34" charset="-122"/>
                    <a:ea typeface="楷体" panose="02010609060101010101" pitchFamily="34" charset="-122"/>
                    <a:cs typeface="微软雅黑" panose="020B0503020204020204" pitchFamily="34" charset="-120"/>
                  </a:rPr>
                  <a:t>过氧化氢的分</a:t>
                </a:r>
                <a:endParaRPr lang="en-US" altLang="zh-CN">
                  <a:solidFill>
                    <a:srgbClr val="00A0AF"/>
                  </a:solidFill>
                  <a:latin typeface="微软雅黑" panose="020B0503020204020204" pitchFamily="34" charset="-122"/>
                  <a:ea typeface="楷体" panose="02010609060101010101" pitchFamily="34" charset="-122"/>
                  <a:cs typeface="微软雅黑" panose="020B0503020204020204" pitchFamily="34" charset="-120"/>
                </a:endParaRPr>
              </a:p>
              <a:p>
                <a:pPr lvl="0" latinLnBrk="1">
                  <a:lnSpc>
                    <a:spcPts val="3200"/>
                  </a:lnSpc>
                </a:pPr>
                <a:r>
                  <a:rPr lang="en-US" altLang="zh-CN">
                    <a:solidFill>
                      <a:srgbClr val="00A0AF"/>
                    </a:solidFill>
                    <a:latin typeface="微软雅黑" panose="020B0503020204020204" pitchFamily="34" charset="-122"/>
                    <a:ea typeface="楷体" panose="02010609060101010101" pitchFamily="34" charset="-122"/>
                    <a:cs typeface="微软雅黑" panose="020B0503020204020204" pitchFamily="34" charset="-120"/>
                  </a:rPr>
                  <a:t>解速率并不为零</a:t>
                </a:r>
                <a:r>
                  <a:rPr lang="en-US" altLang="zh-CN" smtClean="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mtClean="0">
                  <a:solidFill>
                    <a:srgbClr val="00A0AF"/>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200"/>
                  </a:lnSpc>
                </a:pP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（3）</a:t>
                </a:r>
                <a:r>
                  <a:rPr lang="en-US" altLang="zh-CN"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影响酶活性的因素主要有温度</a:t>
                </a:r>
                <a:r>
                  <a:rPr lang="en-US" altLang="zh-CN"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0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&lt;m&gt;</a:t>
                </a:r>
                <a14:m>
                  <m:oMath xmlns:m="http://schemas.openxmlformats.org/officeDocument/2006/math">
                    <m:r>
                      <m:rPr>
                        <m:sty m:val="p"/>
                      </m:rPr>
                      <a:rPr lang="en-US" altLang="zh-CN" dirty="0">
                        <a:solidFill>
                          <a:srgbClr val="00A0AF"/>
                        </a:solidFill>
                        <a:latin typeface="Cambria Math" panose="02040503050406030204" pitchFamily="18" charset="0"/>
                        <a:ea typeface="微软雅黑" panose="020B0503020204020204" pitchFamily="34" charset="-122"/>
                        <a:cs typeface="微软雅黑" panose="020B0503020204020204" pitchFamily="34" charset="-120"/>
                      </a:rPr>
                      <m:t>pH</m:t>
                    </m:r>
                  </m:oMath>
                </a14:m>
                <a:r>
                  <a:rPr lang="en-US" altLang="zh-CN" sz="10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&lt;/m&gt;</a:t>
                </a:r>
                <a:r>
                  <a:rPr lang="en-US" altLang="zh-CN"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酶的抑制剂</a:t>
                </a:r>
                <a:r>
                  <a:rPr lang="en-US" altLang="zh-CN"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能抑制酶活性的物质</a:t>
                </a:r>
                <a:r>
                  <a:rPr lang="en-US" altLang="zh-CN">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a:solidFill>
                      <a:srgbClr val="00A0AF"/>
                    </a:solidFill>
                    <a:latin typeface="微软雅黑" panose="020B0503020204020204" pitchFamily="34" charset="-122"/>
                    <a:ea typeface="楷体" panose="02010609060101010101" pitchFamily="34" charset="-122"/>
                    <a:cs typeface="微软雅黑" panose="020B0503020204020204" pitchFamily="34" charset="-120"/>
                  </a:rPr>
                  <a:t>和酶激活剂</a:t>
                </a:r>
                <a:endParaRPr lang="en-US" altLang="zh-CN">
                  <a:solidFill>
                    <a:srgbClr val="00A0AF"/>
                  </a:solidFill>
                  <a:latin typeface="微软雅黑" panose="020B0503020204020204" pitchFamily="34" charset="-122"/>
                  <a:ea typeface="楷体" panose="02010609060101010101" pitchFamily="34" charset="-122"/>
                  <a:cs typeface="微软雅黑" panose="020B0503020204020204" pitchFamily="34" charset="-120"/>
                </a:endParaRPr>
              </a:p>
              <a:p>
                <a:pPr lvl="0" latinLnBrk="1">
                  <a:lnSpc>
                    <a:spcPts val="3200"/>
                  </a:lnSpc>
                </a:pPr>
                <a:r>
                  <a:rPr lang="en-US" altLang="zh-CN">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能提高酶活性的物质</a:t>
                </a:r>
                <a:r>
                  <a:rPr lang="en-US" altLang="zh-CN"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等</a:t>
                </a:r>
                <a:r>
                  <a:rPr lang="en-US" altLang="zh-CN"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注意酶浓度不会影响酶活性</a:t>
                </a:r>
                <a:r>
                  <a:rPr lang="en-US" altLang="zh-CN"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a:solidFill>
                      <a:srgbClr val="00A0AF"/>
                    </a:solidFill>
                    <a:latin typeface="微软雅黑" panose="020B0503020204020204" pitchFamily="34" charset="-122"/>
                    <a:ea typeface="楷体" panose="02010609060101010101" pitchFamily="34" charset="-122"/>
                    <a:cs typeface="微软雅黑" panose="020B0503020204020204" pitchFamily="34" charset="-120"/>
                  </a:rPr>
                  <a:t>它是影响酶促反应速率的因素之一</a:t>
                </a:r>
                <a:r>
                  <a:rPr lang="en-US" altLang="zh-CN" smtClean="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mtClean="0">
                  <a:solidFill>
                    <a:srgbClr val="00A0AF"/>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200"/>
                  </a:lnSpc>
                </a:pP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（4）</a:t>
                </a:r>
                <a:r>
                  <a:rPr lang="en-US" altLang="zh-CN"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影响酶促反应速率的因素主要有温度</a:t>
                </a:r>
                <a:r>
                  <a:rPr lang="en-US" altLang="zh-CN"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0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&lt;m&gt;</a:t>
                </a:r>
                <a14:m>
                  <m:oMath xmlns:m="http://schemas.openxmlformats.org/officeDocument/2006/math">
                    <m:r>
                      <m:rPr>
                        <m:sty m:val="p"/>
                      </m:rPr>
                      <a:rPr lang="en-US" altLang="zh-CN" dirty="0">
                        <a:solidFill>
                          <a:srgbClr val="00A0AF"/>
                        </a:solidFill>
                        <a:latin typeface="Cambria Math" panose="02040503050406030204" pitchFamily="18" charset="0"/>
                        <a:ea typeface="微软雅黑" panose="020B0503020204020204" pitchFamily="34" charset="-122"/>
                        <a:cs typeface="微软雅黑" panose="020B0503020204020204" pitchFamily="34" charset="-120"/>
                      </a:rPr>
                      <m:t>pH</m:t>
                    </m:r>
                  </m:oMath>
                </a14:m>
                <a:r>
                  <a:rPr lang="en-US" altLang="zh-CN" sz="10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&lt;/m&gt;</a:t>
                </a:r>
                <a:r>
                  <a:rPr lang="en-US" altLang="zh-CN"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酶的抑制剂和酶激活剂</a:t>
                </a:r>
                <a:r>
                  <a:rPr lang="en-US" altLang="zh-CN"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酶浓度</a:t>
                </a:r>
                <a:r>
                  <a:rPr lang="en-US" altLang="zh-CN"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底物浓度等</a:t>
                </a:r>
                <a:r>
                  <a:rPr lang="en-US" altLang="zh-CN">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a:solidFill>
                      <a:srgbClr val="00A0AF"/>
                    </a:solidFill>
                    <a:latin typeface="微软雅黑" panose="020B0503020204020204" pitchFamily="34" charset="-122"/>
                    <a:ea typeface="楷体" panose="02010609060101010101" pitchFamily="34" charset="-122"/>
                    <a:cs typeface="微软雅黑" panose="020B0503020204020204" pitchFamily="34" charset="-120"/>
                  </a:rPr>
                  <a:t>其</a:t>
                </a:r>
                <a:endParaRPr lang="en-US" altLang="zh-CN">
                  <a:solidFill>
                    <a:srgbClr val="00A0AF"/>
                  </a:solidFill>
                  <a:latin typeface="微软雅黑" panose="020B0503020204020204" pitchFamily="34" charset="-122"/>
                  <a:ea typeface="楷体" panose="02010609060101010101" pitchFamily="34" charset="-122"/>
                  <a:cs typeface="微软雅黑" panose="020B0503020204020204" pitchFamily="34" charset="-120"/>
                </a:endParaRPr>
              </a:p>
              <a:p>
                <a:pPr lvl="0" latinLnBrk="1">
                  <a:lnSpc>
                    <a:spcPts val="3200"/>
                  </a:lnSpc>
                </a:pPr>
                <a:r>
                  <a:rPr lang="en-US" altLang="zh-CN">
                    <a:solidFill>
                      <a:srgbClr val="00A0AF"/>
                    </a:solidFill>
                    <a:latin typeface="微软雅黑" panose="020B0503020204020204" pitchFamily="34" charset="-122"/>
                    <a:ea typeface="楷体" panose="02010609060101010101" pitchFamily="34" charset="-122"/>
                    <a:cs typeface="微软雅黑" panose="020B0503020204020204" pitchFamily="34" charset="-120"/>
                  </a:rPr>
                  <a:t>中温度</a:t>
                </a:r>
                <a:r>
                  <a:rPr lang="en-US" altLang="zh-CN"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0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&lt;m&gt;</a:t>
                </a:r>
                <a14:m>
                  <m:oMath xmlns:m="http://schemas.openxmlformats.org/officeDocument/2006/math">
                    <m:r>
                      <m:rPr>
                        <m:sty m:val="p"/>
                      </m:rPr>
                      <a:rPr lang="en-US" altLang="zh-CN" dirty="0">
                        <a:solidFill>
                          <a:srgbClr val="00A0AF"/>
                        </a:solidFill>
                        <a:latin typeface="Cambria Math" panose="02040503050406030204" pitchFamily="18" charset="0"/>
                        <a:ea typeface="微软雅黑" panose="020B0503020204020204" pitchFamily="34" charset="-122"/>
                        <a:cs typeface="微软雅黑" panose="020B0503020204020204" pitchFamily="34" charset="-120"/>
                      </a:rPr>
                      <m:t>pH</m:t>
                    </m:r>
                  </m:oMath>
                </a14:m>
                <a:r>
                  <a:rPr lang="en-US" altLang="zh-CN" sz="10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&lt;/m&gt;</a:t>
                </a:r>
                <a:r>
                  <a:rPr lang="en-US" altLang="zh-CN"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酶的抑制剂和酶激活剂通过影响酶活性来影响酶促反应速率</a:t>
                </a:r>
                <a:r>
                  <a:rPr lang="en-US" altLang="zh-CN">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a:solidFill>
                      <a:srgbClr val="00A0AF"/>
                    </a:solidFill>
                    <a:latin typeface="微软雅黑" panose="020B0503020204020204" pitchFamily="34" charset="-122"/>
                    <a:ea typeface="楷体" panose="02010609060101010101" pitchFamily="34" charset="-122"/>
                    <a:cs typeface="微软雅黑" panose="020B0503020204020204" pitchFamily="34" charset="-120"/>
                  </a:rPr>
                  <a:t>底物浓度和酶的浓度通过影</a:t>
                </a:r>
                <a:endParaRPr lang="en-US" altLang="zh-CN">
                  <a:solidFill>
                    <a:srgbClr val="00A0AF"/>
                  </a:solidFill>
                  <a:latin typeface="微软雅黑" panose="020B0503020204020204" pitchFamily="34" charset="-122"/>
                  <a:ea typeface="楷体" panose="02010609060101010101" pitchFamily="34" charset="-122"/>
                  <a:cs typeface="微软雅黑" panose="020B0503020204020204" pitchFamily="34" charset="-120"/>
                </a:endParaRPr>
              </a:p>
              <a:p>
                <a:pPr lvl="0" latinLnBrk="1">
                  <a:lnSpc>
                    <a:spcPts val="3200"/>
                  </a:lnSpc>
                </a:pPr>
                <a:r>
                  <a:rPr lang="en-US" altLang="zh-CN">
                    <a:solidFill>
                      <a:srgbClr val="00A0AF"/>
                    </a:solidFill>
                    <a:latin typeface="微软雅黑" panose="020B0503020204020204" pitchFamily="34" charset="-122"/>
                    <a:ea typeface="楷体" panose="02010609060101010101" pitchFamily="34" charset="-122"/>
                    <a:cs typeface="微软雅黑" panose="020B0503020204020204" pitchFamily="34" charset="-120"/>
                  </a:rPr>
                  <a:t>响底物与酶的结合来影响酶促反应速率</a:t>
                </a:r>
                <a:r>
                  <a:rPr lang="en-US" altLang="zh-CN"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并不影响酶的活性</a:t>
                </a:r>
                <a:r>
                  <a:rPr lang="en-US" altLang="zh-CN"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mc:Choice>
        <mc:Fallback>
          <p:sp>
            <p:nvSpPr>
              <p:cNvPr id="2" name="P_4#4154e9d59?pid=3cf47ead1&amp;color=0,0,0&amp;vtp=1&amp;bt=1&amp;bbb=1"/>
              <p:cNvSpPr>
                <a:spLocks noRot="1" noChangeAspect="1" noMove="1" noResize="1" noEditPoints="1" noAdjustHandles="1" noChangeArrowheads="1" noChangeShapeType="1" noTextEdit="1"/>
              </p:cNvSpPr>
              <p:nvPr/>
            </p:nvSpPr>
            <p:spPr>
              <a:xfrm>
                <a:off x="832104" y="1080000"/>
                <a:ext cx="10533888" cy="4876800"/>
              </a:xfrm>
              <a:prstGeom prst="rect">
                <a:avLst/>
              </a:prstGeom>
              <a:blipFill rotWithShape="1">
                <a:blip r:embed="rId1"/>
                <a:stretch>
                  <a:fillRect l="-2" t="-10" r="-921" b="10"/>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2_BD#8723e497c.fixed?pid=bff8e7125&amp;color=252,200,20&amp;vtp=1&amp;bbb=1"/>
          <p:cNvSpPr/>
          <p:nvPr/>
        </p:nvSpPr>
        <p:spPr>
          <a:xfrm>
            <a:off x="2414016" y="1545336"/>
            <a:ext cx="7196328" cy="969264"/>
          </a:xfrm>
          <a:prstGeom prst="rect">
            <a:avLst/>
          </a:prstGeom>
          <a:noFill/>
        </p:spPr>
        <p:txBody>
          <a:bodyPr wrap="none" lIns="0" tIns="0" rIns="0" bIns="0" rtlCol="0" anchor="ctr"/>
          <a:lstStyle/>
          <a:p>
            <a:pPr algn="ctr" latinLnBrk="1">
              <a:lnSpc>
                <a:spcPts val="6600"/>
              </a:lnSpc>
            </a:pPr>
            <a:r>
              <a:rPr lang="en-US" altLang="zh-CN" sz="5400" b="1" i="0" dirty="0">
                <a:solidFill>
                  <a:srgbClr val="FCC814"/>
                </a:solidFill>
                <a:latin typeface="微软雅黑" panose="020B0503020204020204" pitchFamily="34" charset="-122"/>
                <a:ea typeface="微软雅黑" panose="020B0503020204020204" pitchFamily="34" charset="-122"/>
                <a:cs typeface="微软雅黑" panose="020B0503020204020204" pitchFamily="34" charset="-120"/>
              </a:rPr>
              <a:t>大招攻略</a:t>
            </a:r>
            <a:endParaRPr lang="en-US" altLang="zh-CN" sz="5400" dirty="0"/>
          </a:p>
        </p:txBody>
      </p:sp>
      <p:sp>
        <p:nvSpPr>
          <p:cNvPr id="3" name="C_2_BD#8723e497c.fixed?pid=bff8e7125&amp;color=255,255,255&amp;vtp=1&amp;bbb=1"/>
          <p:cNvSpPr/>
          <p:nvPr/>
        </p:nvSpPr>
        <p:spPr>
          <a:xfrm>
            <a:off x="640080" y="2880360"/>
            <a:ext cx="10908792" cy="1354328"/>
          </a:xfrm>
          <a:prstGeom prst="rect">
            <a:avLst/>
          </a:prstGeom>
          <a:noFill/>
        </p:spPr>
        <p:txBody>
          <a:bodyPr wrap="none" lIns="0" tIns="0" rIns="0" bIns="0" rtlCol="0" anchor="t"/>
          <a:lstStyle/>
          <a:p>
            <a:pPr algn="ctr" latinLnBrk="1">
              <a:lnSpc>
                <a:spcPts val="5400"/>
              </a:lnSpc>
            </a:pPr>
            <a:r>
              <a:rPr lang="en-US" altLang="zh-CN" sz="44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细探酶活性的影响因素</a:t>
            </a:r>
            <a:endParaRPr lang="en-US" altLang="zh-CN" sz="4400" dirty="0"/>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P_4_BD#7f2d2daa5?pid=a92d58e2a&amp;color=0,0,0&amp;vtp=1&amp;bt=1&amp;bbb=1&amp;hb=1"/>
              <p:cNvSpPr/>
              <p:nvPr/>
            </p:nvSpPr>
            <p:spPr>
              <a:xfrm>
                <a:off x="832104" y="1080000"/>
                <a:ext cx="10533888" cy="20955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本攻略分析影响酶活性的相关因素。酶活性即酶催化特定化学反应的能力</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受酶自身结构和环境条件</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双重影响</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。相关内容在考试中的高频考点与易错点涵盖图像分析（如温度或</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pH</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影响酶活性曲线</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评价</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（判断实验设计合理性）及实际应用（如药物作用机制解释、工业生产条件优化等</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通过系统梳理</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这些内容</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，并结合典型例题训练，可以有效掌握酶活性影响酶促反应速率相关试题的解题技巧</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显著提升</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学生对实验结果的分析能力</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mc:Choice>
        <mc:Fallback>
          <p:sp>
            <p:nvSpPr>
              <p:cNvPr id="2" name="P_4_BD#7f2d2daa5?pid=a92d58e2a&amp;color=0,0,0&amp;vtp=1&amp;bt=1&amp;bbb=1&amp;hb=1"/>
              <p:cNvSpPr>
                <a:spLocks noRot="1" noChangeAspect="1" noMove="1" noResize="1" noEditPoints="1" noAdjustHandles="1" noChangeArrowheads="1" noChangeShapeType="1" noTextEdit="1"/>
              </p:cNvSpPr>
              <p:nvPr/>
            </p:nvSpPr>
            <p:spPr>
              <a:xfrm>
                <a:off x="832104" y="1080000"/>
                <a:ext cx="10533888" cy="2095500"/>
              </a:xfrm>
              <a:prstGeom prst="rect">
                <a:avLst/>
              </a:prstGeom>
              <a:blipFill rotWithShape="1">
                <a:blip r:embed="rId1"/>
                <a:stretch>
                  <a:fillRect l="-2" t="-24" r="-921" b="24"/>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_4#35d264c80?pid=3280ccd41&amp;color=0,0,0&amp;tib=255,255,255&amp;vtp=1" descr="preencoded.png"/>
          <p:cNvPicPr>
            <a:picLocks noChangeAspect="1"/>
          </p:cNvPicPr>
          <p:nvPr/>
        </p:nvPicPr>
        <p:blipFill>
          <a:blip r:embed="rId1"/>
          <a:stretch>
            <a:fillRect/>
          </a:stretch>
        </p:blipFill>
        <p:spPr>
          <a:xfrm>
            <a:off x="832104" y="1078992"/>
            <a:ext cx="411480" cy="411480"/>
          </a:xfrm>
          <a:prstGeom prst="rect">
            <a:avLst/>
          </a:prstGeom>
        </p:spPr>
      </p:pic>
      <p:sp>
        <p:nvSpPr>
          <p:cNvPr id="3" name="C_4_BD#35d264c80?pid=3280ccd41&amp;color=255,255,255&amp;vtp=1&amp;bt=1"/>
          <p:cNvSpPr/>
          <p:nvPr/>
        </p:nvSpPr>
        <p:spPr>
          <a:xfrm>
            <a:off x="822960" y="914400"/>
            <a:ext cx="429768" cy="731520"/>
          </a:xfrm>
          <a:prstGeom prst="rect">
            <a:avLst/>
          </a:prstGeom>
          <a:noFill/>
        </p:spPr>
        <p:txBody>
          <a:bodyPr wrap="square" lIns="0" tIns="0" rIns="0" bIns="0" rtlCol="0" anchor="ctr"/>
          <a:lstStyle/>
          <a:p>
            <a:pPr algn="ctr" latinLnBrk="1">
              <a:lnSpc>
                <a:spcPct val="100000"/>
              </a:lnSpc>
            </a:pPr>
            <a:r>
              <a:rPr lang="en-US" altLang="zh-CN" sz="22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一</a:t>
            </a:r>
            <a:endParaRPr lang="en-US" altLang="zh-CN" sz="2200" dirty="0"/>
          </a:p>
        </p:txBody>
      </p:sp>
      <p:sp>
        <p:nvSpPr>
          <p:cNvPr id="4" name="C_4_BD#35d264c80?pid=3280ccd41&amp;color=0,0,0&amp;vtp=1&amp;bbb=1"/>
          <p:cNvSpPr/>
          <p:nvPr/>
        </p:nvSpPr>
        <p:spPr>
          <a:xfrm>
            <a:off x="1280160" y="1069594"/>
            <a:ext cx="10515600" cy="393700"/>
          </a:xfrm>
          <a:prstGeom prst="rect">
            <a:avLst/>
          </a:prstGeom>
          <a:noFill/>
        </p:spPr>
        <p:txBody>
          <a:bodyPr wrap="none" lIns="0" tIns="0" rIns="0" bIns="0" rtlCol="0" anchor="ctr"/>
          <a:lstStyle/>
          <a:p>
            <a:pPr algn="l" latinLnBrk="1">
              <a:lnSpc>
                <a:spcPts val="3100"/>
              </a:lnSpc>
            </a:pPr>
            <a:r>
              <a:rPr lang="en-US" altLang="zh-CN" sz="22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酶的作用条件“较温和”</a:t>
            </a:r>
            <a:endParaRPr lang="en-US" altLang="zh-CN" sz="2200" dirty="0"/>
          </a:p>
        </p:txBody>
      </p:sp>
      <mc:AlternateContent xmlns:mc="http://schemas.openxmlformats.org/markup-compatibility/2006">
        <mc:Choice xmlns:a14="http://schemas.microsoft.com/office/drawing/2010/main" Requires="a14">
          <p:sp>
            <p:nvSpPr>
              <p:cNvPr id="5" name="P_5#5a181a59a?sp=1&amp;pid=35d264c80&amp;color=0,0,0&amp;vtp=1&amp;bbb=1"/>
              <p:cNvSpPr/>
              <p:nvPr/>
            </p:nvSpPr>
            <p:spPr>
              <a:xfrm>
                <a:off x="832104" y="1460500"/>
                <a:ext cx="10533888" cy="2095500"/>
              </a:xfrm>
              <a:prstGeom prst="rect">
                <a:avLst/>
              </a:prstGeom>
              <a:noFill/>
            </p:spPr>
            <p:txBody>
              <a:bodyPr wrap="none" lIns="0" tIns="0" rIns="0" bIns="0" rtlCol="0" anchor="t"/>
              <a:lstStyle/>
              <a:p>
                <a:pPr algn="l" latinLnBrk="1">
                  <a:lnSpc>
                    <a:spcPts val="3300"/>
                  </a:lnSpc>
                </a:pPr>
                <a:r>
                  <a:rPr lang="en-US" altLang="zh-CN" sz="18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1.含义</a:t>
                </a:r>
                <a:endParaRPr lang="en-US" altLang="zh-CN" sz="1800" dirty="0"/>
              </a:p>
              <a:p>
                <a:pPr latinLnBrk="1">
                  <a:lnSpc>
                    <a:spcPts val="3300"/>
                  </a:lnSpc>
                </a:pPr>
                <a:r>
                  <a:rPr lang="en-US" altLang="zh-CN" b="0" i="0" smtClean="0">
                    <a:solidFill>
                      <a:srgbClr val="00000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酶所催化的化学反应一般是在比较温和的条件下</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（或适宜的范围）</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进行的</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300"/>
                  </a:lnSpc>
                </a:pPr>
                <a:r>
                  <a:rPr lang="en-US" altLang="zh-CN"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在最适宜的温度和</a:t>
                </a:r>
                <a:r>
                  <a:rPr lang="en-US" altLang="zh-CN" sz="10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&lt;m&gt;</a:t>
                </a:r>
                <a14:m>
                  <m:oMath xmlns:m="http://schemas.openxmlformats.org/officeDocument/2006/math">
                    <m:r>
                      <m:rPr>
                        <m:sty m:val="p"/>
                      </m:rP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pH</m:t>
                    </m:r>
                  </m:oMath>
                </a14:m>
                <a:r>
                  <a:rPr lang="en-US" altLang="zh-CN" sz="10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&lt;/m&gt;</a:t>
                </a: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条件下，酶的活性最高。温度和</a:t>
                </a:r>
                <a:r>
                  <a:rPr lang="en-US" altLang="zh-CN" sz="10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&lt;m&gt;</a:t>
                </a:r>
                <a14:m>
                  <m:oMath xmlns:m="http://schemas.openxmlformats.org/officeDocument/2006/math">
                    <m:r>
                      <m:rPr>
                        <m:sty m:val="p"/>
                      </m:rP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pH</m:t>
                    </m:r>
                  </m:oMath>
                </a14:m>
                <a:r>
                  <a:rPr lang="en-US" altLang="zh-CN" sz="10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&lt;/m&gt;</a:t>
                </a: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偏高或偏低，酶活性都会明显降低。过酸</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过</a:t>
                </a:r>
                <a:endPar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300"/>
                  </a:lnSpc>
                </a:pP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碱或温度过高会使酶的空间结构遭到破坏</a:t>
                </a: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，使酶永久失活。低温时，酶的活性很低，</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但酶的空间结构稳定</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300"/>
                  </a:lnSpc>
                </a:pP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在适宜的温度下酶的活性会升高</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mc:Choice>
        <mc:Fallback>
          <p:sp>
            <p:nvSpPr>
              <p:cNvPr id="5" name="P_5#5a181a59a?sp=1&amp;pid=35d264c80&amp;color=0,0,0&amp;vtp=1&amp;bbb=1"/>
              <p:cNvSpPr>
                <a:spLocks noRot="1" noChangeAspect="1" noMove="1" noResize="1" noEditPoints="1" noAdjustHandles="1" noChangeArrowheads="1" noChangeShapeType="1" noTextEdit="1"/>
              </p:cNvSpPr>
              <p:nvPr/>
            </p:nvSpPr>
            <p:spPr>
              <a:xfrm>
                <a:off x="832104" y="1460500"/>
                <a:ext cx="10533888" cy="2095500"/>
              </a:xfrm>
              <a:prstGeom prst="rect">
                <a:avLst/>
              </a:prstGeom>
              <a:blipFill rotWithShape="1">
                <a:blip r:embed="rId2"/>
                <a:stretch>
                  <a:fillRect l="-2" r="-3091"/>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_5#5a181a59a?sp=1&amp;pid=35d264c80&amp;color=0,0,0&amp;vtp=1&amp;bt=1&amp;bbb=1"/>
          <p:cNvSpPr/>
          <p:nvPr/>
        </p:nvSpPr>
        <p:spPr>
          <a:xfrm>
            <a:off x="832104" y="1080000"/>
            <a:ext cx="10533888" cy="838200"/>
          </a:xfrm>
          <a:prstGeom prst="rect">
            <a:avLst/>
          </a:prstGeom>
          <a:noFill/>
        </p:spPr>
        <p:txBody>
          <a:bodyPr wrap="none" lIns="0" tIns="0" rIns="0" bIns="0" rtlCol="0" anchor="t"/>
          <a:lstStyle/>
          <a:p>
            <a:pPr algn="l" latinLnBrk="1">
              <a:lnSpc>
                <a:spcPts val="3300"/>
              </a:lnSpc>
            </a:pPr>
            <a:r>
              <a:rPr lang="en-US" altLang="zh-CN" sz="18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a:t>
            </a:r>
            <a:r>
              <a:rPr lang="en-US" altLang="zh-CN" sz="18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酶活性影响因素详解</a:t>
            </a:r>
            <a:endParaRPr lang="en-US" altLang="zh-CN" sz="18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（1）温度</a:t>
            </a:r>
            <a:endParaRPr lang="en-US" altLang="zh-CN" sz="1800" dirty="0"/>
          </a:p>
        </p:txBody>
      </p:sp>
      <p:pic>
        <p:nvPicPr>
          <p:cNvPr id="4" name="P_5_BD#5a181a59a?pid=35d264c80&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5266944" y="2041644"/>
            <a:ext cx="1655064" cy="1618488"/>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5" name="P_5_BD#5a181a59a?pid=35d264c80&amp;color=0,0,0&amp;vtp=1&amp;bbb=1&amp;hb=1"/>
              <p:cNvSpPr/>
              <p:nvPr/>
            </p:nvSpPr>
            <p:spPr>
              <a:xfrm>
                <a:off x="832104" y="3794244"/>
                <a:ext cx="10533888" cy="12573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曲线特征：钟形曲线，存在最适温度（一般来说，动物体内的酶最适温度在</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35</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a:p>
                <a:pPr latinLnBrk="1">
                  <a:lnSpc>
                    <a:spcPts val="3300"/>
                  </a:lnSpc>
                </a:pPr>
                <a:r>
                  <a:rPr lang="en-US" altLang="zh-CN" b="0" i="0" smtClean="0">
                    <a:solidFill>
                      <a:srgbClr val="00000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关键点</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：低温时，酶活性降低但可逆，恢复温度后活性会升高；高温时，酶发生不可逆的变性</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如高</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温使唾液淀粉酶失活</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，无法催化淀粉水解。</a:t>
                </a:r>
                <a:endParaRPr lang="en-US" altLang="zh-CN" dirty="0"/>
              </a:p>
            </p:txBody>
          </p:sp>
        </mc:Choice>
        <mc:Fallback>
          <p:sp>
            <p:nvSpPr>
              <p:cNvPr id="5" name="P_5_BD#5a181a59a?pid=35d264c80&amp;color=0,0,0&amp;vtp=1&amp;bbb=1&amp;hb=1"/>
              <p:cNvSpPr>
                <a:spLocks noRot="1" noChangeAspect="1" noMove="1" noResize="1" noEditPoints="1" noAdjustHandles="1" noChangeArrowheads="1" noChangeShapeType="1" noTextEdit="1"/>
              </p:cNvSpPr>
              <p:nvPr/>
            </p:nvSpPr>
            <p:spPr>
              <a:xfrm>
                <a:off x="832104" y="3794244"/>
                <a:ext cx="10533888" cy="1257300"/>
              </a:xfrm>
              <a:prstGeom prst="rect">
                <a:avLst/>
              </a:prstGeom>
              <a:blipFill rotWithShape="1">
                <a:blip r:embed="rId2"/>
                <a:stretch>
                  <a:fillRect l="-2" t="-9" r="1" b="9"/>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P_5#5a181a59a?pid=35d264c80&amp;color=0,0,0&amp;vtp=1&amp;bt=1&amp;bbb=1&amp;hb=1"/>
              <p:cNvSpPr/>
              <p:nvPr/>
            </p:nvSpPr>
            <p:spPr>
              <a:xfrm>
                <a:off x="832104" y="1080000"/>
                <a:ext cx="10533888" cy="2514600"/>
              </a:xfrm>
              <a:prstGeom prst="rect">
                <a:avLst/>
              </a:prstGeom>
              <a:noFill/>
            </p:spPr>
            <p:txBody>
              <a:bodyPr wrap="none" lIns="0" tIns="0" rIns="0" bIns="0" rtlCol="0" anchor="t"/>
              <a:lstStyle/>
              <a:p>
                <a:pPr algn="l" latinLnBrk="1">
                  <a:lnSpc>
                    <a:spcPts val="3300"/>
                  </a:lnSpc>
                </a:pPr>
                <a:r>
                  <a:rPr lang="en-US" altLang="zh-CN" sz="1800" b="1"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【拓展】</a:t>
                </a:r>
                <a:endParaRPr lang="en-US" altLang="zh-CN" sz="1800" dirty="0"/>
              </a:p>
              <a:p>
                <a:pPr algn="ctr" latinLnBrk="1">
                  <a:lnSpc>
                    <a:spcPts val="3300"/>
                  </a:lnSpc>
                </a:pPr>
                <a:r>
                  <a:rPr lang="en-US" altLang="zh-CN" b="1" i="0" smtClean="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最</a:t>
                </a:r>
                <a:r>
                  <a:rPr lang="en-US" altLang="zh-CN" sz="1800" b="1" i="0" smtClean="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适温度的形成机制</a:t>
                </a:r>
                <a:endParaRPr lang="en-US" altLang="zh-CN" sz="1800" dirty="0"/>
              </a:p>
              <a:p>
                <a:pPr latinLnBrk="1">
                  <a:lnSpc>
                    <a:spcPts val="3300"/>
                  </a:lnSpc>
                </a:pPr>
                <a:r>
                  <a:rPr lang="en-US" altLang="zh-CN" b="0" i="0" smtClean="0">
                    <a:solidFill>
                      <a:srgbClr val="000000"/>
                    </a:solidFill>
                    <a:latin typeface="宋体" panose="02010600030101010101" pitchFamily="2" charset="-122"/>
                    <a:ea typeface="楷体" panose="02010609060101010101" pitchFamily="34" charset="-122"/>
                    <a:cs typeface="微软雅黑" panose="020B0503020204020204" pitchFamily="34" charset="-120"/>
                  </a:rPr>
                  <a:t>    </a:t>
                </a:r>
                <a:r>
                  <a:rPr lang="en-US" altLang="zh-CN" sz="1800" b="0" i="0" smtClean="0">
                    <a:solidFill>
                      <a:srgbClr val="00A0AF"/>
                    </a:solidFill>
                    <a:latin typeface="微软雅黑" panose="020B0503020204020204" pitchFamily="34" charset="-122"/>
                    <a:ea typeface="楷体" panose="02010609060101010101" pitchFamily="34" charset="-122"/>
                    <a:cs typeface="微软雅黑" panose="020B0503020204020204" pitchFamily="34" charset="-120"/>
                  </a:rPr>
                  <a:t>温度具有双重效应</a:t>
                </a:r>
                <a:r>
                  <a:rPr lang="en-US" altLang="zh-CN" sz="1800" b="0"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升温可提高分子热运动</a:t>
                </a:r>
                <a:r>
                  <a:rPr lang="en-US" altLang="zh-CN" sz="1800" b="0"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增加酶与底物碰撞概率</a:t>
                </a:r>
                <a:r>
                  <a:rPr lang="en-US" altLang="zh-CN" sz="1800" b="0"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加快反应速率</a:t>
                </a:r>
                <a:r>
                  <a:rPr lang="en-US" altLang="zh-CN" sz="1800" b="0" i="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A0AF"/>
                    </a:solidFill>
                    <a:latin typeface="微软雅黑" panose="020B0503020204020204" pitchFamily="34" charset="-122"/>
                    <a:ea typeface="楷体" panose="02010609060101010101" pitchFamily="34" charset="-122"/>
                    <a:cs typeface="微软雅黑" panose="020B0503020204020204" pitchFamily="34" charset="-120"/>
                  </a:rPr>
                  <a:t>但过高的温度</a:t>
                </a:r>
                <a:endParaRPr lang="en-US" altLang="zh-CN" sz="1800" b="0" i="0" smtClean="0">
                  <a:solidFill>
                    <a:srgbClr val="00A0AF"/>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300"/>
                  </a:lnSpc>
                </a:pPr>
                <a:r>
                  <a:rPr lang="en-US" altLang="zh-CN" sz="1800" b="0" i="0" smtClean="0">
                    <a:solidFill>
                      <a:srgbClr val="00A0AF"/>
                    </a:solidFill>
                    <a:latin typeface="微软雅黑" panose="020B0503020204020204" pitchFamily="34" charset="-122"/>
                    <a:ea typeface="楷体" panose="02010609060101010101" pitchFamily="34" charset="-122"/>
                    <a:cs typeface="微软雅黑" panose="020B0503020204020204" pitchFamily="34" charset="-120"/>
                  </a:rPr>
                  <a:t>会破坏酶活性中心的结构</a:t>
                </a:r>
                <a:r>
                  <a:rPr lang="en-US" altLang="zh-CN" sz="1800" b="0"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导致酶失活</a:t>
                </a:r>
                <a:r>
                  <a:rPr lang="en-US" altLang="zh-CN" sz="1800" b="0"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当正向效应与负向效应达到平衡时</a:t>
                </a:r>
                <a:r>
                  <a:rPr lang="en-US" altLang="zh-CN" sz="1800" b="0"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反应速率达到峰值</a:t>
                </a:r>
                <a:r>
                  <a:rPr lang="en-US" altLang="zh-CN" sz="1800" b="0" i="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A0AF"/>
                    </a:solidFill>
                    <a:latin typeface="微软雅黑" panose="020B0503020204020204" pitchFamily="34" charset="-122"/>
                    <a:ea typeface="楷体" panose="02010609060101010101" pitchFamily="34" charset="-122"/>
                    <a:cs typeface="微软雅黑" panose="020B0503020204020204" pitchFamily="34" charset="-120"/>
                  </a:rPr>
                  <a:t>即最适</a:t>
                </a:r>
                <a:endParaRPr lang="en-US" altLang="zh-CN" sz="1800" b="0" i="0" smtClean="0">
                  <a:solidFill>
                    <a:srgbClr val="00A0AF"/>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300"/>
                  </a:lnSpc>
                </a:pPr>
                <a:r>
                  <a:rPr lang="en-US" altLang="zh-CN" sz="1800" b="0" i="0" smtClean="0">
                    <a:solidFill>
                      <a:srgbClr val="00A0AF"/>
                    </a:solidFill>
                    <a:latin typeface="微软雅黑" panose="020B0503020204020204" pitchFamily="34" charset="-122"/>
                    <a:ea typeface="楷体" panose="02010609060101010101" pitchFamily="34" charset="-122"/>
                    <a:cs typeface="微软雅黑" panose="020B0503020204020204" pitchFamily="34" charset="-120"/>
                  </a:rPr>
                  <a:t>温度</a:t>
                </a:r>
                <a:r>
                  <a:rPr lang="en-US" altLang="zh-CN" sz="1800" b="0"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酶的活性中心依赖特定空间构象</a:t>
                </a:r>
                <a:r>
                  <a:rPr lang="en-US" altLang="zh-CN" sz="1800" b="0"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如</a:t>
                </a:r>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&lt;m&gt;</a:t>
                </a:r>
                <a14:m>
                  <m:oMath xmlns:m="http://schemas.openxmlformats.org/officeDocument/2006/math">
                    <m:r>
                      <a:rPr lang="en-US" altLang="zh-CN" sz="1800" b="0" i="0" dirty="0">
                        <a:solidFill>
                          <a:srgbClr val="00A0AF"/>
                        </a:solidFill>
                        <a:latin typeface="Cambria Math" panose="02040503050406030204" pitchFamily="18" charset="0"/>
                        <a:ea typeface="微软雅黑" panose="020B0503020204020204" pitchFamily="34" charset="-122"/>
                        <a:cs typeface="微软雅黑" panose="020B0503020204020204" pitchFamily="34" charset="-120"/>
                      </a:rPr>
                      <m:t>𝛼</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&lt;/m&gt;</a:t>
                </a:r>
                <a:r>
                  <a:rPr lang="en-US" altLang="zh-CN" sz="1800" b="0" i="0" dirty="0">
                    <a:solidFill>
                      <a:srgbClr val="00A0AF"/>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螺旋</a:t>
                </a:r>
                <a:r>
                  <a:rPr lang="en-US" altLang="zh-CN" sz="1800" b="0"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&lt;m&gt;</a:t>
                </a:r>
                <a14:m>
                  <m:oMath xmlns:m="http://schemas.openxmlformats.org/officeDocument/2006/math">
                    <m:r>
                      <a:rPr lang="en-US" altLang="zh-CN" sz="1800" b="0" i="0" dirty="0">
                        <a:solidFill>
                          <a:srgbClr val="00A0AF"/>
                        </a:solidFill>
                        <a:latin typeface="Cambria Math" panose="02040503050406030204" pitchFamily="18" charset="0"/>
                        <a:ea typeface="微软雅黑" panose="020B0503020204020204" pitchFamily="34" charset="-122"/>
                        <a:cs typeface="微软雅黑" panose="020B0503020204020204" pitchFamily="34" charset="-120"/>
                      </a:rPr>
                      <m:t>𝛽</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&lt;/m&gt;</a:t>
                </a:r>
                <a:r>
                  <a:rPr lang="en-US" altLang="zh-CN" sz="1800" b="0" i="0" dirty="0">
                    <a:solidFill>
                      <a:srgbClr val="00A0AF"/>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折叠</a:t>
                </a:r>
                <a:r>
                  <a:rPr lang="en-US" altLang="zh-CN" sz="1800" b="0"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高温会使肽链展开</a:t>
                </a:r>
                <a:r>
                  <a:rPr lang="en-US" altLang="zh-CN" sz="1800" b="0"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变性</a:t>
                </a:r>
                <a:r>
                  <a:rPr lang="en-US" altLang="zh-CN" sz="1800" b="0" i="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A0AF"/>
                    </a:solidFill>
                    <a:latin typeface="微软雅黑" panose="020B0503020204020204" pitchFamily="34" charset="-122"/>
                    <a:ea typeface="楷体" panose="02010609060101010101" pitchFamily="34" charset="-122"/>
                    <a:cs typeface="微软雅黑" panose="020B0503020204020204" pitchFamily="34" charset="-120"/>
                  </a:rPr>
                  <a:t>失去催化</a:t>
                </a:r>
                <a:endParaRPr lang="en-US" altLang="zh-CN" sz="1800" b="0" i="0" smtClean="0">
                  <a:solidFill>
                    <a:srgbClr val="00A0AF"/>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300"/>
                  </a:lnSpc>
                </a:pPr>
                <a:r>
                  <a:rPr lang="en-US" altLang="zh-CN" b="0" i="0" smtClean="0">
                    <a:solidFill>
                      <a:srgbClr val="00A0AF"/>
                    </a:solidFill>
                    <a:latin typeface="微软雅黑" panose="020B0503020204020204" pitchFamily="34" charset="-122"/>
                    <a:ea typeface="楷体" panose="02010609060101010101" pitchFamily="34" charset="-122"/>
                    <a:cs typeface="微软雅黑" panose="020B0503020204020204" pitchFamily="34" charset="-120"/>
                  </a:rPr>
                  <a:t>功能</a:t>
                </a:r>
                <a:r>
                  <a:rPr lang="en-US" altLang="zh-CN" b="0"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低温虽不破坏结构</a:t>
                </a:r>
                <a:r>
                  <a:rPr lang="en-US" altLang="zh-CN" b="0"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但会降低分子动能</a:t>
                </a:r>
                <a:r>
                  <a:rPr lang="en-US" altLang="zh-CN" b="0"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导致反应速率下降</a:t>
                </a:r>
                <a:r>
                  <a:rPr lang="en-US" altLang="zh-CN" b="0"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mc:Choice>
        <mc:Fallback>
          <p:sp>
            <p:nvSpPr>
              <p:cNvPr id="2" name="P_5#5a181a59a?pid=35d264c80&amp;color=0,0,0&amp;vtp=1&amp;bt=1&amp;bbb=1&amp;hb=1"/>
              <p:cNvSpPr>
                <a:spLocks noRot="1" noChangeAspect="1" noMove="1" noResize="1" noEditPoints="1" noAdjustHandles="1" noChangeArrowheads="1" noChangeShapeType="1" noTextEdit="1"/>
              </p:cNvSpPr>
              <p:nvPr/>
            </p:nvSpPr>
            <p:spPr>
              <a:xfrm>
                <a:off x="832104" y="1080000"/>
                <a:ext cx="10533888" cy="2514600"/>
              </a:xfrm>
              <a:prstGeom prst="rect">
                <a:avLst/>
              </a:prstGeom>
              <a:blipFill rotWithShape="1">
                <a:blip r:embed="rId1"/>
                <a:stretch>
                  <a:fillRect l="-2" t="-20" r="-921" b="20"/>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P_5_BD#5a181a59a?sp=1&amp;pid=35d264c80&amp;color=0,0,0&amp;vtp=1&amp;bt=1&amp;bbb=1"/>
              <p:cNvSpPr/>
              <p:nvPr/>
            </p:nvSpPr>
            <p:spPr>
              <a:xfrm>
                <a:off x="832104" y="1080000"/>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pH</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p:txBody>
          </p:sp>
        </mc:Choice>
        <mc:Fallback>
          <p:sp>
            <p:nvSpPr>
              <p:cNvPr id="2" name="P_5_BD#5a181a59a?sp=1&amp;pid=35d264c80&amp;color=0,0,0&amp;vtp=1&amp;bt=1&amp;bbb=1"/>
              <p:cNvSpPr>
                <a:spLocks noRot="1" noChangeAspect="1" noMove="1" noResize="1" noEditPoints="1" noAdjustHandles="1" noChangeArrowheads="1" noChangeShapeType="1" noTextEdit="1"/>
              </p:cNvSpPr>
              <p:nvPr/>
            </p:nvSpPr>
            <p:spPr>
              <a:xfrm>
                <a:off x="832104" y="1080000"/>
                <a:ext cx="10533888" cy="469900"/>
              </a:xfrm>
              <a:prstGeom prst="rect">
                <a:avLst/>
              </a:prstGeom>
              <a:blipFill rotWithShape="1">
                <a:blip r:embed="rId1"/>
                <a:stretch>
                  <a:fillRect l="-2" t="-106" r="1" b="106"/>
                </a:stretch>
              </a:blipFill>
            </p:spPr>
            <p:txBody>
              <a:bodyPr/>
              <a:lstStyle/>
              <a:p>
                <a:r>
                  <a:rPr lang="zh-CN" altLang="en-US">
                    <a:noFill/>
                  </a:rPr>
                  <a:t> </a:t>
                </a:r>
              </a:p>
            </p:txBody>
          </p:sp>
        </mc:Fallback>
      </mc:AlternateContent>
      <p:pic>
        <p:nvPicPr>
          <p:cNvPr id="3" name="P_5_BD#5a181a59a?pid=35d264c80&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5248656" y="1614924"/>
            <a:ext cx="1691640" cy="1764792"/>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4" name="P_5_BD#5a181a59a?pid=35d264c80&amp;color=0,0,0&amp;vtp=1&amp;bbb=1&amp;hb=1"/>
              <p:cNvSpPr/>
              <p:nvPr/>
            </p:nvSpPr>
            <p:spPr>
              <a:xfrm>
                <a:off x="832104" y="3507224"/>
                <a:ext cx="10533888" cy="12573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曲线特征：钟形曲线，存在最适</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pH</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（如胃蛋白酶的最适</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pH</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，植物体内的酶最适</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pH</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大多</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algn="l"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       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6</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a:p>
                <a:pPr latinLnBrk="1">
                  <a:lnSpc>
                    <a:spcPts val="3300"/>
                  </a:lnSpc>
                </a:pPr>
                <a:r>
                  <a:rPr lang="en-US" altLang="zh-CN" b="0" i="0" smtClean="0">
                    <a:solidFill>
                      <a:srgbClr val="00000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关键点</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：强酸、强碱环境会导致酶发生不可逆失活。</a:t>
                </a:r>
                <a:endParaRPr lang="en-US" altLang="zh-CN" dirty="0"/>
              </a:p>
            </p:txBody>
          </p:sp>
        </mc:Choice>
        <mc:Fallback>
          <p:sp>
            <p:nvSpPr>
              <p:cNvPr id="4" name="P_5_BD#5a181a59a?pid=35d264c80&amp;color=0,0,0&amp;vtp=1&amp;bbb=1&amp;hb=1"/>
              <p:cNvSpPr>
                <a:spLocks noRot="1" noChangeAspect="1" noMove="1" noResize="1" noEditPoints="1" noAdjustHandles="1" noChangeArrowheads="1" noChangeShapeType="1" noTextEdit="1"/>
              </p:cNvSpPr>
              <p:nvPr/>
            </p:nvSpPr>
            <p:spPr>
              <a:xfrm>
                <a:off x="832104" y="3507224"/>
                <a:ext cx="10533888" cy="1257300"/>
              </a:xfrm>
              <a:prstGeom prst="rect">
                <a:avLst/>
              </a:prstGeom>
              <a:blipFill rotWithShape="1">
                <a:blip r:embed="rId3"/>
                <a:stretch>
                  <a:fillRect l="-2" t="-9" r="1" b="9"/>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P_5#5a181a59a?pid=35d264c80&amp;color=0,0,0&amp;vtp=1&amp;bt=1&amp;bbb=1"/>
              <p:cNvSpPr/>
              <p:nvPr/>
            </p:nvSpPr>
            <p:spPr>
              <a:xfrm>
                <a:off x="832104" y="1080000"/>
                <a:ext cx="10533888" cy="4610100"/>
              </a:xfrm>
              <a:prstGeom prst="rect">
                <a:avLst/>
              </a:prstGeom>
              <a:noFill/>
            </p:spPr>
            <p:txBody>
              <a:bodyPr wrap="none" lIns="0" tIns="0" rIns="0" bIns="0" rtlCol="0" anchor="t"/>
              <a:lstStyle/>
              <a:p>
                <a:pPr algn="l" latinLnBrk="1">
                  <a:lnSpc>
                    <a:spcPts val="3300"/>
                  </a:lnSpc>
                </a:pPr>
                <a:r>
                  <a:rPr lang="en-US" altLang="zh-CN" sz="1800" b="1"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【拓展】</a:t>
                </a:r>
                <a:endParaRPr lang="en-US" altLang="zh-CN" sz="1800" dirty="0"/>
              </a:p>
              <a:p>
                <a:pPr algn="ctr" latinLnBrk="1">
                  <a:lnSpc>
                    <a:spcPts val="3300"/>
                  </a:lnSpc>
                </a:pPr>
                <a:r>
                  <a:rPr lang="en-US" altLang="zh-CN" sz="100" b="0" i="0" kern="0" spc="-9990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&lt;</a:t>
                </a:r>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m&gt;</a:t>
                </a:r>
                <a14:m>
                  <m:oMath xmlns:m="http://schemas.openxmlformats.org/officeDocument/2006/math">
                    <m:r>
                      <m:rPr>
                        <m:sty m:val="p"/>
                      </m:rPr>
                      <a:rPr lang="en-US" altLang="zh-CN" sz="1800" b="0" i="0" dirty="0">
                        <a:solidFill>
                          <a:srgbClr val="00A0AF"/>
                        </a:solidFill>
                        <a:latin typeface="Cambria Math" panose="02040503050406030204" pitchFamily="18" charset="0"/>
                        <a:ea typeface="微软雅黑" panose="020B0503020204020204" pitchFamily="34" charset="-122"/>
                        <a:cs typeface="微软雅黑" panose="020B0503020204020204" pitchFamily="34" charset="-120"/>
                      </a:rPr>
                      <m:t>pH</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&lt;/m</a:t>
                </a:r>
                <a:r>
                  <a:rPr lang="en-US" altLang="zh-CN" sz="100" b="0" i="0" kern="0" spc="-9990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&gt;</a:t>
                </a:r>
                <a:r>
                  <a:rPr lang="en-US" altLang="zh-CN" sz="1800" b="1" i="0" smtClean="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影响酶活性的机制</a:t>
                </a:r>
                <a:endParaRPr lang="en-US" altLang="zh-CN" sz="1800" b="1" i="0" smtClean="0">
                  <a:solidFill>
                    <a:srgbClr val="00A0AF"/>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300"/>
                  </a:lnSpc>
                </a:pP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破坏酶的空间结构</a:t>
                </a:r>
                <a:endParaRPr lang="en-US" altLang="zh-CN" dirty="0">
                  <a:solidFill>
                    <a:prstClr val="black"/>
                  </a:solidFill>
                </a:endParaRPr>
              </a:p>
              <a:p>
                <a:pPr lvl="0" latinLnBrk="1">
                  <a:lnSpc>
                    <a:spcPts val="3300"/>
                  </a:lnSpc>
                </a:pPr>
                <a:r>
                  <a:rPr lang="en-US" altLang="zh-CN" smtClean="0">
                    <a:solidFill>
                      <a:srgbClr val="000000"/>
                    </a:solidFill>
                    <a:latin typeface="宋体" panose="02010600030101010101" pitchFamily="2" charset="-122"/>
                    <a:ea typeface="楷体" panose="02010609060101010101" pitchFamily="34" charset="-122"/>
                    <a:cs typeface="微软雅黑" panose="020B0503020204020204" pitchFamily="34" charset="-120"/>
                  </a:rPr>
                  <a:t>    </a:t>
                </a:r>
                <a:r>
                  <a:rPr lang="en-US" altLang="zh-CN" smtClean="0">
                    <a:solidFill>
                      <a:srgbClr val="00A0AF"/>
                    </a:solidFill>
                    <a:latin typeface="微软雅黑" panose="020B0503020204020204" pitchFamily="34" charset="-122"/>
                    <a:ea typeface="楷体" panose="02010609060101010101" pitchFamily="34" charset="-122"/>
                    <a:cs typeface="微软雅黑" panose="020B0503020204020204" pitchFamily="34" charset="-120"/>
                  </a:rPr>
                  <a:t>极端</a:t>
                </a:r>
                <a:r>
                  <a:rPr lang="en-US" altLang="zh-CN" sz="10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&lt;m&gt;</a:t>
                </a:r>
                <a14:m>
                  <m:oMath xmlns:m="http://schemas.openxmlformats.org/officeDocument/2006/math">
                    <m:r>
                      <m:rPr>
                        <m:sty m:val="p"/>
                      </m:rPr>
                      <a:rPr lang="en-US" altLang="zh-CN" dirty="0">
                        <a:solidFill>
                          <a:srgbClr val="00A0AF"/>
                        </a:solidFill>
                        <a:latin typeface="Cambria Math" panose="02040503050406030204" pitchFamily="18" charset="0"/>
                        <a:ea typeface="微软雅黑" panose="020B0503020204020204" pitchFamily="34" charset="-122"/>
                        <a:cs typeface="微软雅黑" panose="020B0503020204020204" pitchFamily="34" charset="-120"/>
                      </a:rPr>
                      <m:t>pH</m:t>
                    </m:r>
                  </m:oMath>
                </a14:m>
                <a:r>
                  <a:rPr lang="en-US" altLang="zh-CN" sz="10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&lt;/m&gt;</a:t>
                </a:r>
                <a:r>
                  <a:rPr lang="en-US" altLang="zh-CN"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强酸或强碱</a:t>
                </a:r>
                <a:r>
                  <a:rPr lang="en-US" altLang="zh-CN"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使酶的三维空间结构发生不可逆的破坏</a:t>
                </a:r>
                <a:r>
                  <a:rPr lang="en-US" altLang="zh-CN"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导致酶蛋白变性</a:t>
                </a:r>
                <a:r>
                  <a:rPr lang="en-US" altLang="zh-CN">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a:solidFill>
                      <a:srgbClr val="00A0AF"/>
                    </a:solidFill>
                    <a:latin typeface="微软雅黑" panose="020B0503020204020204" pitchFamily="34" charset="-122"/>
                    <a:ea typeface="楷体" panose="02010609060101010101" pitchFamily="34" charset="-122"/>
                    <a:cs typeface="微软雅黑" panose="020B0503020204020204" pitchFamily="34" charset="-120"/>
                  </a:rPr>
                  <a:t>酶的活性中心构</a:t>
                </a:r>
                <a:endParaRPr lang="en-US" altLang="zh-CN">
                  <a:solidFill>
                    <a:srgbClr val="00A0AF"/>
                  </a:solidFill>
                  <a:latin typeface="微软雅黑" panose="020B0503020204020204" pitchFamily="34" charset="-122"/>
                  <a:ea typeface="楷体" panose="02010609060101010101" pitchFamily="34" charset="-122"/>
                  <a:cs typeface="微软雅黑" panose="020B0503020204020204" pitchFamily="34" charset="-120"/>
                </a:endParaRPr>
              </a:p>
              <a:p>
                <a:pPr lvl="0" latinLnBrk="1">
                  <a:lnSpc>
                    <a:spcPts val="3300"/>
                  </a:lnSpc>
                </a:pPr>
                <a:r>
                  <a:rPr lang="en-US" altLang="zh-CN">
                    <a:solidFill>
                      <a:srgbClr val="00A0AF"/>
                    </a:solidFill>
                    <a:latin typeface="微软雅黑" panose="020B0503020204020204" pitchFamily="34" charset="-122"/>
                    <a:ea typeface="楷体" panose="02010609060101010101" pitchFamily="34" charset="-122"/>
                    <a:cs typeface="微软雅黑" panose="020B0503020204020204" pitchFamily="34" charset="-120"/>
                  </a:rPr>
                  <a:t>象改变</a:t>
                </a:r>
                <a:r>
                  <a:rPr lang="en-US" altLang="zh-CN"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丧失催化能力</a:t>
                </a:r>
                <a:r>
                  <a:rPr lang="en-US" altLang="zh-CN"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例如胃蛋白酶在碱性环境中</a:t>
                </a:r>
                <a:r>
                  <a:rPr lang="en-US" altLang="zh-CN"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如进入小肠后</a:t>
                </a:r>
                <a:r>
                  <a:rPr lang="en-US" altLang="zh-CN"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会发生不可逆的变性</a:t>
                </a:r>
                <a:r>
                  <a:rPr lang="en-US" altLang="zh-CN"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a:solidFill>
                      <a:srgbClr val="00A0AF"/>
                    </a:solidFill>
                    <a:latin typeface="微软雅黑" panose="020B0503020204020204" pitchFamily="34" charset="-122"/>
                    <a:ea typeface="楷体" panose="02010609060101010101" pitchFamily="34" charset="-122"/>
                    <a:cs typeface="微软雅黑" panose="020B0503020204020204" pitchFamily="34" charset="-120"/>
                  </a:rPr>
                  <a:t>导致失活</a:t>
                </a:r>
                <a:r>
                  <a:rPr lang="en-US" altLang="zh-CN" smtClean="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mtClean="0">
                  <a:solidFill>
                    <a:srgbClr val="00A0AF"/>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300"/>
                  </a:lnSpc>
                </a:pP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改变酶与底物的电离状态</a:t>
                </a:r>
                <a:endParaRPr lang="en-US" altLang="zh-CN" dirty="0">
                  <a:solidFill>
                    <a:prstClr val="black"/>
                  </a:solidFill>
                </a:endParaRPr>
              </a:p>
              <a:p>
                <a:pPr lvl="0" latinLnBrk="1">
                  <a:lnSpc>
                    <a:spcPts val="3300"/>
                  </a:lnSpc>
                </a:pPr>
                <a:r>
                  <a:rPr lang="en-US" altLang="zh-CN" smtClean="0">
                    <a:solidFill>
                      <a:srgbClr val="000000"/>
                    </a:solidFill>
                    <a:latin typeface="宋体" panose="02010600030101010101" pitchFamily="2" charset="-122"/>
                    <a:ea typeface="楷体" panose="02010609060101010101" pitchFamily="34" charset="-122"/>
                    <a:cs typeface="微软雅黑" panose="020B0503020204020204" pitchFamily="34" charset="-120"/>
                  </a:rPr>
                  <a:t>    </a:t>
                </a:r>
                <a:r>
                  <a:rPr lang="en-US" altLang="zh-CN" smtClean="0">
                    <a:solidFill>
                      <a:srgbClr val="00A0AF"/>
                    </a:solidFill>
                    <a:latin typeface="微软雅黑" panose="020B0503020204020204" pitchFamily="34" charset="-122"/>
                    <a:ea typeface="楷体" panose="02010609060101010101" pitchFamily="34" charset="-122"/>
                    <a:cs typeface="微软雅黑" panose="020B0503020204020204" pitchFamily="34" charset="-120"/>
                  </a:rPr>
                  <a:t>酶活性中心的某些氨基酸残基</a:t>
                </a:r>
                <a:r>
                  <a:rPr lang="en-US" altLang="zh-CN"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如羧基</a:t>
                </a:r>
                <a:r>
                  <a:rPr lang="en-US" altLang="zh-CN"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氨基</a:t>
                </a:r>
                <a:r>
                  <a:rPr lang="en-US" altLang="zh-CN"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咪唑基等</a:t>
                </a:r>
                <a:r>
                  <a:rPr lang="en-US" altLang="zh-CN"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需处于特定电离状态才能结合底物</a:t>
                </a:r>
                <a:r>
                  <a:rPr lang="en-US" altLang="zh-CN"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0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&lt;m&gt;</a:t>
                </a:r>
                <a14:m>
                  <m:oMath xmlns:m="http://schemas.openxmlformats.org/officeDocument/2006/math">
                    <m:r>
                      <m:rPr>
                        <m:sty m:val="p"/>
                      </m:rPr>
                      <a:rPr lang="en-US" altLang="zh-CN" dirty="0">
                        <a:solidFill>
                          <a:srgbClr val="00A0AF"/>
                        </a:solidFill>
                        <a:latin typeface="Cambria Math" panose="02040503050406030204" pitchFamily="18" charset="0"/>
                        <a:ea typeface="微软雅黑" panose="020B0503020204020204" pitchFamily="34" charset="-122"/>
                        <a:cs typeface="微软雅黑" panose="020B0503020204020204" pitchFamily="34" charset="-120"/>
                      </a:rPr>
                      <m:t>pH</m:t>
                    </m:r>
                  </m:oMath>
                </a14:m>
                <a:r>
                  <a:rPr lang="en-US" altLang="zh-CN" sz="10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&lt;/</a:t>
                </a:r>
                <a:r>
                  <a:rPr lang="en-US" altLang="zh-CN" sz="100" kern="0" spc="-9990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m</a:t>
                </a:r>
                <a:r>
                  <a:rPr lang="en-US" altLang="zh-CN" sz="100" kern="0" spc="-9990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&gt;</a:t>
                </a:r>
                <a:endParaRPr lang="en-US" altLang="zh-CN" sz="100" kern="0" spc="-99900">
                  <a:solidFill>
                    <a:srgbClr val="FFFFFF"/>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300"/>
                  </a:lnSpc>
                </a:pPr>
                <a:r>
                  <a:rPr lang="en-US" altLang="zh-CN">
                    <a:solidFill>
                      <a:srgbClr val="00A0AF"/>
                    </a:solidFill>
                    <a:latin typeface="微软雅黑" panose="020B0503020204020204" pitchFamily="34" charset="-122"/>
                    <a:ea typeface="楷体" panose="02010609060101010101" pitchFamily="34" charset="-122"/>
                    <a:cs typeface="微软雅黑" panose="020B0503020204020204" pitchFamily="34" charset="-120"/>
                  </a:rPr>
                  <a:t>变化可能抑制这些基团的电离</a:t>
                </a:r>
                <a:r>
                  <a:rPr lang="en-US" altLang="zh-CN"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阻碍酶</a:t>
                </a:r>
                <a:r>
                  <a:rPr lang="en-US" altLang="zh-CN"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底物复合物的形成</a:t>
                </a:r>
                <a:r>
                  <a:rPr lang="en-US" altLang="zh-CN"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a:solidFill>
                      <a:srgbClr val="00A0AF"/>
                    </a:solidFill>
                    <a:latin typeface="微软雅黑" panose="020B0503020204020204" pitchFamily="34" charset="-122"/>
                    <a:ea typeface="楷体" panose="02010609060101010101" pitchFamily="34" charset="-122"/>
                    <a:cs typeface="微软雅黑" panose="020B0503020204020204" pitchFamily="34" charset="-120"/>
                  </a:rPr>
                  <a:t>例如胰蛋白酶的活性中心含丝氨酸残基</a:t>
                </a:r>
                <a:r>
                  <a:rPr lang="en-US" altLang="zh-CN">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a:solidFill>
                    <a:srgbClr val="00A0AF"/>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300"/>
                  </a:lnSpc>
                </a:pPr>
                <a:r>
                  <a:rPr lang="en-US" altLang="zh-CN">
                    <a:solidFill>
                      <a:srgbClr val="00A0AF"/>
                    </a:solidFill>
                    <a:latin typeface="微软雅黑" panose="020B0503020204020204" pitchFamily="34" charset="-122"/>
                    <a:ea typeface="楷体" panose="02010609060101010101" pitchFamily="34" charset="-122"/>
                    <a:cs typeface="微软雅黑" panose="020B0503020204020204" pitchFamily="34" charset="-120"/>
                  </a:rPr>
                  <a:t>需在弱碱性环境中去质子化以发挥催化作用</a:t>
                </a:r>
                <a:r>
                  <a:rPr lang="en-US" altLang="zh-CN" smtClean="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mtClean="0">
                  <a:solidFill>
                    <a:srgbClr val="00A0AF"/>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300"/>
                  </a:lnSpc>
                </a:pP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（3）</a:t>
                </a:r>
                <a:r>
                  <a:rPr lang="en-US" altLang="zh-CN"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影响底物的带电性质</a:t>
                </a:r>
                <a:endParaRPr lang="en-US" altLang="zh-CN" dirty="0">
                  <a:solidFill>
                    <a:prstClr val="black"/>
                  </a:solidFill>
                </a:endParaRPr>
              </a:p>
              <a:p>
                <a:pPr lvl="0" latinLnBrk="1">
                  <a:lnSpc>
                    <a:spcPts val="3300"/>
                  </a:lnSpc>
                </a:pPr>
                <a:r>
                  <a:rPr lang="en-US" altLang="zh-CN" smtClean="0">
                    <a:solidFill>
                      <a:srgbClr val="000000"/>
                    </a:solidFill>
                    <a:latin typeface="宋体" panose="02010600030101010101" pitchFamily="2" charset="-122"/>
                    <a:ea typeface="楷体" panose="02010609060101010101" pitchFamily="34" charset="-122"/>
                    <a:cs typeface="微软雅黑" panose="020B0503020204020204" pitchFamily="34" charset="-120"/>
                  </a:rPr>
                  <a:t>    </a:t>
                </a:r>
                <a:r>
                  <a:rPr lang="en-US" altLang="zh-CN" smtClean="0">
                    <a:solidFill>
                      <a:srgbClr val="00A0AF"/>
                    </a:solidFill>
                    <a:latin typeface="微软雅黑" panose="020B0503020204020204" pitchFamily="34" charset="-122"/>
                    <a:ea typeface="楷体" panose="02010609060101010101" pitchFamily="34" charset="-122"/>
                    <a:cs typeface="微软雅黑" panose="020B0503020204020204" pitchFamily="34" charset="-120"/>
                  </a:rPr>
                  <a:t>底物分子表面的电荷分布受</a:t>
                </a:r>
                <a:r>
                  <a:rPr lang="en-US" altLang="zh-CN" sz="10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&lt;m&gt;</a:t>
                </a:r>
                <a14:m>
                  <m:oMath xmlns:m="http://schemas.openxmlformats.org/officeDocument/2006/math">
                    <m:r>
                      <m:rPr>
                        <m:sty m:val="p"/>
                      </m:rPr>
                      <a:rPr lang="en-US" altLang="zh-CN" spc="-50" dirty="0">
                        <a:solidFill>
                          <a:srgbClr val="00A0AF"/>
                        </a:solidFill>
                        <a:latin typeface="Cambria Math" panose="02040503050406030204" pitchFamily="18" charset="0"/>
                        <a:ea typeface="微软雅黑" panose="020B0503020204020204" pitchFamily="34" charset="-122"/>
                        <a:cs typeface="微软雅黑" panose="020B0503020204020204" pitchFamily="34" charset="-120"/>
                      </a:rPr>
                      <m:t>pH</m:t>
                    </m:r>
                  </m:oMath>
                </a14:m>
                <a:r>
                  <a:rPr lang="en-US" altLang="zh-CN" sz="10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&lt;/m&gt;</a:t>
                </a:r>
                <a:r>
                  <a:rPr lang="en-US" altLang="zh-CN" spc="-50"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影响</a:t>
                </a:r>
                <a:r>
                  <a:rPr lang="en-US" altLang="zh-CN" spc="-5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pc="-50"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若无法与酶活性中心的电荷互补</a:t>
                </a:r>
                <a:r>
                  <a:rPr lang="en-US" altLang="zh-CN" spc="-5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pc="-50"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则会导致与酶的结合效率下降</a:t>
                </a:r>
                <a:r>
                  <a:rPr lang="en-US" altLang="zh-CN" spc="-5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mc:Choice>
        <mc:Fallback>
          <p:sp>
            <p:nvSpPr>
              <p:cNvPr id="2" name="P_5#5a181a59a?pid=35d264c80&amp;color=0,0,0&amp;vtp=1&amp;bt=1&amp;bbb=1"/>
              <p:cNvSpPr>
                <a:spLocks noRot="1" noChangeAspect="1" noMove="1" noResize="1" noEditPoints="1" noAdjustHandles="1" noChangeArrowheads="1" noChangeShapeType="1" noTextEdit="1"/>
              </p:cNvSpPr>
              <p:nvPr/>
            </p:nvSpPr>
            <p:spPr>
              <a:xfrm>
                <a:off x="832104" y="1080000"/>
                <a:ext cx="10533888" cy="4610100"/>
              </a:xfrm>
              <a:prstGeom prst="rect">
                <a:avLst/>
              </a:prstGeom>
              <a:blipFill rotWithShape="1">
                <a:blip r:embed="rId1"/>
                <a:stretch>
                  <a:fillRect l="-2" t="-11" r="-969" b="11"/>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_5_BD#5a181a59a?sp=1&amp;pid=35d264c80&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（3）抑制剂与激活剂</a:t>
            </a:r>
            <a:endParaRPr lang="en-US" altLang="zh-CN" sz="1800" dirty="0"/>
          </a:p>
        </p:txBody>
      </p:sp>
      <p:pic>
        <p:nvPicPr>
          <p:cNvPr id="3" name="P_5_BD#5a181a59a?pid=35d264c80&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4992624" y="1622425"/>
            <a:ext cx="2203704" cy="1133856"/>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4" name="P_5_BD#5a181a59a?pid=35d264c80&amp;color=0,0,0&amp;vtp=1&amp;bbb=1&amp;hb=1"/>
              <p:cNvSpPr/>
              <p:nvPr/>
            </p:nvSpPr>
            <p:spPr>
              <a:xfrm>
                <a:off x="832104" y="2892425"/>
                <a:ext cx="10533888" cy="25146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抑制剂曲线特征：竞争性抑制剂结构与底物相似，增加底物浓度可减轻抑制</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非竞争性抑制剂能结合</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酶的其他部位</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，无法通过增加底物缓解。</a:t>
                </a:r>
                <a:endParaRPr lang="en-US" altLang="zh-CN" sz="1800" dirty="0"/>
              </a:p>
              <a:p>
                <a:pPr latinLnBrk="1">
                  <a:lnSpc>
                    <a:spcPts val="3300"/>
                  </a:lnSpc>
                </a:pPr>
                <a:r>
                  <a:rPr lang="en-US" altLang="zh-CN" b="0" i="0" smtClean="0">
                    <a:solidFill>
                      <a:srgbClr val="00000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激活剂</a:t>
                </a:r>
                <a:r>
                  <a:rPr lang="en-US" altLang="zh-CN"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a:t>
                </a:r>
                <a14:m>
                  <m:oMath xmlns:m="http://schemas.openxmlformats.org/officeDocument/2006/math">
                    <m:sSup>
                      <m:sSupPr>
                        <m:ctrlPr>
                          <a:rPr lang="en-US" altLang="zh-CN"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e>
                      <m:sup>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激活唾液淀粉酶，</a:t>
                </a:r>
                <a14:m>
                  <m:oMath xmlns:m="http://schemas.openxmlformats.org/officeDocument/2006/math">
                    <m:sSup>
                      <m:sSupPr>
                        <m:ctrlPr>
                          <a:rPr lang="en-US" altLang="zh-CN"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Mg</m:t>
                        </m:r>
                      </m:e>
                      <m:sup>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激活</a:t>
                </a:r>
                <a14:m>
                  <m:oMath xmlns:m="http://schemas.openxmlformats.org/officeDocument/2006/math">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DNA</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聚合酶</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300"/>
                  </a:lnSpc>
                </a:pP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（4）其他因素</a:t>
                </a:r>
                <a:endParaRPr lang="en-US" altLang="zh-CN" dirty="0">
                  <a:solidFill>
                    <a:prstClr val="black"/>
                  </a:solidFill>
                </a:endParaRPr>
              </a:p>
              <a:p>
                <a:pPr lvl="0" latinLnBrk="1">
                  <a:lnSpc>
                    <a:spcPts val="3300"/>
                  </a:lnSpc>
                </a:pPr>
                <a:r>
                  <a:rPr lang="en-US" altLang="zh-CN" smtClean="0">
                    <a:solidFill>
                      <a:srgbClr val="00000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产物积累</a:t>
                </a: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：可能导致反馈抑制（如</a:t>
                </a:r>
                <a14:m>
                  <m:oMath xmlns:m="http://schemas.openxmlformats.org/officeDocument/2006/math">
                    <m:r>
                      <m:rPr>
                        <m:sty m:val="p"/>
                      </m:rP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ATP</m:t>
                    </m:r>
                  </m:oMath>
                </a14:m>
                <a:r>
                  <a:rPr lang="en-US" altLang="zh-CN" sz="10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作为产物，积累时会抑制呼吸酶的催化）。</a:t>
                </a:r>
                <a:endParaRPr lang="en-US" altLang="zh-CN" dirty="0">
                  <a:solidFill>
                    <a:prstClr val="black"/>
                  </a:solidFill>
                </a:endParaRPr>
              </a:p>
              <a:p>
                <a:pPr lvl="0" latinLnBrk="1">
                  <a:lnSpc>
                    <a:spcPts val="3300"/>
                  </a:lnSpc>
                </a:pPr>
                <a:r>
                  <a:rPr lang="en-US" altLang="zh-CN" smtClean="0">
                    <a:solidFill>
                      <a:srgbClr val="00000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辅因子</a:t>
                </a: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：需辅酶或辅基</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a:t>
                </a:r>
                <a14:m>
                  <m:oMath xmlns:m="http://schemas.openxmlformats.org/officeDocument/2006/math">
                    <m:sSup>
                      <m:sSupPr>
                        <m:ctrlPr>
                          <a:rPr lang="en-US" altLang="zh-CN"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NAD</m:t>
                        </m:r>
                      </m:e>
                      <m:sup>
                        <m: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0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、维生素）维持活性。</a:t>
                </a:r>
                <a:endParaRPr lang="en-US" altLang="zh-CN" dirty="0"/>
              </a:p>
            </p:txBody>
          </p:sp>
        </mc:Choice>
        <mc:Fallback>
          <p:sp>
            <p:nvSpPr>
              <p:cNvPr id="4" name="P_5_BD#5a181a59a?pid=35d264c80&amp;color=0,0,0&amp;vtp=1&amp;bbb=1&amp;hb=1"/>
              <p:cNvSpPr>
                <a:spLocks noRot="1" noChangeAspect="1" noMove="1" noResize="1" noEditPoints="1" noAdjustHandles="1" noChangeArrowheads="1" noChangeShapeType="1" noTextEdit="1"/>
              </p:cNvSpPr>
              <p:nvPr/>
            </p:nvSpPr>
            <p:spPr>
              <a:xfrm>
                <a:off x="832104" y="2892425"/>
                <a:ext cx="10533888" cy="2514600"/>
              </a:xfrm>
              <a:prstGeom prst="rect">
                <a:avLst/>
              </a:prstGeom>
              <a:blipFill rotWithShape="1">
                <a:blip r:embed="rId2"/>
                <a:stretch>
                  <a:fillRect l="-2" r="-921"/>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3608</Words>
  <Application>WPS 演示</Application>
  <PresentationFormat>宽屏</PresentationFormat>
  <Paragraphs>320</Paragraphs>
  <Slides>17</Slides>
  <Notes>17</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17</vt:i4>
      </vt:variant>
    </vt:vector>
  </HeadingPairs>
  <TitlesOfParts>
    <vt:vector size="33" baseType="lpstr">
      <vt:lpstr>Arial</vt:lpstr>
      <vt:lpstr>宋体</vt:lpstr>
      <vt:lpstr>Wingdings</vt:lpstr>
      <vt:lpstr>黑体</vt:lpstr>
      <vt:lpstr>黑体</vt:lpstr>
      <vt:lpstr>微软雅黑</vt:lpstr>
      <vt:lpstr>微软雅黑</vt:lpstr>
      <vt:lpstr>宋体</vt:lpstr>
      <vt:lpstr>Cambria Math</vt:lpstr>
      <vt:lpstr>楷体</vt:lpstr>
      <vt:lpstr>Arial (正文)</vt:lpstr>
      <vt:lpstr>Arial (正文)</vt:lpstr>
      <vt:lpstr>Calibri</vt:lpstr>
      <vt:lpstr>Arial Unicode MS</vt:lpstr>
      <vt:lpstr>等线</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予恩</cp:lastModifiedBy>
  <cp:revision>7</cp:revision>
  <dcterms:created xsi:type="dcterms:W3CDTF">2025-05-13T06:37:00Z</dcterms:created>
  <dcterms:modified xsi:type="dcterms:W3CDTF">2025-05-14T06:32:46Z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BEA9527B203549038AD891CECA2CD81C_12</vt:lpwstr>
  </property>
  <property fmtid="{D5CDD505-2E9C-101B-9397-08002B2CF9AE}" pid="3" name="KSOProductBuildVer">
    <vt:lpwstr>2052-12.1.0.20784</vt:lpwstr>
  </property>
</Properties>
</file>