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c350697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819e1173e41e8d6aeec5a8b#tid=6822db93af2a340009383bd3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高中生物学 必修1 分子与细胞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dcca51d9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0c50914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2.jpe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1_1#eba6b7455?vop=1&amp;pid=c35069733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示例题</a:t>
                </a:r>
                <a:r>
                  <a:rPr lang="en-US" altLang="zh-CN" sz="1800" b="1" i="0" dirty="0">
                    <a:solidFill>
                      <a:srgbClr val="00A0A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为研究某因素对酶促反应速率的影响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研究小组利用新鲜肝脏研磨液和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溶液进行实验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并记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录反应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时各组收集到的氧气体积，结果如表。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下列叙述不正确的是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4_BD.1_1#eba6b7455?vop=1&amp;pid=c35069733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 rotWithShape="1">
                <a:blip r:embed="rId1"/>
                <a:stretch>
                  <a:fillRect l="-2" t="-60" r="-391" b="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QC_4_BD.1_2#eba6b7455?colgroup=16,4,4,4,4,4,4,4&amp;vop=1&amp;pid=c35069733&amp;color=0,0,0&amp;vtp=1&amp;bbb=1"/>
              <p:cNvGraphicFramePr>
                <a:graphicFrameLocks noGrp="1"/>
              </p:cNvGraphicFramePr>
              <p:nvPr/>
            </p:nvGraphicFramePr>
            <p:xfrm>
              <a:off x="832104" y="2041644"/>
              <a:ext cx="10488168" cy="1704340"/>
            </p:xfrm>
            <a:graphic>
              <a:graphicData uri="http://schemas.openxmlformats.org/drawingml/2006/table">
                <a:tbl>
                  <a:tblPr/>
                  <a:tblGrid>
                    <a:gridCol w="3191256"/>
                    <a:gridCol w="1042416"/>
                    <a:gridCol w="1042416"/>
                    <a:gridCol w="1042416"/>
                    <a:gridCol w="1042416"/>
                    <a:gridCol w="1042416"/>
                    <a:gridCol w="1042416"/>
                    <a:gridCol w="1042416"/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⑥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r>
                            <a:rPr lang="en-US" altLang="zh-CN" sz="1400" b="1" i="0" dirty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浓度</a:t>
                          </a: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（质量分数）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3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%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3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%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3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%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3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%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3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%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3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%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3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%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新鲜肝脏研磨液</a:t>
                          </a: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/</a:t>
                          </a: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FeCl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r>
                            <a:rPr lang="en-US" altLang="zh-CN" sz="1400" b="1" i="0" dirty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溶液</a:t>
                          </a: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/滴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收集到的氧气体积/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mL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4.5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4.5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QC_4_BD.1_2#eba6b7455?colgroup=16,4,4,4,4,4,4,4&amp;vop=1&amp;pid=c35069733&amp;color=0,0,0&amp;vtp=1&amp;bbb=1"/>
              <p:cNvGraphicFramePr>
                <a:graphicFrameLocks noGrp="1"/>
              </p:cNvGraphicFramePr>
              <p:nvPr/>
            </p:nvGraphicFramePr>
            <p:xfrm>
              <a:off x="832104" y="2041644"/>
              <a:ext cx="10488168" cy="1704340"/>
            </p:xfrm>
            <a:graphic>
              <a:graphicData uri="http://schemas.openxmlformats.org/drawingml/2006/table">
                <a:tbl>
                  <a:tblPr/>
                  <a:tblGrid>
                    <a:gridCol w="3191256"/>
                    <a:gridCol w="1042416"/>
                    <a:gridCol w="1042416"/>
                    <a:gridCol w="1042416"/>
                    <a:gridCol w="1042416"/>
                    <a:gridCol w="1042416"/>
                    <a:gridCol w="1042416"/>
                    <a:gridCol w="1042416"/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⑥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99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新鲜肝脏研磨液</a:t>
                          </a: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/</a:t>
                          </a: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99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4099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4.5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4.5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QC_4_AN.2_1#eba6b7455.bracket?vop=1&amp;pid=c35069733&amp;color=0,0,0&amp;vpa=1&amp;vtp=1"/>
          <p:cNvSpPr/>
          <p:nvPr/>
        </p:nvSpPr>
        <p:spPr>
          <a:xfrm>
            <a:off x="8203660" y="1506720"/>
            <a:ext cx="331788" cy="41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anose="020B0503020204020204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4_BD.1_3#eba6b7455.choices?vop=1&amp;pid=c35069733&amp;color=0,0,0&amp;vtp=1&amp;bbb=1"/>
              <p:cNvSpPr/>
              <p:nvPr/>
            </p:nvSpPr>
            <p:spPr>
              <a:xfrm>
                <a:off x="832104" y="3883144"/>
                <a:ext cx="10533888" cy="167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①组的作用是作为空白对照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分析②③④组的结果可知，在添加4滴及以上的新鲜肝脏研磨液时，酶促反应速率不再加快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该小组实验的自变量之一是催化剂的种类，根据相应结果可以得出酶具有高效性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该实验中温度与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浓度均为无关变量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，在不同组别实验中应控制其相同且适宜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4_BD.1_3#eba6b7455.choices?vop=1&amp;pid=c35069733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883144"/>
                <a:ext cx="10533888" cy="1676400"/>
              </a:xfrm>
              <a:prstGeom prst="rect">
                <a:avLst/>
              </a:prstGeom>
              <a:blipFill rotWithShape="1">
                <a:blip r:embed="rId3"/>
                <a:stretch>
                  <a:fillRect l="-2" t="-7" r="1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a90c46f3d.fixed?pid=bff8e7125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a90c46f3d.fixed?pid=bff8e7125&amp;color=255,255,255&amp;vtp=1&amp;bbb=1"/>
          <p:cNvSpPr/>
          <p:nvPr/>
        </p:nvSpPr>
        <p:spPr>
          <a:xfrm>
            <a:off x="640080" y="2880360"/>
            <a:ext cx="10908792" cy="135432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关于酶的高效性的实验解析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ed0b29932?pid=dcca51d99&amp;color=0,0,0&amp;vtp=1&amp;bt=1&amp;bbb=1&amp;hb=1"/>
          <p:cNvSpPr/>
          <p:nvPr/>
        </p:nvSpPr>
        <p:spPr>
          <a:xfrm>
            <a:off x="832104" y="1078992"/>
            <a:ext cx="10533888" cy="2514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本攻略聚焦于酶的高效性原因及其探究实验，这是高考生物的重要考点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实验通过对比酶与无机催化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剂的催化效率来探究酶的高效性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。实验关键在于控制催化剂种类这一单一变量，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确保其他条件相同且适宜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此外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，该考点还关联到酶的作用机理（如降低活化能）、专一性及作用条件温和等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高频考点与易错点包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括过氧化氢作为底物的选择原因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（无毒、现象明显但需新配制）、使用肝脏研磨液的原因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增大酶与底物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接触面积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）、实验变量的不可替换性（保证单一变量对比），以及异常结果的分析。掌握这些内容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能有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效提升对酶的高效性相关试题解答的效率</a:t>
            </a:r>
            <a:r>
              <a:rPr lang="en-US" altLang="zh-CN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f81464986?pid=0c5091450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392" y="1078992"/>
            <a:ext cx="374904" cy="411480"/>
          </a:xfrm>
          <a:prstGeom prst="rect">
            <a:avLst/>
          </a:prstGeom>
        </p:spPr>
      </p:pic>
      <p:sp>
        <p:nvSpPr>
          <p:cNvPr id="3" name="C_4_BD#f81464986?pid=0c5091450&amp;color=255,255,255&amp;vtp=1&amp;bt=1"/>
          <p:cNvSpPr/>
          <p:nvPr/>
        </p:nvSpPr>
        <p:spPr>
          <a:xfrm>
            <a:off x="822960" y="914400"/>
            <a:ext cx="429768" cy="7315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22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一</a:t>
            </a:r>
            <a:endParaRPr lang="en-US" altLang="zh-CN" sz="2200" dirty="0"/>
          </a:p>
        </p:txBody>
      </p:sp>
      <p:sp>
        <p:nvSpPr>
          <p:cNvPr id="4" name="C_4_BD#f81464986?pid=0c5091450&amp;color=0,0,0&amp;vtp=1&amp;bbb=1"/>
          <p:cNvSpPr/>
          <p:nvPr/>
        </p:nvSpPr>
        <p:spPr>
          <a:xfrm>
            <a:off x="1280160" y="1069594"/>
            <a:ext cx="10515600" cy="3937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1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酶的作用机理</a:t>
            </a:r>
            <a:endParaRPr lang="en-US" altLang="zh-CN" sz="2200" dirty="0"/>
          </a:p>
        </p:txBody>
      </p:sp>
      <p:sp>
        <p:nvSpPr>
          <p:cNvPr id="5" name="P_5_BD#51ad25237?pid=f81464986&amp;color=0,0,0&amp;vtp=1&amp;bbb=1&amp;hb=1"/>
          <p:cNvSpPr/>
          <p:nvPr/>
        </p:nvSpPr>
        <p:spPr>
          <a:xfrm>
            <a:off x="832104" y="1460500"/>
            <a:ext cx="10533888" cy="1257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酶是一种生物催化剂，作用原理是降低化学反应所需的活化能，其相比于无机催化剂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降低化学反应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的活化能的效果更显著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，还能使细胞代谢在温和的条件下快速有序地进行。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酶能改变相应化学反应的速率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但不能改变反应方向和平衡点</a:t>
            </a:r>
            <a:r>
              <a:rPr lang="en-US" altLang="zh-CN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。反应前后酶的性质和数量均没有变化，这是酶与无机催化剂作用的共同点。</a:t>
            </a:r>
            <a:endParaRPr lang="en-US" altLang="zh-CN" dirty="0"/>
          </a:p>
        </p:txBody>
      </p:sp>
      <p:pic>
        <p:nvPicPr>
          <p:cNvPr id="6" name="P_5_BD#51ad25237?pid=f81464986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28616" y="2832100"/>
            <a:ext cx="2322576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P_5_BD#51ad25237?pid=f81464986&amp;color=0,0,0&amp;vtp=1&amp;bbb=1"/>
              <p:cNvSpPr/>
              <p:nvPr/>
            </p:nvSpPr>
            <p:spPr>
              <a:xfrm>
                <a:off x="832104" y="4775200"/>
                <a:ext cx="10533888" cy="1257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无酶催化的反应对应图中曲线乙，有酶催化的反应可对应曲线甲。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kern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𝑎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指在无催化剂的条件下，反应所需要的活化能；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指酶降低的活化能。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该反应中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，若将酶催化改为无机催化剂催化，则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将减小。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7" name="P_5_BD#51ad25237?pid=f8146498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775200"/>
                <a:ext cx="10533888" cy="1257300"/>
              </a:xfrm>
              <a:prstGeom prst="rect">
                <a:avLst/>
              </a:prstGeom>
              <a:blipFill rotWithShape="1">
                <a:blip r:embed="rId3"/>
                <a:stretch>
                  <a:fillRect l="-2" r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51ad25237?pid=f81464986&amp;color=0,0,0&amp;vtp=1&amp;bt=1&amp;bbb=1"/>
          <p:cNvSpPr/>
          <p:nvPr/>
        </p:nvSpPr>
        <p:spPr>
          <a:xfrm>
            <a:off x="832104" y="1080000"/>
            <a:ext cx="10533888" cy="167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【</a:t>
            </a:r>
            <a:r>
              <a:rPr lang="en-US" altLang="zh-CN" sz="1800" b="1" i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注意</a:t>
            </a:r>
            <a:r>
              <a:rPr lang="en-US" altLang="zh-CN" sz="1800" b="1" i="0" smtClean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】</a:t>
            </a:r>
            <a:endParaRPr lang="en-US" altLang="zh-CN" sz="1800" b="1" i="0" smtClean="0">
              <a:solidFill>
                <a:srgbClr val="00A0A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（1）加热不能降低化学反应的活化能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，但是可以为反应提供能量。</a:t>
            </a:r>
            <a:endParaRPr lang="en-US" altLang="zh-CN">
              <a:solidFill>
                <a:srgbClr val="00A0AF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       （2）酶可以重复多次利用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，酶促反应结束后不会立即被降解。</a:t>
            </a:r>
            <a:endParaRPr lang="en-US" altLang="zh-CN">
              <a:solidFill>
                <a:srgbClr val="00A0AF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       （3）酶既可以作为催化剂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也可以作为另一个化学反应的底物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10bca57ff?pid=0c5091450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392" y="1078992"/>
            <a:ext cx="374904" cy="411480"/>
          </a:xfrm>
          <a:prstGeom prst="rect">
            <a:avLst/>
          </a:prstGeom>
        </p:spPr>
      </p:pic>
      <p:sp>
        <p:nvSpPr>
          <p:cNvPr id="3" name="C_4_BD#10bca57ff?pid=0c5091450&amp;color=255,255,255&amp;vtp=1&amp;bt=1"/>
          <p:cNvSpPr/>
          <p:nvPr/>
        </p:nvSpPr>
        <p:spPr>
          <a:xfrm>
            <a:off x="822960" y="914400"/>
            <a:ext cx="429768" cy="7315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22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二</a:t>
            </a:r>
            <a:endParaRPr lang="en-US" altLang="zh-CN" sz="2200" dirty="0"/>
          </a:p>
        </p:txBody>
      </p:sp>
      <p:sp>
        <p:nvSpPr>
          <p:cNvPr id="4" name="C_4_BD#10bca57ff?pid=0c5091450&amp;color=0,0,0&amp;vtp=1&amp;bbb=1"/>
          <p:cNvSpPr/>
          <p:nvPr/>
        </p:nvSpPr>
        <p:spPr>
          <a:xfrm>
            <a:off x="1280160" y="1069594"/>
            <a:ext cx="10515600" cy="3937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1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酶具有高效性</a:t>
            </a:r>
            <a:endParaRPr lang="en-US" altLang="zh-CN" sz="2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P_5_BD#70a0aef2e?pid=10bca57ff&amp;color=0,0,0&amp;vtp=1&amp;bbb=1&amp;hb=1"/>
              <p:cNvSpPr/>
              <p:nvPr/>
            </p:nvSpPr>
            <p:spPr>
              <a:xfrm>
                <a:off x="832104" y="1460500"/>
                <a:ext cx="10533888" cy="838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酶的催化效率是无机催化剂的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7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～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倍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，说明酶的催化作用具有高效性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酶的高效性保证了生物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体内的化学反应能快速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、顺利地进行。</a:t>
                </a:r>
                <a:endParaRPr lang="en-US" altLang="zh-CN" dirty="0"/>
              </a:p>
            </p:txBody>
          </p:sp>
        </mc:Choice>
        <mc:Fallback>
          <p:sp>
            <p:nvSpPr>
              <p:cNvPr id="5" name="P_5_BD#70a0aef2e?pid=10bca57ff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60500"/>
                <a:ext cx="10533888" cy="838200"/>
              </a:xfrm>
              <a:prstGeom prst="rect">
                <a:avLst/>
              </a:prstGeom>
              <a:blipFill rotWithShape="1">
                <a:blip r:embed="rId2"/>
                <a:stretch>
                  <a:fillRect l="-2" r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_5_BD#70a0aef2e?pid=10bca57ff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70248" y="2413000"/>
            <a:ext cx="3648456" cy="157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b97e8f97b?pid=0c5091450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392" y="1078992"/>
            <a:ext cx="374904" cy="411480"/>
          </a:xfrm>
          <a:prstGeom prst="rect">
            <a:avLst/>
          </a:prstGeom>
        </p:spPr>
      </p:pic>
      <p:sp>
        <p:nvSpPr>
          <p:cNvPr id="3" name="C_4_BD#b97e8f97b?pid=0c5091450&amp;color=255,255,255&amp;vtp=1&amp;bt=1"/>
          <p:cNvSpPr/>
          <p:nvPr/>
        </p:nvSpPr>
        <p:spPr>
          <a:xfrm>
            <a:off x="822960" y="914400"/>
            <a:ext cx="429768" cy="7315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22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三</a:t>
            </a:r>
            <a:endParaRPr lang="en-US" altLang="zh-CN" sz="2200" dirty="0"/>
          </a:p>
        </p:txBody>
      </p:sp>
      <p:sp>
        <p:nvSpPr>
          <p:cNvPr id="4" name="C_4_BD#b97e8f97b?pid=0c5091450&amp;color=0,0,0&amp;vtp=1&amp;bbb=1"/>
          <p:cNvSpPr/>
          <p:nvPr/>
        </p:nvSpPr>
        <p:spPr>
          <a:xfrm>
            <a:off x="1280160" y="1069594"/>
            <a:ext cx="10515600" cy="3937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1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设计实验探究酶的高效性——比较过氧化氢在不同条件下的分解</a:t>
            </a:r>
            <a:endParaRPr lang="en-US" altLang="zh-CN" sz="2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P_5#e91cbfd99?sp=1&amp;pid=b97e8f97b&amp;color=0,0,0&amp;vtp=1&amp;bbb=1&amp;hb=1"/>
              <p:cNvSpPr/>
              <p:nvPr/>
            </p:nvSpPr>
            <p:spPr>
              <a:xfrm>
                <a:off x="832104" y="1460500"/>
                <a:ext cx="10533888" cy="2095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1.实验原理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kern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   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溶液中的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是一种无机催化剂，它可以催化过氧化氢分解为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和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&gt;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新鲜的肝脏中的过氧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化氢酶具有相同的作用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，但催化效率不同（每滴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溶液中的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数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大约是每滴新鲜肝脏研磨液中过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氧化氢酶分子数的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25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万倍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）。</a:t>
                </a:r>
                <a:endParaRPr lang="en-US" altLang="zh-CN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2.</a:t>
                </a:r>
                <a:r>
                  <a:rPr lang="en-US" altLang="zh-CN" b="1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实验过程</a:t>
                </a:r>
                <a:endParaRPr lang="en-US" altLang="zh-CN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</p:txBody>
          </p:sp>
        </mc:Choice>
        <mc:Fallback>
          <p:sp>
            <p:nvSpPr>
              <p:cNvPr id="5" name="P_5#e91cbfd99?sp=1&amp;pid=b97e8f97b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60500"/>
                <a:ext cx="10533888" cy="2095500"/>
              </a:xfrm>
              <a:prstGeom prst="rect">
                <a:avLst/>
              </a:prstGeom>
              <a:blipFill rotWithShape="1">
                <a:blip r:embed="rId2"/>
                <a:stretch>
                  <a:fillRect l="-2" r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_5_BD#e91cbfd99?pid=b97e8f97b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57016" y="3644900"/>
            <a:ext cx="5065776" cy="197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5#e91cbfd99?sp=1&amp;pid=b97e8f97b&amp;color=0,0,0&amp;vtp=1&amp;bt=1&amp;bbb=1&amp;hb=1"/>
              <p:cNvSpPr/>
              <p:nvPr/>
            </p:nvSpPr>
            <p:spPr>
              <a:xfrm>
                <a:off x="832739" y="2329680"/>
                <a:ext cx="10533888" cy="3352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3.实验分析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与2对照：加热能促进过氧化氢的分解，提高反应速率（为反应提供能量）。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与3对照：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在常温下能促进过氧化氢的分解，提高反应速率（催化作用）。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与4对照：过氧化氢酶在常温下能促进过氧化氢的分解，提高反应速率（催化作用）。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3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与4对照：过氧化氢酶比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的催化效率高。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1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【</a:t>
                </a:r>
                <a:r>
                  <a:rPr lang="en-US" altLang="zh-CN" sz="1800" b="1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注意】</a:t>
                </a: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该实验成功的关键是新鲜的肝脏研磨液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含较多的过氧化氢酶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），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若肝脏研磨液不新鲜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则第</a:t>
                </a:r>
                <a:r>
                  <a:rPr lang="en-US" altLang="zh-CN" sz="1800" b="0" i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4</a:t>
                </a: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组</a:t>
                </a:r>
                <a:endParaRPr lang="en-US" altLang="zh-CN" sz="1800" b="0" i="0" smtClean="0">
                  <a:solidFill>
                    <a:srgbClr val="00A0AF"/>
                  </a:solidFill>
                  <a:latin typeface="微软雅黑" panose="020B0503020204020204" pitchFamily="34" charset="-122"/>
                  <a:ea typeface="楷体" panose="02010609060101010101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的</a:t>
                </a:r>
                <a:r>
                  <a:rPr lang="en-US" altLang="zh-CN" b="0" i="0" smtClean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实验现象可能会不够明显</a:t>
                </a:r>
                <a:r>
                  <a:rPr lang="en-US" altLang="zh-CN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楷体" panose="02010609060101010101" pitchFamily="34" charset="-122"/>
                    <a:cs typeface="微软雅黑" panose="020B0503020204020204" pitchFamily="34" charset="-120"/>
                  </a:rPr>
                  <a:t>从而影响实验效果</a:t>
                </a:r>
                <a:r>
                  <a:rPr lang="en-US" altLang="zh-CN" b="0" i="0" dirty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5#e91cbfd99?sp=1&amp;pid=b97e8f97b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739" y="2329680"/>
                <a:ext cx="10533888" cy="3352800"/>
              </a:xfrm>
              <a:prstGeom prst="rect">
                <a:avLst/>
              </a:prstGeom>
              <a:blipFill rotWithShape="1">
                <a:blip r:embed="rId1"/>
                <a:stretch>
                  <a:fillRect l="-2" t="-15" r="-2193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/>
          <p:cNvSpPr txBox="1"/>
          <p:nvPr/>
        </p:nvSpPr>
        <p:spPr>
          <a:xfrm>
            <a:off x="832485" y="5197475"/>
            <a:ext cx="10680700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latinLnBrk="1">
              <a:lnSpc>
                <a:spcPts val="3000"/>
              </a:lnSpc>
            </a:pPr>
            <a:r>
              <a:rPr lang="en-US" altLang="zh-CN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4.实验结论</a:t>
            </a:r>
            <a:endParaRPr lang="en-US" altLang="zh-CN" dirty="0"/>
          </a:p>
          <a:p>
            <a:pPr latinLnBrk="1">
              <a:lnSpc>
                <a:spcPts val="3000"/>
              </a:lnSpc>
            </a:pPr>
            <a:r>
              <a:rPr lang="en-US" altLang="zh-CN" smtClean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    </a:t>
            </a:r>
            <a:r>
              <a:rPr lang="en-US" altLang="zh-CN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酶和无机催化剂一样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，都能催化化学反应，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并且酶的催化效率远高于无机催化剂的催化效率</a:t>
            </a:r>
            <a:r>
              <a:rPr lang="en-US" altLang="zh-CN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。</a:t>
            </a:r>
            <a:endParaRPr lang="zh-CN" altLang="en-US"/>
          </a:p>
        </p:txBody>
      </p:sp>
      <p:pic>
        <p:nvPicPr>
          <p:cNvPr id="7" name="P_5_BD#e91cbfd99?pid=b97e8f97b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21785" y="1094105"/>
            <a:ext cx="4231640" cy="1649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e91cbfd99?sp=1&amp;pid=b97e8f97b&amp;color=0,0,0&amp;vtp=1&amp;bt=1&amp;bbb=1"/>
          <p:cNvSpPr/>
          <p:nvPr/>
        </p:nvSpPr>
        <p:spPr>
          <a:xfrm>
            <a:off x="829310" y="2236470"/>
            <a:ext cx="10534015" cy="387667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vl="0" latinLnBrk="1">
              <a:lnSpc>
                <a:spcPts val="3000"/>
              </a:lnSpc>
            </a:pPr>
            <a:r>
              <a:rPr lang="en-US" altLang="zh-CN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5.实验变量分析</a:t>
            </a:r>
            <a:endParaRPr lang="en-US" altLang="zh-CN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vl="0" latinLnBrk="1">
              <a:lnSpc>
                <a:spcPts val="3000"/>
              </a:lnSpc>
            </a:pPr>
            <a:r>
              <a:rPr lang="en-US" altLang="zh-CN" smtClean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    </a:t>
            </a:r>
            <a:r>
              <a:rPr lang="en-US" altLang="zh-CN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生物实验中的自变量和因变量是实验设计和分析中的两个关键概念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。简而言之，自变量是实验者主动</a:t>
            </a:r>
            <a:endParaRPr lang="en-US" altLang="zh-CN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vl="0" latinLnBrk="1">
              <a:lnSpc>
                <a:spcPts val="3000"/>
              </a:lnSpc>
            </a:pP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操控或设定的因素，而因变量则是由自变量改变引起的变化或结果。</a:t>
            </a:r>
            <a:endParaRPr lang="en-US" altLang="zh-CN">
              <a:solidFill>
                <a:prstClr val="black"/>
              </a:solidFill>
            </a:endParaRPr>
          </a:p>
          <a:p>
            <a:pPr lvl="0" latinLnBrk="1">
              <a:lnSpc>
                <a:spcPts val="3000"/>
              </a:lnSpc>
            </a:pPr>
            <a:r>
              <a:rPr lang="en-US" altLang="zh-CN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（1）自变量：也称为独立变量，是实验者在实验过程中人为控制的对实验对象进行处理的因素。它</a:t>
            </a:r>
            <a:endParaRPr lang="en-US" altLang="zh-CN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vl="0" latinLnBrk="1">
              <a:lnSpc>
                <a:spcPts val="3000"/>
              </a:lnSpc>
            </a:pP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是实验设计的关键，因为实验者希望通过改变这个因素来观察其对因变量的影响。在生物学实验中，自变</a:t>
            </a:r>
            <a:endParaRPr lang="en-US" altLang="zh-CN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vl="0" latinLnBrk="1">
              <a:lnSpc>
                <a:spcPts val="3000"/>
              </a:lnSpc>
            </a:pP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量可以是多种多样的。在比较过氧化氢在不同条件下的分解实验中，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温度和催化剂是自变量</a:t>
            </a:r>
            <a:r>
              <a:rPr lang="en-US" altLang="zh-CN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vl="0" latinLnBrk="1">
              <a:lnSpc>
                <a:spcPts val="3000"/>
              </a:lnSpc>
            </a:pPr>
            <a:r>
              <a:rPr lang="en-US" altLang="zh-CN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（2）因变量：也称为依赖变量，是由自变量改变而变化的变量。它是实验者希望观察和测量的对象，</a:t>
            </a:r>
            <a:endParaRPr lang="en-US" altLang="zh-CN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vl="0" latinLnBrk="1">
              <a:lnSpc>
                <a:spcPts val="3000"/>
              </a:lnSpc>
            </a:pP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用于评估自变量对实验的影响。在生物学实验中，因变量同样可以多种多样。在比较过氧化氢在不同条件</a:t>
            </a:r>
            <a:endParaRPr lang="en-US" altLang="zh-CN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vl="0" latinLnBrk="1">
              <a:lnSpc>
                <a:spcPts val="3000"/>
              </a:lnSpc>
            </a:pP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下的分解实验中，气泡产生的速度或卫生香燃烧的剧烈程度可以作为因变量。</a:t>
            </a:r>
            <a:endParaRPr lang="en-US" altLang="zh-CN">
              <a:solidFill>
                <a:prstClr val="black"/>
              </a:solidFill>
            </a:endParaRPr>
          </a:p>
          <a:p>
            <a:pPr lvl="0" latinLnBrk="1">
              <a:lnSpc>
                <a:spcPts val="3000"/>
              </a:lnSpc>
            </a:pPr>
            <a:r>
              <a:rPr lang="en-US" altLang="zh-CN" b="1" smtClean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【</a:t>
            </a:r>
            <a:r>
              <a:rPr lang="en-US" altLang="zh-CN" b="1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注意】</a:t>
            </a:r>
            <a:r>
              <a:rPr lang="en-US" altLang="zh-CN" smtClean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上述实验中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1、3、4号试管进行的操作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自变量是催化剂种类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而不是酶的种类</a:t>
            </a:r>
            <a:r>
              <a:rPr lang="en-US" altLang="zh-CN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sz="1800" dirty="0"/>
          </a:p>
        </p:txBody>
      </p:sp>
      <p:pic>
        <p:nvPicPr>
          <p:cNvPr id="7" name="P_5_BD#e91cbfd99?pid=b97e8f97b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21785" y="1094105"/>
            <a:ext cx="3869690" cy="150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1981</Words>
  <Application>WPS 演示</Application>
  <PresentationFormat>宽屏</PresentationFormat>
  <Paragraphs>157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6" baseType="lpstr">
      <vt:lpstr>Arial</vt:lpstr>
      <vt:lpstr>宋体</vt:lpstr>
      <vt:lpstr>Wingdings</vt:lpstr>
      <vt:lpstr>黑体</vt:lpstr>
      <vt:lpstr>黑体</vt:lpstr>
      <vt:lpstr>微软雅黑</vt:lpstr>
      <vt:lpstr>微软雅黑</vt:lpstr>
      <vt:lpstr>宋体</vt:lpstr>
      <vt:lpstr>Cambria Math</vt:lpstr>
      <vt:lpstr>楷体</vt:lpstr>
      <vt:lpstr>Arial (正文)</vt:lpstr>
      <vt:lpstr>Arial (正文)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予恩</cp:lastModifiedBy>
  <cp:revision>12</cp:revision>
  <dcterms:created xsi:type="dcterms:W3CDTF">2025-05-13T07:21:00Z</dcterms:created>
  <dcterms:modified xsi:type="dcterms:W3CDTF">2025-05-14T06:25:43Z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346D7C07EDCC485C88ADCC543B54D013_12</vt:lpwstr>
  </property>
  <property fmtid="{D5CDD505-2E9C-101B-9397-08002B2CF9AE}" pid="3" name="KSOProductBuildVer">
    <vt:lpwstr>2052-12.1.0.20784</vt:lpwstr>
  </property>
</Properties>
</file>