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37eb4ab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c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fb7ac0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c779d3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db9590d45?vop=1&amp;pid=837eb4abc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示例1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如图是真核细胞的几种细胞器的模式图，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下列相关叙述正确的是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1800" dirty="0"/>
          </a:p>
        </p:txBody>
      </p:sp>
      <p:pic>
        <p:nvPicPr>
          <p:cNvPr id="3" name="QC_4_BD.1_2#db9590d45?vop=1&amp;pid=837eb4abc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3632" y="1622425"/>
            <a:ext cx="4370832" cy="81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2_1#db9590d45.bracket?vop=1&amp;pid=837eb4abc&amp;color=0,0,0&amp;vpa=1&amp;vtp=1"/>
          <p:cNvSpPr/>
          <p:nvPr/>
        </p:nvSpPr>
        <p:spPr>
          <a:xfrm>
            <a:off x="8130635" y="1075817"/>
            <a:ext cx="3317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sp>
        <p:nvSpPr>
          <p:cNvPr id="5" name="QC_4_BD.1_3#db9590d45.choices?vop=1&amp;pid=837eb4abc&amp;color=0,0,0&amp;vtp=1&amp;bbb=1"/>
          <p:cNvSpPr/>
          <p:nvPr/>
        </p:nvSpPr>
        <p:spPr>
          <a:xfrm>
            <a:off x="832104" y="2574925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图中①③都有双层膜结构，都是含有核酸的细胞器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蓝细菌在结构③中进行光合作用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图中②由单层膜构成，是蛋白质等大分子物质的合成、加工场所和运输通道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直接参与分泌蛋白合成、加工和运输的细胞器有①②④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_1#457cfb3bd?vop=1&amp;pid=837eb4abc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示例2</a:t>
            </a:r>
            <a:r>
              <a:rPr lang="en-US" altLang="zh-CN" sz="1800" b="1" i="0" dirty="0">
                <a:solidFill>
                  <a:srgbClr val="00A0A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将某植物细胞各部分结构用差速离心法分离后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取其中三种细胞器测定它们有机物的含量如表所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示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以下有关说法正确的是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QC_4_BD.3_2#457cfb3bd?colgroup=16,16,10,10&amp;vop=1&amp;pid=837eb4abc&amp;color=0,0,0&amp;vtp=1&amp;bbb=1"/>
              <p:cNvGraphicFramePr>
                <a:graphicFrameLocks noGrp="1"/>
              </p:cNvGraphicFramePr>
              <p:nvPr/>
            </p:nvGraphicFramePr>
            <p:xfrm>
              <a:off x="832104" y="2041644"/>
              <a:ext cx="10497312" cy="1363472"/>
            </p:xfrm>
            <a:graphic>
              <a:graphicData uri="http://schemas.openxmlformats.org/drawingml/2006/table">
                <a:tbl>
                  <a:tblPr/>
                  <a:tblGrid>
                    <a:gridCol w="3154680"/>
                    <a:gridCol w="3154680"/>
                    <a:gridCol w="2093976"/>
                    <a:gridCol w="2093976"/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蛋白质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核酸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细胞器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67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微量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细胞器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b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59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细胞器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c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61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QC_4_BD.3_2#457cfb3bd?colgroup=16,16,10,10&amp;vop=1&amp;pid=837eb4abc&amp;color=0,0,0&amp;vtp=1&amp;bbb=1"/>
              <p:cNvGraphicFramePr>
                <a:graphicFrameLocks noGrp="1"/>
              </p:cNvGraphicFramePr>
              <p:nvPr/>
            </p:nvGraphicFramePr>
            <p:xfrm>
              <a:off x="832104" y="2041644"/>
              <a:ext cx="10497312" cy="1363472"/>
            </p:xfrm>
            <a:graphic>
              <a:graphicData uri="http://schemas.openxmlformats.org/drawingml/2006/table">
                <a:tbl>
                  <a:tblPr/>
                  <a:tblGrid>
                    <a:gridCol w="3154680"/>
                    <a:gridCol w="3154680"/>
                    <a:gridCol w="2093976"/>
                    <a:gridCol w="2093976"/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蛋白质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核酸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67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微量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3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59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61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C_4_AN.4_1#457cfb3bd.bracket?vop=1&amp;pid=837eb4abc&amp;color=0,0,0&amp;vpa=2&amp;vtp=1"/>
          <p:cNvSpPr/>
          <p:nvPr/>
        </p:nvSpPr>
        <p:spPr>
          <a:xfrm>
            <a:off x="3758660" y="1506720"/>
            <a:ext cx="3317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3_3#457cfb3bd.choices?vop=1&amp;pid=837eb4abc&amp;color=0,0,0&amp;vtp=1&amp;bbb=1"/>
              <p:cNvSpPr/>
              <p:nvPr/>
            </p:nvSpPr>
            <p:spPr>
              <a:xfrm>
                <a:off x="832104" y="3540244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细胞器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含有核酸一定是叶绿体，叶绿体是光合作用的场所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细胞器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是蓝细菌与此细胞共有的细胞器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细胞器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中进行的生理过程产生水，产生的水中的氢来自氨基酸的羧基和氨基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图中三种细胞器都参与分泌蛋白的生产、加工和运输过程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3_3#457cfb3bd.choices?vop=1&amp;pid=837eb4ab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540244"/>
                <a:ext cx="10533888" cy="1676400"/>
              </a:xfrm>
              <a:prstGeom prst="rect">
                <a:avLst/>
              </a:prstGeom>
              <a:blipFill rotWithShape="1">
                <a:blip r:embed="rId2"/>
                <a:stretch>
                  <a:fillRect l="-2" t="-7" r="1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6b203a678.fixed?pid=cad62319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6b203a678.fixed?pid=cad623192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识记各种细胞器的方法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5677b934?pid=5fb7ac045&amp;color=0,0,0&amp;vtp=1&amp;bt=1&amp;bbb=1&amp;hb=1"/>
          <p:cNvSpPr/>
          <p:nvPr/>
        </p:nvSpPr>
        <p:spPr>
          <a:xfrm>
            <a:off x="832104" y="1078992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在高中生物学课程中，细胞器的种类及其功能是核心学习内容，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它们构成了生命体系中的微观世界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是理解生命现象的基础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。通过识记和理解细胞器的相关知识，我们能够更深入地了解生命的奥秘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并为未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来的学习奠定坚实的基础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。本攻略旨在帮助大家梳理、识记细胞内各种细胞器的结构和功能，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通过对比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总结不同细胞器的形态结构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、功能、分布范围、成分等特征，实现知识的多维度理解和灵活运用。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ee18f119b?pid=0c779d331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ee18f119b?pid=0c779d331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4_BD#ee18f119b?pid=0c779d331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图像识别法</a:t>
            </a:r>
            <a:endParaRPr lang="en-US" altLang="zh-CN" sz="2200" dirty="0"/>
          </a:p>
        </p:txBody>
      </p:sp>
      <p:sp>
        <p:nvSpPr>
          <p:cNvPr id="5" name="P_5#6de48183e?sp=1&amp;pid=ee18f119b&amp;color=0,0,0&amp;vtp=1&amp;bbb=1"/>
          <p:cNvSpPr/>
          <p:nvPr/>
        </p:nvSpPr>
        <p:spPr>
          <a:xfrm>
            <a:off x="832104" y="1460500"/>
            <a:ext cx="10533888" cy="46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1.根据细胞器主要结构进行区分</a:t>
            </a:r>
            <a:endParaRPr lang="en-US" altLang="zh-CN" sz="1800" dirty="0"/>
          </a:p>
        </p:txBody>
      </p:sp>
      <p:graphicFrame>
        <p:nvGraphicFramePr>
          <p:cNvPr id="6" name="P_5_BD#6de48183e?colgroup=6,19,29&amp;pid=ee18f119b&amp;color=0,0,0&amp;vtp=1&amp;bbb=1&amp;hb=1"/>
          <p:cNvGraphicFramePr>
            <a:graphicFrameLocks noGrp="1"/>
          </p:cNvGraphicFramePr>
          <p:nvPr/>
        </p:nvGraphicFramePr>
        <p:xfrm>
          <a:off x="832104" y="2006600"/>
          <a:ext cx="10497312" cy="3896360"/>
        </p:xfrm>
        <a:graphic>
          <a:graphicData uri="http://schemas.openxmlformats.org/drawingml/2006/table">
            <a:tbl>
              <a:tblPr/>
              <a:tblGrid>
                <a:gridCol w="1353312"/>
                <a:gridCol w="3721608"/>
                <a:gridCol w="5422392"/>
              </a:tblGrid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细胞器名称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主要结构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图示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813308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中心体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由两个互相垂直排列的中心粒及周围物质组成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2850" b="0" i="0" kern="0" spc="-9990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508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核糖体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无膜包被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由大小两个亚基构成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9000"/>
                        </a:lnSpc>
                      </a:pPr>
                      <a:r>
                        <a:rPr lang="en-US" altLang="zh-CN" sz="5100" b="0" i="0" kern="0" spc="-9990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1676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线粒体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22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具有双层膜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呈椭球形或圆柱状</a:t>
                      </a:r>
                      <a:r>
                        <a:rPr lang="en-US" altLang="zh-CN" sz="1400" b="0" i="0" spc="-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1400" b="0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内膜向内折</a:t>
                      </a:r>
                      <a:endParaRPr lang="en-US" altLang="zh-CN" sz="1400" b="0" i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叠形成嵴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800"/>
                        </a:lnSpc>
                      </a:pPr>
                      <a:r>
                        <a:rPr lang="en-US" altLang="zh-CN" sz="6100" b="0" i="0" kern="0" spc="-9990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P_5_BD#6de48183e.table_image?tii=1&amp;pid=ee18f119b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3608" y="2466086"/>
            <a:ext cx="649224" cy="57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P_5_BD#6de48183e.table_image?tii=2&amp;pid=ee18f119b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5824" y="3279394"/>
            <a:ext cx="1764792" cy="103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9" name="P_5_BD#6de48183e.table_image?tii=3&amp;pid=ee18f119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7264" y="4549902"/>
            <a:ext cx="1581912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6de48183e?colgroup=6,19,29&amp;pid=ee18f119b&amp;color=0,0,0&amp;vtp=1&amp;bt=1&amp;bbb=1&amp;hb=1"/>
          <p:cNvGraphicFramePr>
            <a:graphicFrameLocks noGrp="1"/>
          </p:cNvGraphicFramePr>
          <p:nvPr/>
        </p:nvGraphicFramePr>
        <p:xfrm>
          <a:off x="832104" y="1506601"/>
          <a:ext cx="10497312" cy="4252976"/>
        </p:xfrm>
        <a:graphic>
          <a:graphicData uri="http://schemas.openxmlformats.org/drawingml/2006/table">
            <a:tbl>
              <a:tblPr/>
              <a:tblGrid>
                <a:gridCol w="1353312"/>
                <a:gridCol w="3721608"/>
                <a:gridCol w="5422392"/>
              </a:tblGrid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细胞器名称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主要结构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图示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380236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叶绿体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22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具有双层膜</a:t>
                      </a:r>
                      <a:r>
                        <a:rPr lang="en-US" altLang="zh-CN" sz="1400" b="0" i="0" spc="-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1400" b="0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在高等植物中多为扁平的椭球</a:t>
                      </a:r>
                      <a:endParaRPr lang="en-US" altLang="zh-CN" sz="1400" b="0" i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形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内部具有类囊体形成的基粒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00"/>
                        </a:lnSpc>
                      </a:pPr>
                      <a:r>
                        <a:rPr lang="en-US" altLang="zh-CN" sz="5650" b="0" i="0" kern="0" spc="-9990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972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内质网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22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由一层膜形成的管状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14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泡状或扁平囊状结构</a:t>
                      </a:r>
                      <a:r>
                        <a:rPr lang="en-US" altLang="zh-CN" sz="1400" b="0" i="0" spc="-10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endParaRPr lang="en-US" altLang="zh-CN" sz="1400" b="0" i="0" spc="-10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2200"/>
                        </a:lnSpc>
                      </a:pPr>
                      <a:r>
                        <a:rPr lang="en-US" altLang="zh-CN" sz="1400" b="0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并形成一个连续的内腔相通的膜性管道系统</a:t>
                      </a:r>
                      <a:r>
                        <a:rPr lang="en-US" altLang="zh-CN" sz="1400" b="0" i="0" spc="-10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endParaRPr lang="en-US" altLang="zh-CN" sz="1400" b="0" i="0" spc="-10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有些内质网上有核糖体附着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有的没有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600"/>
                        </a:lnSpc>
                      </a:pPr>
                      <a:r>
                        <a:rPr lang="en-US" altLang="zh-CN" sz="6500" b="0" i="0" kern="0" spc="-9990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高尔基体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由单层膜构成的扁平囊泡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6500"/>
                        </a:lnSpc>
                      </a:pPr>
                      <a:r>
                        <a:rPr lang="en-US" altLang="zh-CN" sz="3700" b="0" i="0" kern="0" spc="-9990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_5_BD#6de48183e.table_image?tii=4&amp;pid=ee18f119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1272" y="1966087"/>
            <a:ext cx="1453896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P_5_BD#6de48183e.table_image?tii=5&amp;pid=ee18f119b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9268" y="3350895"/>
            <a:ext cx="1517904" cy="130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P_5_BD#6de48183e.table_image?tii=6&amp;pid=ee18f119b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9892" y="4895723"/>
            <a:ext cx="676656" cy="74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2" name="P_5_BD#6de48183e?colgroup=6,19,29&amp;pid=ee18f119b&amp;color=0,0,0&amp;vtp=1&amp;bt=1&amp;bbb=1"/>
          <p:cNvSpPr txBox="1"/>
          <p:nvPr/>
        </p:nvSpPr>
        <p:spPr>
          <a:xfrm>
            <a:off x="10970343" y="1078992"/>
            <a:ext cx="359073" cy="29277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续表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6de48183e?colgroup=6,19,29&amp;pid=ee18f119b&amp;color=0,0,0&amp;vtp=1&amp;bt=1&amp;bbb=1"/>
          <p:cNvGraphicFramePr>
            <a:graphicFrameLocks noGrp="1"/>
          </p:cNvGraphicFramePr>
          <p:nvPr/>
        </p:nvGraphicFramePr>
        <p:xfrm>
          <a:off x="832104" y="1506601"/>
          <a:ext cx="10497312" cy="3311652"/>
        </p:xfrm>
        <a:graphic>
          <a:graphicData uri="http://schemas.openxmlformats.org/drawingml/2006/table">
            <a:tbl>
              <a:tblPr/>
              <a:tblGrid>
                <a:gridCol w="1353312"/>
                <a:gridCol w="3721608"/>
                <a:gridCol w="5422392"/>
              </a:tblGrid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细胞器名称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主要结构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图示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3070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溶酶体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由单层膜围成的泡状结构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9500"/>
                        </a:lnSpc>
                      </a:pPr>
                      <a:r>
                        <a:rPr lang="en-US" altLang="zh-CN" sz="5300" b="0" i="0" kern="0" spc="-9990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液泡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具有单层膜结构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600"/>
                        </a:lnSpc>
                      </a:pPr>
                      <a:r>
                        <a:rPr lang="en-US" altLang="zh-CN" sz="7100" b="0" i="0" kern="0" spc="-9990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_5_BD#6de48183e.table_image?tii=7&amp;pid=ee18f119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2400" y="1966087"/>
            <a:ext cx="1691640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P_5_BD#6de48183e.table_image?tii=8&amp;pid=ee18f119b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4715" y="3268599"/>
            <a:ext cx="1207008" cy="143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2" name="P_5_BD#6de48183e?colgroup=6,19,29&amp;pid=ee18f119b&amp;color=0,0,0&amp;vtp=1&amp;bt=1&amp;bbb=1"/>
          <p:cNvSpPr txBox="1"/>
          <p:nvPr/>
        </p:nvSpPr>
        <p:spPr>
          <a:xfrm>
            <a:off x="10970343" y="1078992"/>
            <a:ext cx="359073" cy="29277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续表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de48183e?sp=1&amp;pid=ee18f119b&amp;color=0,0,0&amp;vtp=1&amp;bt=1&amp;bbb=1"/>
          <p:cNvSpPr/>
          <p:nvPr/>
        </p:nvSpPr>
        <p:spPr>
          <a:xfrm>
            <a:off x="832104" y="1080000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</a:t>
            </a:r>
            <a:r>
              <a:rPr lang="en-US" altLang="zh-CN" sz="18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根据细胞器的膜层数进行分类</a:t>
            </a:r>
            <a:endParaRPr lang="en-US" altLang="zh-CN" sz="1800" b="1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（1）无膜细胞器：核糖体、中心体。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（2）单层膜细胞器：内质网、高尔基体、溶酶体、液泡。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（3）双层膜细胞器：叶绿体、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线粒体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32e003de4?pid=0c779d331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32e003de4?pid=0c779d331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endParaRPr lang="en-US" altLang="zh-CN" sz="2200" dirty="0"/>
          </a:p>
        </p:txBody>
      </p:sp>
      <p:sp>
        <p:nvSpPr>
          <p:cNvPr id="4" name="C_4_BD#32e003de4?pid=0c779d331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功能关联法</a:t>
            </a:r>
            <a:endParaRPr lang="en-US" altLang="zh-CN" sz="2200" dirty="0"/>
          </a:p>
        </p:txBody>
      </p:sp>
      <p:sp>
        <p:nvSpPr>
          <p:cNvPr id="5" name="P_5_BD#6f53ce153?sp=1&amp;pid=32e003de4&amp;color=0,0,0&amp;vtp=1&amp;bbb=1"/>
          <p:cNvSpPr/>
          <p:nvPr/>
        </p:nvSpPr>
        <p:spPr>
          <a:xfrm>
            <a:off x="832104" y="1460500"/>
            <a:ext cx="10533888" cy="3352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1.核糖体：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蛋白质的合成场所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2.中心体：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与细胞的有丝分裂有关，能形成纺锤体。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3.内质网：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蛋白质等物质的合成、加工场所和运输通道。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4.高尔基体：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对来自内质网的蛋白质进行加工、分类和包装，与分泌物的形成有关。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5.溶酶体：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含有多种水解酶，能分解衰老、损伤的细胞器，吞噬并杀死侵入细胞的病毒或细菌。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6.液泡：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调节植物细胞内的环境，充盈的液泡还可以使植物细胞保持坚挺，其中包括多种物质。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7.叶绿体：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绿色植物细胞中进行光合作用的场所，是“养料制造车间”和“能量转换站”。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8.线粒体：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细胞进行有氧呼吸的主要场所，是细胞的“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动力车间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”。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0843505e3?pid=0c779d331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0843505e3?pid=0c779d331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三</a:t>
            </a:r>
            <a:endParaRPr lang="en-US" altLang="zh-CN" sz="2200" dirty="0"/>
          </a:p>
        </p:txBody>
      </p:sp>
      <p:sp>
        <p:nvSpPr>
          <p:cNvPr id="4" name="C_4_BD#0843505e3?pid=0c779d331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相互比较法</a:t>
            </a:r>
            <a:endParaRPr lang="en-US" altLang="zh-CN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P_5_BD#af542fa3f?colgroup=9,15,30&amp;pid=0843505e3&amp;color=0,0,0&amp;vtp=1&amp;bbb=1"/>
              <p:cNvGraphicFramePr>
                <a:graphicFrameLocks noGrp="1"/>
              </p:cNvGraphicFramePr>
              <p:nvPr/>
            </p:nvGraphicFramePr>
            <p:xfrm>
              <a:off x="832104" y="1587500"/>
              <a:ext cx="10506456" cy="3067812"/>
            </p:xfrm>
            <a:graphic>
              <a:graphicData uri="http://schemas.openxmlformats.org/drawingml/2006/table">
                <a:tbl>
                  <a:tblPr/>
                  <a:tblGrid>
                    <a:gridCol w="1847088"/>
                    <a:gridCol w="2971800"/>
                    <a:gridCol w="5687568"/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比较角度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具体项目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细胞器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分布（动植物比较）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植物特有的细胞器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叶绿体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液泡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（主要存在于植物细胞中）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动物和低等植物特有的细胞器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中心体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rowSpan="6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含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DNA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的细胞器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线粒体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叶绿体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含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RNA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的细胞器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核糖体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线粒体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叶绿体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含核糖体的细胞器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线粒体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叶绿体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（这两个细胞器为“半自主细胞器”）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含色素的细胞器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叶绿体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液泡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与有丝分裂有关的细胞器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核糖体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线粒体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高尔基体</a:t>
                          </a:r>
                          <a:r>
                            <a:rPr lang="en-US" altLang="zh-CN" sz="140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  <a:sym typeface="+mn-ea"/>
                            </a:rPr>
                            <a:t>（与植物细胞壁的形成有关）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中心体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与蛋白质合成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分泌有关的细胞器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核糖体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内质网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高尔基体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线粒体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P_5_BD#af542fa3f?colgroup=9,15,30&amp;pid=0843505e3&amp;color=0,0,0&amp;vtp=1&amp;bbb=1"/>
              <p:cNvGraphicFramePr>
                <a:graphicFrameLocks noGrp="1"/>
              </p:cNvGraphicFramePr>
              <p:nvPr/>
            </p:nvGraphicFramePr>
            <p:xfrm>
              <a:off x="832104" y="1587500"/>
              <a:ext cx="10506456" cy="3067812"/>
            </p:xfrm>
            <a:graphic>
              <a:graphicData uri="http://schemas.openxmlformats.org/drawingml/2006/table">
                <a:tbl>
                  <a:tblPr/>
                  <a:tblGrid>
                    <a:gridCol w="1847088"/>
                    <a:gridCol w="2971800"/>
                    <a:gridCol w="5687568"/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比较角度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具体项目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细胞器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分布（动植物比较）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植物特有的细胞器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叶绿体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液泡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（主要存在于植物细胞中）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动物和低等植物特有的细胞器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中心体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995">
                    <a:tc rowSpan="6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线粒体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叶绿体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995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核糖体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线粒体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叶绿体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含核糖体的细胞器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线粒体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叶绿体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</a:rPr>
                            <a:t>（这两个细胞器为“半自主细胞器”）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含色素的细胞器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叶绿体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液泡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与有丝分裂有关的细胞器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核糖体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线粒体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高尔基体</a:t>
                          </a:r>
                          <a:r>
                            <a:rPr lang="en-US" altLang="zh-CN" sz="1400" dirty="0">
                              <a:solidFill>
                                <a:srgbClr val="00A0AF"/>
                              </a:solidFill>
                              <a:latin typeface="微软雅黑" panose="020B0503020204020204" pitchFamily="34" charset="-122"/>
                              <a:ea typeface="楷体" panose="02010609060101010101" pitchFamily="34" charset="-122"/>
                              <a:cs typeface="微软雅黑" panose="020B0503020204020204" pitchFamily="34" charset="-120"/>
                              <a:sym typeface="+mn-ea"/>
                            </a:rPr>
                            <a:t>（与植物细胞壁的形成有关）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中心体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与蛋白质合成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分泌有关的细胞器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核糖体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内质网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高尔基体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线粒体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1611</Words>
  <Application>WPS 演示</Application>
  <PresentationFormat>宽屏</PresentationFormat>
  <Paragraphs>214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楷体</vt:lpstr>
      <vt:lpstr>Cambria Math</vt:lpstr>
      <vt:lpstr>Arial (正文)</vt:lpstr>
      <vt:lpstr>Arial (正文)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3</cp:revision>
  <dcterms:created xsi:type="dcterms:W3CDTF">2025-05-13T07:26:00Z</dcterms:created>
  <dcterms:modified xsi:type="dcterms:W3CDTF">2025-05-14T05:47:55Z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608978F4D7BC4030BF296C599004DBAB_12</vt:lpwstr>
  </property>
  <property fmtid="{D5CDD505-2E9C-101B-9397-08002B2CF9AE}" pid="3" name="KSOProductBuildVer">
    <vt:lpwstr>2052-12.1.0.20784</vt:lpwstr>
  </property>
</Properties>
</file>