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4" r:id="rId11"/>
    <p:sldId id="265" r:id="rId12"/>
    <p:sldId id="266" r:id="rId13"/>
    <p:sldId id="267" r:id="rId14"/>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65" d="100"/>
          <a:sy n="65" d="100"/>
        </p:scale>
        <p:origin x="72" y="3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df=22d7efc1c">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p:spPr>
        <p:txBody>
          <a:bodyPr wrap="square" lIns="0" tIns="0" rIns="0" bIns="0" rtlCol="0" anchor="ctr"/>
          <a:lstStyle/>
          <a:p>
            <a:pPr algn="ctr"/>
            <a:r>
              <a:rPr lang="en-US"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攻略应用</a:t>
            </a:r>
            <a:endParaRPr lang="en-US" sz="20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biology#pid=6819e1173e41e8d6aeec5a8b#tid=6822db93af2a340009383bce#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3575304" y="5541264"/>
            <a:ext cx="5038344" cy="539496"/>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黑体" panose="02010609060101010101" pitchFamily="34" charset="-122"/>
                <a:ea typeface="黑体" panose="02010609060101010101" pitchFamily="34" charset="-122"/>
                <a:cs typeface="黑体" panose="02010609060101010101" pitchFamily="34" charset="-120"/>
              </a:rPr>
              <a:t>高中生物学 必修1 分子与细胞</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1#df=40283d6cf">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p:spPr>
        <p:txBody>
          <a:bodyPr wrap="square" lIns="0" tIns="0" rIns="0" bIns="0" rtlCol="0" anchor="ctr"/>
          <a:lstStyle/>
          <a:p>
            <a:pPr algn="ctr"/>
            <a:r>
              <a:rPr lang="en-US"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攻略识别</a:t>
            </a:r>
            <a:endParaRPr lang="en-US" sz="20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1#df=e4827b518">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p:spPr>
        <p:txBody>
          <a:bodyPr wrap="square" lIns="0" tIns="0" rIns="0" bIns="0" rtlCol="0" anchor="ctr"/>
          <a:lstStyle/>
          <a:p>
            <a:pPr algn="ctr"/>
            <a:r>
              <a:rPr lang="en-US"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攻略解读</a:t>
            </a:r>
            <a:endParaRPr lang="en-US" sz="2000"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0.xml"/><Relationship Id="rId1" Type="http://schemas.openxmlformats.org/officeDocument/2006/relationships/image" Target="../media/image13.jpe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0.xml"/><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image" Target="../media/image1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9.xml"/><Relationship Id="rId2" Type="http://schemas.openxmlformats.org/officeDocument/2006/relationships/image" Target="../media/image7.jpeg"/><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9.xml"/><Relationship Id="rId2" Type="http://schemas.openxmlformats.org/officeDocument/2006/relationships/image" Target="../media/image8.jpe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9.xml"/><Relationship Id="rId2" Type="http://schemas.openxmlformats.org/officeDocument/2006/relationships/image" Target="../media/image9.jpe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9.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9.xml"/><Relationship Id="rId1"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1_1#fbca1ea75?vop=1&amp;pid=22d7efc1c&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1"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示例1</a:t>
            </a:r>
            <a:r>
              <a:rPr lang="en-US" altLang="zh-CN" sz="1800" b="1" i="0" dirty="0">
                <a:solidFill>
                  <a:srgbClr val="00A0AF"/>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伞藻可以分为帽、柄、假根三个部分，细胞核位于假根内</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科学家用伞形帽和菊花形帽两种伞藻</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做了嫁接实验</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，如图所示。</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p:pic>
        <p:nvPicPr>
          <p:cNvPr id="3" name="QC_4_BD.1_2#fbca1ea75?vop=1&amp;pid=22d7efc1c&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297680" y="2041644"/>
            <a:ext cx="3602736" cy="109728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4_AN.2_1#fbca1ea75.bracket?vop=1&amp;pid=22d7efc1c&amp;color=0,0,0&amp;vpa=1&amp;vtp=1"/>
          <p:cNvSpPr/>
          <p:nvPr/>
        </p:nvSpPr>
        <p:spPr>
          <a:xfrm>
            <a:off x="5587460" y="1506720"/>
            <a:ext cx="33178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p:sp>
        <p:nvSpPr>
          <p:cNvPr id="5" name="QC_4_BD.1_3#fbca1ea75.choices?vop=1&amp;pid=22d7efc1c&amp;color=0,0,0&amp;vtp=1&amp;bbb=1"/>
          <p:cNvSpPr/>
          <p:nvPr/>
        </p:nvSpPr>
        <p:spPr>
          <a:xfrm>
            <a:off x="832104" y="3273544"/>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伞藻是一种多细胞藻类</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该实验说明了伞帽的形状与假根有关</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为了减少随机因素的干扰，本实验应只取两个伞藻进行实验</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菊花形帽伞藻的伞帽和假根的形态不规则，其不含细胞壁</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3_1#4c5d957cb?vop=1&amp;pid=22d7efc1c&amp;color=0,0,0&amp;vtp=1&amp;bt=1&amp;bbb=1&amp;hb=1"/>
              <p:cNvSpPr/>
              <p:nvPr/>
            </p:nvSpPr>
            <p:spPr>
              <a:xfrm>
                <a:off x="832104" y="1080000"/>
                <a:ext cx="10533888" cy="1676400"/>
              </a:xfrm>
              <a:prstGeom prst="rect">
                <a:avLst/>
              </a:prstGeom>
              <a:noFill/>
            </p:spPr>
            <p:txBody>
              <a:bodyPr wrap="none" lIns="0" tIns="0" rIns="0" bIns="0" rtlCol="0" anchor="t"/>
              <a:lstStyle/>
              <a:p>
                <a:pPr algn="l" latinLnBrk="1">
                  <a:lnSpc>
                    <a:spcPts val="3300"/>
                  </a:lnSpc>
                </a:pPr>
                <a:r>
                  <a:rPr lang="en-US" altLang="zh-CN" sz="1800" b="1"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示例2</a:t>
                </a:r>
                <a:r>
                  <a:rPr lang="en-US" altLang="zh-CN" sz="1800" b="1" i="0" dirty="0">
                    <a:solidFill>
                      <a:srgbClr val="00A0AF"/>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科学家通过下列实验（如图）探究细胞核的功能。</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用头发将蝾螈的受精卵横缢为有核和无核的</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两半</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，中间只是很少的细胞质相连，结果无核的一半</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停止分裂，有核的一半</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能继续分裂；</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②</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部分</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分裂到</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16</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32</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个细胞时，将一部分细胞核挤入到不能分裂的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部分，结果</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部分开始分裂分化</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发育成胚</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胎</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。下列叙述中，</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4_BD.3_1#4c5d957cb?vop=1&amp;pid=22d7efc1c&amp;color=0,0,0&amp;vtp=1&amp;bt=1&amp;bbb=1&amp;hb=1"/>
              <p:cNvSpPr>
                <a:spLocks noRot="1" noChangeAspect="1" noMove="1" noResize="1" noEditPoints="1" noAdjustHandles="1" noChangeArrowheads="1" noChangeShapeType="1" noTextEdit="1"/>
              </p:cNvSpPr>
              <p:nvPr/>
            </p:nvSpPr>
            <p:spPr>
              <a:xfrm>
                <a:off x="832104" y="1080000"/>
                <a:ext cx="10533888" cy="1676400"/>
              </a:xfrm>
              <a:prstGeom prst="rect">
                <a:avLst/>
              </a:prstGeom>
              <a:blipFill rotWithShape="1">
                <a:blip r:embed="rId1"/>
                <a:stretch>
                  <a:fillRect l="-2" t="-30" r="1" b="30"/>
                </a:stretch>
              </a:blipFill>
            </p:spPr>
            <p:txBody>
              <a:bodyPr/>
              <a:lstStyle/>
              <a:p>
                <a:r>
                  <a:rPr lang="zh-CN" altLang="en-US">
                    <a:noFill/>
                  </a:rPr>
                  <a:t> </a:t>
                </a:r>
              </a:p>
            </p:txBody>
          </p:sp>
        </mc:Fallback>
      </mc:AlternateContent>
      <p:pic>
        <p:nvPicPr>
          <p:cNvPr id="3" name="QC_4_BD.3_2#4c5d957cb?vop=1&amp;pid=22d7efc1c&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425696" y="2854444"/>
            <a:ext cx="3346704" cy="63093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4_AN.4_1#4c5d957cb.bracket?vop=1&amp;pid=22d7efc1c&amp;color=0,0,0&amp;vpa=2&amp;vtp=1"/>
          <p:cNvSpPr/>
          <p:nvPr/>
        </p:nvSpPr>
        <p:spPr>
          <a:xfrm>
            <a:off x="3758660" y="2344920"/>
            <a:ext cx="327025"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5" name="QC_4_BD.3_3#4c5d957cb.choices?vop=1&amp;pid=22d7efc1c&amp;color=0,0,0&amp;vtp=1&amp;bbb=1"/>
              <p:cNvSpPr/>
              <p:nvPr/>
            </p:nvSpPr>
            <p:spPr>
              <a:xfrm>
                <a:off x="832104" y="3616444"/>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实验说明细胞核与细胞的寿命有关</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实验说明细胞分裂、分化与细胞质无关</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实验①中，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部分细胞属于对照组，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部分属于实验组</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实验②中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部分与实验①中的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部分形成对照</a:t>
                </a:r>
                <a:endParaRPr lang="en-US" altLang="zh-CN" sz="1800" dirty="0"/>
              </a:p>
            </p:txBody>
          </p:sp>
        </mc:Choice>
        <mc:Fallback>
          <p:sp>
            <p:nvSpPr>
              <p:cNvPr id="5" name="QC_4_BD.3_3#4c5d957cb.choices?vop=1&amp;pid=22d7efc1c&amp;color=0,0,0&amp;vtp=1&amp;bbb=1"/>
              <p:cNvSpPr>
                <a:spLocks noRot="1" noChangeAspect="1" noMove="1" noResize="1" noEditPoints="1" noAdjustHandles="1" noChangeArrowheads="1" noChangeShapeType="1" noTextEdit="1"/>
              </p:cNvSpPr>
              <p:nvPr/>
            </p:nvSpPr>
            <p:spPr>
              <a:xfrm>
                <a:off x="832104" y="3616444"/>
                <a:ext cx="10533888" cy="1676400"/>
              </a:xfrm>
              <a:prstGeom prst="rect">
                <a:avLst/>
              </a:prstGeom>
              <a:blipFill rotWithShape="1">
                <a:blip r:embed="rId3"/>
                <a:stretch>
                  <a:fillRect l="-2" t="-7" r="1" b="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2_BD#fdb018579.fixed?pid=cad623192&amp;color=252,200,20&amp;vtp=1&amp;bbb=1"/>
          <p:cNvSpPr/>
          <p:nvPr/>
        </p:nvSpPr>
        <p:spPr>
          <a:xfrm>
            <a:off x="2414016" y="1545336"/>
            <a:ext cx="7196328" cy="969264"/>
          </a:xfrm>
          <a:prstGeom prst="rect">
            <a:avLst/>
          </a:prstGeom>
          <a:noFill/>
        </p:spPr>
        <p:txBody>
          <a:bodyPr wrap="none" lIns="0" tIns="0" rIns="0" bIns="0" rtlCol="0" anchor="ctr"/>
          <a:lstStyle/>
          <a:p>
            <a:pPr algn="ctr" latinLnBrk="1">
              <a:lnSpc>
                <a:spcPts val="6600"/>
              </a:lnSpc>
            </a:pPr>
            <a:r>
              <a:rPr lang="en-US" altLang="zh-CN" sz="5400" b="1" i="0" dirty="0">
                <a:solidFill>
                  <a:srgbClr val="FCC814"/>
                </a:solidFill>
                <a:latin typeface="微软雅黑" panose="020B0503020204020204" pitchFamily="34" charset="-122"/>
                <a:ea typeface="微软雅黑" panose="020B0503020204020204" pitchFamily="34" charset="-122"/>
                <a:cs typeface="微软雅黑" panose="020B0503020204020204" pitchFamily="34" charset="-120"/>
              </a:rPr>
              <a:t>通法攻略</a:t>
            </a:r>
            <a:endParaRPr lang="en-US" altLang="zh-CN" sz="5400" dirty="0"/>
          </a:p>
        </p:txBody>
      </p:sp>
      <p:sp>
        <p:nvSpPr>
          <p:cNvPr id="3" name="C_2_BD#fdb018579.fixed?pid=cad623192&amp;color=255,255,255&amp;vtp=1&amp;bbb=1"/>
          <p:cNvSpPr/>
          <p:nvPr/>
        </p:nvSpPr>
        <p:spPr>
          <a:xfrm>
            <a:off x="640080" y="2880360"/>
            <a:ext cx="10908792" cy="1354328"/>
          </a:xfrm>
          <a:prstGeom prst="rect">
            <a:avLst/>
          </a:prstGeom>
          <a:noFill/>
        </p:spPr>
        <p:txBody>
          <a:bodyPr wrap="none" lIns="0" tIns="0" rIns="0" bIns="0" rtlCol="0" anchor="t"/>
          <a:lstStyle/>
          <a:p>
            <a:pPr algn="ctr" latinLnBrk="1">
              <a:lnSpc>
                <a:spcPts val="5400"/>
              </a:lnSpc>
            </a:pPr>
            <a:r>
              <a:rPr lang="en-US" altLang="zh-CN" sz="44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探究细胞核功能的实验解析</a:t>
            </a:r>
            <a:endParaRPr lang="en-US" altLang="zh-CN" sz="4400"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4_BD#737c9bb2b?pid=40283d6cf&amp;color=0,0,0&amp;vtp=1&amp;bt=1&amp;bbb=1&amp;hb=1"/>
          <p:cNvSpPr/>
          <p:nvPr/>
        </p:nvSpPr>
        <p:spPr>
          <a:xfrm>
            <a:off x="832104" y="1078992"/>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细胞核是细胞的指挥中心，不仅是遗传信息库，还控制着细胞的代谢和遗传</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对细胞生命活动起着举</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足轻重的作用</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。本攻略精选经典实验案例，巧妙剖析细胞核的奥秘</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让学生在生动的案例分析中深刻理解</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细胞核的功能</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。同时，实验分析环节将引导学生掌握变量控制的精髓，确保实验设计的严谨性与科学性。</a:t>
            </a:r>
            <a:endParaRPr lang="en-US" altLang="zh-CN"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_4#74b0a67d7?pid=e4827b518&amp;color=0,0,0&amp;tib=255,255,255&amp;vtp=1" descr="preencoded.png"/>
          <p:cNvPicPr>
            <a:picLocks noChangeAspect="1"/>
          </p:cNvPicPr>
          <p:nvPr/>
        </p:nvPicPr>
        <p:blipFill>
          <a:blip r:embed="rId1"/>
          <a:stretch>
            <a:fillRect/>
          </a:stretch>
        </p:blipFill>
        <p:spPr>
          <a:xfrm>
            <a:off x="832104" y="1078992"/>
            <a:ext cx="411480" cy="411480"/>
          </a:xfrm>
          <a:prstGeom prst="rect">
            <a:avLst/>
          </a:prstGeom>
        </p:spPr>
      </p:pic>
      <p:sp>
        <p:nvSpPr>
          <p:cNvPr id="3" name="C_4_BD#74b0a67d7?pid=e4827b518&amp;color=255,255,255&amp;vtp=1&amp;bt=1"/>
          <p:cNvSpPr/>
          <p:nvPr/>
        </p:nvSpPr>
        <p:spPr>
          <a:xfrm>
            <a:off x="822960" y="914400"/>
            <a:ext cx="429768" cy="731520"/>
          </a:xfrm>
          <a:prstGeom prst="rect">
            <a:avLst/>
          </a:prstGeom>
          <a:noFill/>
        </p:spPr>
        <p:txBody>
          <a:bodyPr wrap="square" lIns="0" tIns="0" rIns="0" bIns="0" rtlCol="0" anchor="ctr"/>
          <a:lstStyle/>
          <a:p>
            <a:pPr algn="ctr" latinLnBrk="1">
              <a:lnSpc>
                <a:spcPct val="100000"/>
              </a:lnSpc>
            </a:pPr>
            <a:r>
              <a:rPr lang="en-US" altLang="zh-CN" sz="22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一</a:t>
            </a:r>
            <a:endParaRPr lang="en-US" altLang="zh-CN" sz="2200" dirty="0"/>
          </a:p>
        </p:txBody>
      </p:sp>
      <p:sp>
        <p:nvSpPr>
          <p:cNvPr id="4" name="C_4_BD#74b0a67d7?pid=e4827b518&amp;color=0,0,0&amp;vtp=1&amp;bbb=1"/>
          <p:cNvSpPr/>
          <p:nvPr/>
        </p:nvSpPr>
        <p:spPr>
          <a:xfrm>
            <a:off x="1280160" y="1069594"/>
            <a:ext cx="10515600" cy="393700"/>
          </a:xfrm>
          <a:prstGeom prst="rect">
            <a:avLst/>
          </a:prstGeom>
          <a:noFill/>
        </p:spPr>
        <p:txBody>
          <a:bodyPr wrap="none" lIns="0" tIns="0" rIns="0" bIns="0" rtlCol="0" anchor="ctr"/>
          <a:lstStyle/>
          <a:p>
            <a:pPr algn="l" latinLnBrk="1">
              <a:lnSpc>
                <a:spcPts val="3100"/>
              </a:lnSpc>
            </a:pPr>
            <a:r>
              <a:rPr lang="en-US" altLang="zh-CN" sz="22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黑白两种美西螈（一种两栖动物）胚胎细胞的核移植实验</a:t>
            </a:r>
            <a:endParaRPr lang="en-US" altLang="zh-CN" sz="2200" dirty="0"/>
          </a:p>
        </p:txBody>
      </p:sp>
      <p:sp>
        <p:nvSpPr>
          <p:cNvPr id="5" name="P_5_BD#4b98b7d1f?sp=1&amp;pid=74b0a67d7&amp;color=0,0,0&amp;vtp=1&amp;bbb=1"/>
          <p:cNvSpPr/>
          <p:nvPr/>
        </p:nvSpPr>
        <p:spPr>
          <a:xfrm>
            <a:off x="832104" y="1460500"/>
            <a:ext cx="10533888" cy="469900"/>
          </a:xfrm>
          <a:prstGeom prst="rect">
            <a:avLst/>
          </a:prstGeom>
          <a:noFill/>
        </p:spPr>
        <p:txBody>
          <a:bodyPr wrap="none" lIns="0" tIns="0" rIns="0" bIns="0" rtlCol="0" anchor="t"/>
          <a:lstStyle/>
          <a:p>
            <a:pPr algn="l" latinLnBrk="1">
              <a:lnSpc>
                <a:spcPts val="3700"/>
              </a:lnSpc>
            </a:pPr>
            <a:r>
              <a:rPr lang="en-US" altLang="zh-CN" sz="18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1.实验过程：</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该实验中，</a:t>
            </a:r>
            <a:r>
              <a:rPr lang="en-US" altLang="zh-CN" sz="1800" b="0" i="0" u="wavy">
                <a:solidFill>
                  <a:srgbClr val="000000"/>
                </a:solidFill>
                <a:uFillTx/>
                <a:latin typeface="微软雅黑" panose="020B0503020204020204" pitchFamily="34" charset="-122"/>
                <a:ea typeface="微软雅黑" panose="020B0503020204020204" pitchFamily="34" charset="-122"/>
                <a:cs typeface="微软雅黑" panose="020B0503020204020204" pitchFamily="34" charset="-120"/>
              </a:rPr>
              <a:t>黑色美西螈</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提供细胞核</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u="wavy">
                <a:solidFill>
                  <a:srgbClr val="000000"/>
                </a:solidFill>
                <a:uFillTx/>
                <a:latin typeface="微软雅黑" panose="020B0503020204020204" pitchFamily="34" charset="-122"/>
                <a:ea typeface="微软雅黑" panose="020B0503020204020204" pitchFamily="34" charset="-122"/>
                <a:cs typeface="微软雅黑" panose="020B0503020204020204" pitchFamily="34" charset="-120"/>
              </a:rPr>
              <a:t>白色美西螈</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提供细胞质</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、细胞膜等结构。</a:t>
            </a:r>
            <a:endParaRPr lang="en-US" altLang="zh-CN" sz="1800" dirty="0"/>
          </a:p>
        </p:txBody>
      </p:sp>
      <p:pic>
        <p:nvPicPr>
          <p:cNvPr id="6" name="P_5_BD#4b98b7d1f?pid=74b0a67d7&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489704" y="2006600"/>
            <a:ext cx="3218688" cy="110642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7" name="P_5_BD#4b98b7d1f?sp=1&amp;pid=74b0a67d7&amp;color=0,0,0&amp;vtp=1&amp;bbb=1"/>
          <p:cNvSpPr/>
          <p:nvPr/>
        </p:nvSpPr>
        <p:spPr>
          <a:xfrm>
            <a:off x="832104" y="3251200"/>
            <a:ext cx="10533888" cy="1257300"/>
          </a:xfrm>
          <a:prstGeom prst="rect">
            <a:avLst/>
          </a:prstGeom>
          <a:noFill/>
        </p:spPr>
        <p:txBody>
          <a:bodyPr wrap="none" lIns="0" tIns="0" rIns="0" bIns="0" rtlCol="0" anchor="t"/>
          <a:lstStyle/>
          <a:p>
            <a:pPr algn="l" latinLnBrk="1">
              <a:lnSpc>
                <a:spcPts val="3300"/>
              </a:lnSpc>
            </a:pPr>
            <a:r>
              <a:rPr lang="en-US" altLang="zh-CN" sz="18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2.实验结论：</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美西螈皮肤颜色遗传受细胞核控制</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b="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3.实验分析：</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该实验无对照组,可将白色美西螈胚胎细胞核移植到黑色美西螈去核卵细胞中形成重组细胞，</a:t>
            </a:r>
            <a:endPar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并进行培养,</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作为对照</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_4#ee6b548eb?pid=e4827b518&amp;color=0,0,0&amp;tib=255,255,255&amp;vtp=1" descr="preencoded.png"/>
          <p:cNvPicPr>
            <a:picLocks noChangeAspect="1"/>
          </p:cNvPicPr>
          <p:nvPr/>
        </p:nvPicPr>
        <p:blipFill>
          <a:blip r:embed="rId1"/>
          <a:stretch>
            <a:fillRect/>
          </a:stretch>
        </p:blipFill>
        <p:spPr>
          <a:xfrm>
            <a:off x="832104" y="1078992"/>
            <a:ext cx="411480" cy="411480"/>
          </a:xfrm>
          <a:prstGeom prst="rect">
            <a:avLst/>
          </a:prstGeom>
        </p:spPr>
      </p:pic>
      <p:sp>
        <p:nvSpPr>
          <p:cNvPr id="3" name="C_4_BD#ee6b548eb?pid=e4827b518&amp;color=255,255,255&amp;vtp=1&amp;bt=1"/>
          <p:cNvSpPr/>
          <p:nvPr/>
        </p:nvSpPr>
        <p:spPr>
          <a:xfrm>
            <a:off x="822960" y="914400"/>
            <a:ext cx="429768" cy="731520"/>
          </a:xfrm>
          <a:prstGeom prst="rect">
            <a:avLst/>
          </a:prstGeom>
          <a:noFill/>
        </p:spPr>
        <p:txBody>
          <a:bodyPr wrap="square" lIns="0" tIns="0" rIns="0" bIns="0" rtlCol="0" anchor="ctr"/>
          <a:lstStyle/>
          <a:p>
            <a:pPr algn="ctr" latinLnBrk="1">
              <a:lnSpc>
                <a:spcPct val="100000"/>
              </a:lnSpc>
            </a:pPr>
            <a:r>
              <a:rPr lang="en-US" altLang="zh-CN" sz="22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二</a:t>
            </a:r>
            <a:endParaRPr lang="en-US" altLang="zh-CN" sz="2200" dirty="0"/>
          </a:p>
        </p:txBody>
      </p:sp>
      <p:sp>
        <p:nvSpPr>
          <p:cNvPr id="4" name="C_4_BD#ee6b548eb?pid=e4827b518&amp;color=0,0,0&amp;vtp=1&amp;bbb=1"/>
          <p:cNvSpPr/>
          <p:nvPr/>
        </p:nvSpPr>
        <p:spPr>
          <a:xfrm>
            <a:off x="1280160" y="1069594"/>
            <a:ext cx="10515600" cy="393700"/>
          </a:xfrm>
          <a:prstGeom prst="rect">
            <a:avLst/>
          </a:prstGeom>
          <a:noFill/>
        </p:spPr>
        <p:txBody>
          <a:bodyPr wrap="none" lIns="0" tIns="0" rIns="0" bIns="0" rtlCol="0" anchor="ctr"/>
          <a:lstStyle/>
          <a:p>
            <a:pPr algn="l" latinLnBrk="1">
              <a:lnSpc>
                <a:spcPts val="3100"/>
              </a:lnSpc>
            </a:pPr>
            <a:r>
              <a:rPr lang="en-US" altLang="zh-CN" sz="22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蝾螈受精卵横缢实验</a:t>
            </a:r>
            <a:endParaRPr lang="en-US" altLang="zh-CN" sz="2200" dirty="0"/>
          </a:p>
        </p:txBody>
      </p:sp>
      <p:sp>
        <p:nvSpPr>
          <p:cNvPr id="5" name="P_5_BD#14a71e0cf?sp=1&amp;pid=ee6b548eb&amp;color=0,0,0&amp;vtp=1&amp;bbb=1"/>
          <p:cNvSpPr/>
          <p:nvPr/>
        </p:nvSpPr>
        <p:spPr>
          <a:xfrm>
            <a:off x="832104" y="1460500"/>
            <a:ext cx="10533888" cy="1257300"/>
          </a:xfrm>
          <a:prstGeom prst="rect">
            <a:avLst/>
          </a:prstGeom>
          <a:noFill/>
        </p:spPr>
        <p:txBody>
          <a:bodyPr wrap="none" lIns="0" tIns="0" rIns="0" bIns="0" rtlCol="0" anchor="t"/>
          <a:lstStyle/>
          <a:p>
            <a:pPr algn="l" latinLnBrk="1">
              <a:lnSpc>
                <a:spcPts val="3300"/>
              </a:lnSpc>
            </a:pPr>
            <a:r>
              <a:rPr lang="en-US" altLang="zh-CN" sz="18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1.实验过程</a:t>
            </a:r>
            <a:endParaRPr lang="en-US" altLang="zh-CN" sz="1800" dirty="0"/>
          </a:p>
          <a:p>
            <a:pPr latinLnBrk="1">
              <a:lnSpc>
                <a:spcPts val="3300"/>
              </a:lnSpc>
            </a:pPr>
            <a:r>
              <a:rPr lang="en-US" altLang="zh-CN" b="0" i="0"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步骤一</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：将受精卵横缢成有核和无核的两半。</a:t>
            </a:r>
            <a:endParaRPr lang="en-US" altLang="zh-CN" sz="1800" dirty="0"/>
          </a:p>
          <a:p>
            <a:pPr latinLnBrk="1">
              <a:lnSpc>
                <a:spcPts val="3300"/>
              </a:lnSpc>
            </a:pPr>
            <a:r>
              <a:rPr lang="en-US" altLang="zh-CN" b="0" i="0"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步骤二</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：向无核一半挤入细胞核。</a:t>
            </a:r>
            <a:endParaRPr lang="en-US" altLang="zh-CN" sz="1800" dirty="0"/>
          </a:p>
        </p:txBody>
      </p:sp>
      <p:pic>
        <p:nvPicPr>
          <p:cNvPr id="6" name="P_5_BD#14a71e0cf?pid=ee6b548eb&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187952" y="2832100"/>
            <a:ext cx="3822192" cy="74980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7" name="P_5_BD#14a71e0cf?sp=1&amp;pid=ee6b548eb&amp;color=0,0,0&amp;vtp=1&amp;bbb=1"/>
          <p:cNvSpPr/>
          <p:nvPr/>
        </p:nvSpPr>
        <p:spPr>
          <a:xfrm>
            <a:off x="832104" y="3721100"/>
            <a:ext cx="10533888" cy="838200"/>
          </a:xfrm>
          <a:prstGeom prst="rect">
            <a:avLst/>
          </a:prstGeom>
          <a:noFill/>
        </p:spPr>
        <p:txBody>
          <a:bodyPr wrap="none" lIns="0" tIns="0" rIns="0" bIns="0" rtlCol="0" anchor="t"/>
          <a:lstStyle/>
          <a:p>
            <a:pPr algn="l" latinLnBrk="1">
              <a:lnSpc>
                <a:spcPts val="3300"/>
              </a:lnSpc>
            </a:pPr>
            <a:r>
              <a:rPr lang="en-US" altLang="zh-CN" sz="18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2.实验结论：</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蝾螈的细胞分裂、</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分化受细胞核控制</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b="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3.实验分析：</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该实验既有相互对照,</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又有自身前后对照</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_4#43ebf0b28?pid=e4827b518&amp;color=0,0,0&amp;tib=255,255,255&amp;vtp=1" descr="preencoded.png"/>
          <p:cNvPicPr>
            <a:picLocks noChangeAspect="1"/>
          </p:cNvPicPr>
          <p:nvPr/>
        </p:nvPicPr>
        <p:blipFill>
          <a:blip r:embed="rId1"/>
          <a:stretch>
            <a:fillRect/>
          </a:stretch>
        </p:blipFill>
        <p:spPr>
          <a:xfrm>
            <a:off x="832104" y="1078992"/>
            <a:ext cx="411480" cy="411480"/>
          </a:xfrm>
          <a:prstGeom prst="rect">
            <a:avLst/>
          </a:prstGeom>
        </p:spPr>
      </p:pic>
      <p:sp>
        <p:nvSpPr>
          <p:cNvPr id="3" name="C_4_BD#43ebf0b28?pid=e4827b518&amp;color=255,255,255&amp;vtp=1&amp;bt=1"/>
          <p:cNvSpPr/>
          <p:nvPr/>
        </p:nvSpPr>
        <p:spPr>
          <a:xfrm>
            <a:off x="822960" y="914400"/>
            <a:ext cx="429768" cy="731520"/>
          </a:xfrm>
          <a:prstGeom prst="rect">
            <a:avLst/>
          </a:prstGeom>
          <a:noFill/>
        </p:spPr>
        <p:txBody>
          <a:bodyPr wrap="square" lIns="0" tIns="0" rIns="0" bIns="0" rtlCol="0" anchor="ctr"/>
          <a:lstStyle/>
          <a:p>
            <a:pPr algn="ctr" latinLnBrk="1">
              <a:lnSpc>
                <a:spcPct val="100000"/>
              </a:lnSpc>
            </a:pPr>
            <a:r>
              <a:rPr lang="en-US" altLang="zh-CN" sz="22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三</a:t>
            </a:r>
            <a:endParaRPr lang="en-US" altLang="zh-CN" sz="2200" dirty="0"/>
          </a:p>
        </p:txBody>
      </p:sp>
      <p:sp>
        <p:nvSpPr>
          <p:cNvPr id="4" name="C_4_BD#43ebf0b28?pid=e4827b518&amp;color=0,0,0&amp;vtp=1&amp;bbb=1"/>
          <p:cNvSpPr/>
          <p:nvPr/>
        </p:nvSpPr>
        <p:spPr>
          <a:xfrm>
            <a:off x="1280160" y="1069594"/>
            <a:ext cx="10515600" cy="393700"/>
          </a:xfrm>
          <a:prstGeom prst="rect">
            <a:avLst/>
          </a:prstGeom>
          <a:noFill/>
        </p:spPr>
        <p:txBody>
          <a:bodyPr wrap="none" lIns="0" tIns="0" rIns="0" bIns="0" rtlCol="0" anchor="ctr"/>
          <a:lstStyle/>
          <a:p>
            <a:pPr algn="l" latinLnBrk="1">
              <a:lnSpc>
                <a:spcPts val="3100"/>
              </a:lnSpc>
            </a:pPr>
            <a:r>
              <a:rPr lang="en-US" altLang="zh-CN" sz="22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变形虫的分割实验</a:t>
            </a:r>
            <a:endParaRPr lang="en-US" altLang="zh-CN" sz="2200" dirty="0"/>
          </a:p>
        </p:txBody>
      </p:sp>
      <p:sp>
        <p:nvSpPr>
          <p:cNvPr id="5" name="P_5#7695843d5?sp=1&amp;pid=43ebf0b28&amp;color=0,0,0&amp;vtp=1&amp;bbb=1"/>
          <p:cNvSpPr/>
          <p:nvPr/>
        </p:nvSpPr>
        <p:spPr>
          <a:xfrm>
            <a:off x="832104" y="1460500"/>
            <a:ext cx="10533888" cy="1257300"/>
          </a:xfrm>
          <a:prstGeom prst="rect">
            <a:avLst/>
          </a:prstGeom>
          <a:noFill/>
        </p:spPr>
        <p:txBody>
          <a:bodyPr wrap="none" lIns="0" tIns="0" rIns="0" bIns="0" rtlCol="0" anchor="t"/>
          <a:lstStyle/>
          <a:p>
            <a:pPr algn="l" latinLnBrk="1">
              <a:lnSpc>
                <a:spcPts val="3300"/>
              </a:lnSpc>
            </a:pPr>
            <a:r>
              <a:rPr lang="en-US" altLang="zh-CN" sz="18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1.实验过程</a:t>
            </a:r>
            <a:endParaRPr lang="en-US" altLang="zh-CN" sz="1800" dirty="0"/>
          </a:p>
          <a:p>
            <a:pPr latinLnBrk="1">
              <a:lnSpc>
                <a:spcPts val="3300"/>
              </a:lnSpc>
            </a:pPr>
            <a:r>
              <a:rPr lang="en-US" altLang="zh-CN" b="0" i="0"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步骤一</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：将变形虫切割成有核一半和无核一半。</a:t>
            </a:r>
            <a:endParaRPr lang="en-US" altLang="zh-CN" sz="1800" dirty="0"/>
          </a:p>
          <a:p>
            <a:pPr latinLnBrk="1">
              <a:lnSpc>
                <a:spcPts val="3300"/>
              </a:lnSpc>
            </a:pPr>
            <a:r>
              <a:rPr lang="en-US" altLang="zh-CN" b="0" i="0"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步骤二</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：用显微钩针将有核一半的细胞核钩出，然后再及时植入另一个同种变形虫的细胞核。</a:t>
            </a:r>
            <a:endParaRPr lang="en-US" altLang="zh-CN" sz="1800" dirty="0"/>
          </a:p>
        </p:txBody>
      </p:sp>
      <p:pic>
        <p:nvPicPr>
          <p:cNvPr id="6" name="P_5_BD#7695843d5?pid=43ebf0b28&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447288" y="2832100"/>
            <a:ext cx="5303520" cy="73152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7" name="P_5_BD#7695843d5?sp=1&amp;pid=43ebf0b28&amp;color=0,0,0&amp;vtp=1&amp;bbb=1"/>
          <p:cNvSpPr/>
          <p:nvPr/>
        </p:nvSpPr>
        <p:spPr>
          <a:xfrm>
            <a:off x="832104" y="3695700"/>
            <a:ext cx="10533888" cy="838200"/>
          </a:xfrm>
          <a:prstGeom prst="rect">
            <a:avLst/>
          </a:prstGeom>
          <a:noFill/>
        </p:spPr>
        <p:txBody>
          <a:bodyPr wrap="none" lIns="0" tIns="0" rIns="0" bIns="0" rtlCol="0" anchor="t"/>
          <a:lstStyle/>
          <a:p>
            <a:pPr algn="l" latinLnBrk="1">
              <a:lnSpc>
                <a:spcPts val="3300"/>
              </a:lnSpc>
            </a:pPr>
            <a:r>
              <a:rPr lang="en-US" altLang="zh-CN" sz="18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2.实验结论：</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变形虫的分裂、生长、再生、</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对外界刺激的反应等生命活动受细胞核控制</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b="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3.实验分析：</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该实验既有相互对照,</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又有自身前后对照</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_4#4c2f733ee?pid=e4827b518&amp;color=0,0,0&amp;tib=255,255,255&amp;vtp=1" descr="preencoded.png"/>
          <p:cNvPicPr>
            <a:picLocks noChangeAspect="1"/>
          </p:cNvPicPr>
          <p:nvPr/>
        </p:nvPicPr>
        <p:blipFill>
          <a:blip r:embed="rId1"/>
          <a:stretch>
            <a:fillRect/>
          </a:stretch>
        </p:blipFill>
        <p:spPr>
          <a:xfrm>
            <a:off x="832104" y="1078992"/>
            <a:ext cx="411480" cy="411480"/>
          </a:xfrm>
          <a:prstGeom prst="rect">
            <a:avLst/>
          </a:prstGeom>
        </p:spPr>
      </p:pic>
      <p:sp>
        <p:nvSpPr>
          <p:cNvPr id="3" name="C_4_BD#4c2f733ee?pid=e4827b518&amp;color=255,255,255&amp;vtp=1&amp;bt=1"/>
          <p:cNvSpPr/>
          <p:nvPr/>
        </p:nvSpPr>
        <p:spPr>
          <a:xfrm>
            <a:off x="822960" y="914400"/>
            <a:ext cx="429768" cy="731520"/>
          </a:xfrm>
          <a:prstGeom prst="rect">
            <a:avLst/>
          </a:prstGeom>
          <a:noFill/>
        </p:spPr>
        <p:txBody>
          <a:bodyPr wrap="square" lIns="0" tIns="0" rIns="0" bIns="0" rtlCol="0" anchor="ctr"/>
          <a:lstStyle/>
          <a:p>
            <a:pPr algn="ctr" latinLnBrk="1">
              <a:lnSpc>
                <a:spcPct val="100000"/>
              </a:lnSpc>
            </a:pPr>
            <a:r>
              <a:rPr lang="en-US" altLang="zh-CN" sz="22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四</a:t>
            </a:r>
            <a:endParaRPr lang="en-US" altLang="zh-CN" sz="2200" dirty="0"/>
          </a:p>
        </p:txBody>
      </p:sp>
      <p:sp>
        <p:nvSpPr>
          <p:cNvPr id="4" name="C_4_BD#4c2f733ee?pid=e4827b518&amp;color=0,0,0&amp;vtp=1&amp;bbb=1"/>
          <p:cNvSpPr/>
          <p:nvPr/>
        </p:nvSpPr>
        <p:spPr>
          <a:xfrm>
            <a:off x="1280160" y="1069594"/>
            <a:ext cx="10515600" cy="393700"/>
          </a:xfrm>
          <a:prstGeom prst="rect">
            <a:avLst/>
          </a:prstGeom>
          <a:noFill/>
        </p:spPr>
        <p:txBody>
          <a:bodyPr wrap="none" lIns="0" tIns="0" rIns="0" bIns="0" rtlCol="0" anchor="ctr"/>
          <a:lstStyle/>
          <a:p>
            <a:pPr algn="l" latinLnBrk="1">
              <a:lnSpc>
                <a:spcPts val="3100"/>
              </a:lnSpc>
            </a:pPr>
            <a:r>
              <a:rPr lang="en-US" altLang="zh-CN" sz="22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伞藻嫁接与核移植实验</a:t>
            </a:r>
            <a:endParaRPr lang="en-US" altLang="zh-CN" sz="2200" dirty="0"/>
          </a:p>
        </p:txBody>
      </p:sp>
      <p:sp>
        <p:nvSpPr>
          <p:cNvPr id="5" name="P_5#102a65ed6?sp=1&amp;pid=4c2f733ee&amp;color=0,0,0&amp;vtp=1&amp;bbb=1"/>
          <p:cNvSpPr/>
          <p:nvPr/>
        </p:nvSpPr>
        <p:spPr>
          <a:xfrm>
            <a:off x="832104" y="1460500"/>
            <a:ext cx="10533888" cy="469900"/>
          </a:xfrm>
          <a:prstGeom prst="rect">
            <a:avLst/>
          </a:prstGeom>
          <a:noFill/>
        </p:spPr>
        <p:txBody>
          <a:bodyPr wrap="none" lIns="0" tIns="0" rIns="0" bIns="0" rtlCol="0" anchor="t"/>
          <a:lstStyle/>
          <a:p>
            <a:pPr algn="l" latinLnBrk="1">
              <a:lnSpc>
                <a:spcPts val="3700"/>
              </a:lnSpc>
            </a:pPr>
            <a:r>
              <a:rPr lang="en-US" altLang="zh-CN" sz="18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1.伞藻嫁接实验过程</a:t>
            </a:r>
            <a:endParaRPr lang="en-US" altLang="zh-CN" sz="1800" dirty="0"/>
          </a:p>
        </p:txBody>
      </p:sp>
      <p:pic>
        <p:nvPicPr>
          <p:cNvPr id="6" name="P_5_BD#102a65ed6?pid=4c2f733ee&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224528" y="2006600"/>
            <a:ext cx="3730752" cy="209397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7" name="P_5#102a65ed6?sp=1&amp;pid=4c2f733ee&amp;color=0,0,0&amp;vtp=1&amp;bt=1&amp;bbb=1"/>
          <p:cNvSpPr/>
          <p:nvPr/>
        </p:nvSpPr>
        <p:spPr>
          <a:xfrm>
            <a:off x="832104" y="4229100"/>
            <a:ext cx="10533888" cy="469900"/>
          </a:xfrm>
          <a:prstGeom prst="rect">
            <a:avLst/>
          </a:prstGeom>
          <a:noFill/>
        </p:spPr>
        <p:txBody>
          <a:bodyPr wrap="none" lIns="0" tIns="0" rIns="0" bIns="0" rtlCol="0" anchor="t"/>
          <a:lstStyle/>
          <a:p>
            <a:pPr algn="l" latinLnBrk="1">
              <a:lnSpc>
                <a:spcPts val="3700"/>
              </a:lnSpc>
            </a:pPr>
            <a:r>
              <a:rPr lang="en-US" altLang="zh-CN" sz="18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2.伞藻核移植实验过程</a:t>
            </a:r>
            <a:endParaRPr lang="en-US" altLang="zh-CN" sz="1800" dirty="0"/>
          </a:p>
        </p:txBody>
      </p:sp>
      <p:pic>
        <p:nvPicPr>
          <p:cNvPr id="8" name="P_5#102a65ed6?pid=4c2f733ee&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941064" y="4775200"/>
            <a:ext cx="4306824" cy="475488"/>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5_BD#102a65ed6?sp=1&amp;pid=4c2f733ee&amp;color=0,0,0&amp;vtp=1&amp;bt=1&amp;bbb=1"/>
          <p:cNvSpPr/>
          <p:nvPr/>
        </p:nvSpPr>
        <p:spPr>
          <a:xfrm>
            <a:off x="832104" y="1080000"/>
            <a:ext cx="10533888" cy="2095500"/>
          </a:xfrm>
          <a:prstGeom prst="rect">
            <a:avLst/>
          </a:prstGeom>
          <a:noFill/>
        </p:spPr>
        <p:txBody>
          <a:bodyPr wrap="none" lIns="0" tIns="0" rIns="0" bIns="0" rtlCol="0" anchor="t"/>
          <a:lstStyle/>
          <a:p>
            <a:pPr algn="l" latinLnBrk="1">
              <a:lnSpc>
                <a:spcPts val="3300"/>
              </a:lnSpc>
            </a:pPr>
            <a:r>
              <a:rPr lang="en-US" altLang="zh-CN" sz="18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3.实验结论:</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伞藻“帽”</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的形状是由细胞核控制的</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b="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4.实验分析:</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伞藻核移植实验可排除假根中其他物质的作用,从而证明是细胞核控制伞藻“帽”的形状。</a:t>
            </a:r>
            <a:endParaRPr lang="en-US" altLang="zh-CN">
              <a:solidFill>
                <a:prstClr val="black"/>
              </a:solidFill>
            </a:endParaRPr>
          </a:p>
          <a:p>
            <a:pPr lvl="0" latinLnBrk="1">
              <a:lnSpc>
                <a:spcPts val="3300"/>
              </a:lnSpc>
            </a:pPr>
            <a:r>
              <a:rPr lang="en-US" altLang="zh-CN" b="1"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1">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注意】</a:t>
            </a:r>
            <a:endParaRPr lang="en-US" altLang="zh-CN">
              <a:solidFill>
                <a:prstClr val="black"/>
              </a:solidFill>
            </a:endParaRPr>
          </a:p>
          <a:p>
            <a:pPr lvl="0" latinLnBrk="1">
              <a:lnSpc>
                <a:spcPts val="3300"/>
              </a:lnSpc>
            </a:pPr>
            <a:r>
              <a:rPr lang="en-US" altLang="zh-CN" smtClean="0">
                <a:solidFill>
                  <a:srgbClr val="000000"/>
                </a:solidFill>
                <a:latin typeface="宋体" panose="02010600030101010101" pitchFamily="2" charset="-122"/>
                <a:ea typeface="楷体" panose="02010609060101010101" pitchFamily="34" charset="-122"/>
                <a:cs typeface="微软雅黑" panose="020B0503020204020204" pitchFamily="34" charset="-120"/>
              </a:rPr>
              <a:t>    </a:t>
            </a:r>
            <a:r>
              <a:rPr lang="en-US" altLang="zh-CN"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伞藻核移植实验更有说服力</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伞藻核移植实验可排除假根中其他物质的影响</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是对伞藻嫁接实验的补</a:t>
            </a:r>
            <a:endPar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endParaRPr>
          </a:p>
          <a:p>
            <a:pPr lvl="0" latinLnBrk="1">
              <a:lnSpc>
                <a:spcPts val="3300"/>
              </a:lnSpc>
            </a:pP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充</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进一步验证细胞核的功能</a:t>
            </a:r>
            <a:r>
              <a:rPr lang="en-US" altLang="zh-CN"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5#102a65ed6?pid=4c2f733ee&amp;color=0,0,0&amp;vtp=1&amp;bt=1&amp;bb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1"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【总结】</a:t>
            </a:r>
            <a:endParaRPr lang="en-US" altLang="zh-CN" sz="1800" dirty="0"/>
          </a:p>
          <a:p>
            <a:pPr algn="ctr" latinLnBrk="1">
              <a:lnSpc>
                <a:spcPts val="3300"/>
              </a:lnSpc>
            </a:pPr>
            <a:r>
              <a:rPr lang="en-US" altLang="zh-CN" b="1" i="0"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细</a:t>
            </a:r>
            <a:r>
              <a:rPr lang="en-US" altLang="zh-CN" sz="1800" b="1" i="0"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胞核的功能</a:t>
            </a:r>
            <a:endParaRPr lang="en-US" altLang="zh-CN" sz="1800" dirty="0"/>
          </a:p>
        </p:txBody>
      </p:sp>
      <p:pic>
        <p:nvPicPr>
          <p:cNvPr id="3" name="P_5_BD#102a65ed6?pid=4c2f733ee&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50392" y="2359144"/>
            <a:ext cx="10497312" cy="2276856"/>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1162</Words>
  <Application>WPS 演示</Application>
  <PresentationFormat>宽屏</PresentationFormat>
  <Paragraphs>79</Paragraphs>
  <Slides>11</Slides>
  <Notes>11</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11</vt:i4>
      </vt:variant>
    </vt:vector>
  </HeadingPairs>
  <TitlesOfParts>
    <vt:vector size="27" baseType="lpstr">
      <vt:lpstr>Arial</vt:lpstr>
      <vt:lpstr>宋体</vt:lpstr>
      <vt:lpstr>Wingdings</vt:lpstr>
      <vt:lpstr>黑体</vt:lpstr>
      <vt:lpstr>黑体</vt:lpstr>
      <vt:lpstr>微软雅黑</vt:lpstr>
      <vt:lpstr>微软雅黑</vt:lpstr>
      <vt:lpstr>宋体</vt:lpstr>
      <vt:lpstr>楷体</vt:lpstr>
      <vt:lpstr>Arial (正文)</vt:lpstr>
      <vt:lpstr>Arial (正文)</vt:lpstr>
      <vt:lpstr>Cambria Math</vt:lpstr>
      <vt:lpstr>Calibri</vt:lpstr>
      <vt:lpstr>Arial Unicode MS</vt:lpstr>
      <vt:lpstr>等线</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予恩</cp:lastModifiedBy>
  <cp:revision>7</cp:revision>
  <dcterms:created xsi:type="dcterms:W3CDTF">2025-05-13T06:37:00Z</dcterms:created>
  <dcterms:modified xsi:type="dcterms:W3CDTF">2025-05-14T06:00:05Z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59EC896FCA4342D8920DE48102F014D8_12</vt:lpwstr>
  </property>
  <property fmtid="{D5CDD505-2E9C-101B-9397-08002B2CF9AE}" pid="3" name="KSOProductBuildVer">
    <vt:lpwstr>2052-12.1.0.20784</vt:lpwstr>
  </property>
</Properties>
</file>