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fa3c6aaf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e2#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e0a23c11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d9471eff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xml"/><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image" Target="../media/image15.jpeg"/><Relationship Id="rId7" Type="http://schemas.openxmlformats.org/officeDocument/2006/relationships/image" Target="../media/image14.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png"/><Relationship Id="rId11" Type="http://schemas.openxmlformats.org/officeDocument/2006/relationships/notesSlide" Target="../notesSlides/notesSlide5.xml"/><Relationship Id="rId10" Type="http://schemas.openxmlformats.org/officeDocument/2006/relationships/slideLayout" Target="../slideLayouts/slideLayout9.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0.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0.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db1cf1846.fixed?pid=2add68e1a&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大招攻略</a:t>
            </a:r>
            <a:endParaRPr lang="en-US" altLang="zh-CN" sz="5400" dirty="0"/>
          </a:p>
        </p:txBody>
      </p:sp>
      <p:sp>
        <p:nvSpPr>
          <p:cNvPr id="3" name="C_2_BD#db1cf1846.fixed?pid=2add68e1a&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分析有丝分裂过程中各物质数量关系的方法</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b3f97f65f?pid=e0a23c110&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在学习有丝分裂时，染色体、染色单体、核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分子的数量变化是难点</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同时该部分内容也是考查的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热点</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，多以选择题的形式进行考查。本攻略归纳总结染色体、染色单体、核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分子的数量变化的原因及</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规律</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，通过学习本攻略做到能归纳概括有丝分裂不同时期的相关物质的数量变化规律。</a:t>
                </a:r>
                <a:endParaRPr lang="en-US" altLang="zh-CN" dirty="0"/>
              </a:p>
            </p:txBody>
          </p:sp>
        </mc:Choice>
        <mc:Fallback>
          <p:sp>
            <p:nvSpPr>
              <p:cNvPr id="2" name="P_4_BD#b3f97f65f?pid=e0a23c110&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801" b="4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2d0eba2cf?pid=d9471eff6&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2d0eba2cf?pid=d9471eff6&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200" dirty="0"/>
          </a:p>
        </p:txBody>
      </p:sp>
      <p:sp>
        <p:nvSpPr>
          <p:cNvPr id="4" name="C_4_BD#2d0eba2cf?pid=d9471eff6&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引发有丝分裂相关物质发生数量变化的原因（以二倍体生物为例）</a:t>
            </a:r>
            <a:endParaRPr lang="en-US" altLang="zh-CN" sz="2200" dirty="0"/>
          </a:p>
        </p:txBody>
      </p:sp>
      <mc:AlternateContent xmlns:mc="http://schemas.openxmlformats.org/markup-compatibility/2006" xmlns:a14="http://schemas.microsoft.com/office/drawing/2010/main">
        <mc:Choice Requires="a14">
          <p:graphicFrame>
            <p:nvGraphicFramePr>
              <p:cNvPr id="5" name="P_5_BD#aef54bc56?colgroup=8,8,37&amp;pid=2d0eba2cf&amp;color=0,0,0&amp;vtp=1&amp;bbb=1"/>
              <p:cNvGraphicFramePr>
                <a:graphicFrameLocks noGrp="1"/>
              </p:cNvGraphicFramePr>
              <p:nvPr/>
            </p:nvGraphicFramePr>
            <p:xfrm>
              <a:off x="832105" y="1587500"/>
              <a:ext cx="10536017" cy="2523744"/>
            </p:xfrm>
            <a:graphic>
              <a:graphicData uri="http://schemas.openxmlformats.org/drawingml/2006/table">
                <a:tbl>
                  <a:tblPr/>
                  <a:tblGrid>
                    <a:gridCol w="1763618"/>
                    <a:gridCol w="1754480"/>
                    <a:gridCol w="7017919"/>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各物质含量变化情况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921004">
                    <a:tc>
                      <a:txBody>
                        <a:bodyPr/>
                        <a:lstStyle/>
                        <a:p>
                          <a:pPr algn="ctr"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间期</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数加倍</a:t>
                          </a:r>
                          <a:endParaRPr lang="en-US" altLang="zh-CN" sz="1200" dirty="0"/>
                        </a:p>
                        <a:p>
                          <a:pPr algn="l" latinLnBrk="1" hangingPunct="0">
                            <a:lnSpc>
                              <a:spcPts val="22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.染色单体形成</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p>
                          <a:pPr algn="l"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.染色体与核</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数目之比由</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变为</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21004">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着丝粒分裂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后期开始时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.染色单体消失</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p>
                          <a:pPr algn="l" latinLnBrk="1" hangingPunct="0">
                            <a:lnSpc>
                              <a:spcPts val="22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.染色体数目加倍</a:t>
                          </a:r>
                          <a:endParaRPr lang="en-US" altLang="zh-CN" sz="1200" dirty="0"/>
                        </a:p>
                        <a:p>
                          <a:pPr algn="l"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.染色体与核</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数目之比由</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变为</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细胞一分为二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末期结束时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染色体与核</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分别进入2个子细胞</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数量均减半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5" name="P_5_BD#aef54bc56?colgroup=8,8,37&amp;pid=2d0eba2cf&amp;color=0,0,0&amp;vtp=1&amp;bbb=1"/>
              <p:cNvGraphicFramePr>
                <a:graphicFrameLocks noGrp="1"/>
              </p:cNvGraphicFramePr>
              <p:nvPr/>
            </p:nvGraphicFramePr>
            <p:xfrm>
              <a:off x="832105" y="1587500"/>
              <a:ext cx="10536017" cy="2523744"/>
            </p:xfrm>
            <a:graphic>
              <a:graphicData uri="http://schemas.openxmlformats.org/drawingml/2006/table">
                <a:tbl>
                  <a:tblPr/>
                  <a:tblGrid>
                    <a:gridCol w="1763618"/>
                    <a:gridCol w="1754480"/>
                    <a:gridCol w="7017919"/>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各物质含量变化情况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92075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92138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着丝粒分裂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后期开始时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40360">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细胞一分为二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末期结束时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a0552232a?pid=d9471eff6&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a0552232a?pid=d9471eff6&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200" dirty="0"/>
          </a:p>
        </p:txBody>
      </p:sp>
      <mc:AlternateContent xmlns:mc="http://schemas.openxmlformats.org/markup-compatibility/2006">
        <mc:Choice xmlns:a14="http://schemas.microsoft.com/office/drawing/2010/main" Requires="a14">
          <p:sp>
            <p:nvSpPr>
              <p:cNvPr id="4" name="C_4_BD#a0552232a?pid=d9471eff6&amp;color=0,0,0&amp;vtp=1&amp;bbb=1"/>
              <p:cNvSpPr/>
              <p:nvPr/>
            </p:nvSpPr>
            <p:spPr>
              <a:xfrm>
                <a:off x="1280160" y="1067816"/>
                <a:ext cx="10515600" cy="406400"/>
              </a:xfrm>
              <a:prstGeom prst="rect">
                <a:avLst/>
              </a:prstGeom>
              <a:noFill/>
            </p:spPr>
            <p:txBody>
              <a:bodyPr wrap="none" lIns="0" tIns="0" rIns="0" bIns="0" rtlCol="0" anchor="ctr"/>
              <a:lstStyle/>
              <a:p>
                <a:pPr algn="l" latinLnBrk="1">
                  <a:lnSpc>
                    <a:spcPts val="32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抓住关键点——染色体、染色单体、核</a:t>
                </a:r>
                <a14:m>
                  <m:oMath xmlns:m="http://schemas.openxmlformats.org/officeDocument/2006/math">
                    <m:r>
                      <a:rPr lang="en-US" altLang="zh-CN" sz="2200" b="1"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𝐃𝐍𝐀</m:t>
                    </m:r>
                  </m:oMath>
                </a14:m>
                <a:r>
                  <a:rPr lang="en-US" altLang="zh-CN" sz="100" b="1"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的数量关系（以二倍体生物为例）</a:t>
                </a:r>
                <a:endParaRPr lang="en-US" altLang="zh-CN" sz="2200" dirty="0"/>
              </a:p>
            </p:txBody>
          </p:sp>
        </mc:Choice>
        <mc:Fallback>
          <p:sp>
            <p:nvSpPr>
              <p:cNvPr id="4" name="C_4_BD#a0552232a?pid=d9471eff6&amp;color=0,0,0&amp;vtp=1&amp;bbb=1"/>
              <p:cNvSpPr>
                <a:spLocks noRot="1" noChangeAspect="1" noMove="1" noResize="1" noEditPoints="1" noAdjustHandles="1" noChangeArrowheads="1" noChangeShapeType="1" noTextEdit="1"/>
              </p:cNvSpPr>
              <p:nvPr/>
            </p:nvSpPr>
            <p:spPr>
              <a:xfrm>
                <a:off x="1280160" y="1067816"/>
                <a:ext cx="10515600" cy="406400"/>
              </a:xfrm>
              <a:prstGeom prst="rect">
                <a:avLst/>
              </a:prstGeom>
              <a:blipFill rotWithShape="1">
                <a:blip r:embed="rId2"/>
                <a:stretch>
                  <a:fillRect t="-94" b="94"/>
                </a:stretch>
              </a:blipFill>
            </p:spPr>
            <p:txBody>
              <a:bodyPr/>
              <a:lstStyle/>
              <a:p>
                <a:r>
                  <a:rPr lang="zh-CN" altLang="en-US">
                    <a:noFill/>
                  </a:rPr>
                  <a:t> </a:t>
                </a:r>
              </a:p>
            </p:txBody>
          </p:sp>
        </mc:Fallback>
      </mc:AlternateContent>
      <p:pic>
        <p:nvPicPr>
          <p:cNvPr id="5" name="P_5_BD#d97f67e16?pid=a0552232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612978" y="1600200"/>
            <a:ext cx="2972140" cy="167659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graphicFrame>
            <p:nvGraphicFramePr>
              <p:cNvPr id="6" name="P_5_BD#d97f67e16?colgroup=13,9,33&amp;pid=a0552232a&amp;color=0,0,0&amp;vtp=1&amp;bbb=1"/>
              <p:cNvGraphicFramePr>
                <a:graphicFrameLocks noGrp="1"/>
              </p:cNvGraphicFramePr>
              <p:nvPr/>
            </p:nvGraphicFramePr>
            <p:xfrm>
              <a:off x="832104" y="3411412"/>
              <a:ext cx="10524744" cy="2609088"/>
            </p:xfrm>
            <a:graphic>
              <a:graphicData uri="http://schemas.openxmlformats.org/drawingml/2006/table">
                <a:tbl>
                  <a:tblPr/>
                  <a:tblGrid>
                    <a:gridCol w="2505456"/>
                    <a:gridCol w="1856232"/>
                    <a:gridCol w="1225296"/>
                    <a:gridCol w="1225296"/>
                    <a:gridCol w="1856232"/>
                    <a:gridCol w="1856232"/>
                  </a:tblGrid>
                  <a:tr h="340868">
                    <a:tc rowSpan="2">
                      <a:txBody>
                        <a:bodyPr/>
                        <a:lstStyle/>
                        <a:p>
                          <a:pPr algn="r" latinLnBrk="1" hangingPunct="0">
                            <a:lnSpc>
                              <a:spcPts val="22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时期</a:t>
                          </a:r>
                          <a:endParaRPr lang="en-US" altLang="zh-CN" sz="1200" dirty="0"/>
                        </a:p>
                        <a:p>
                          <a:pPr algn="l" latinLnBrk="1" hangingPunct="0">
                            <a:lnSpc>
                              <a:spcPts val="21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项目</a:t>
                          </a:r>
                          <a:r>
                            <a:rPr lang="en-US" altLang="zh-CN" sz="14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分裂间期</a:t>
                          </a:r>
                          <a:endPar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algn="ctr" latinLnBrk="1" hangingPunct="0">
                            <a:lnSpc>
                              <a:spcPts val="2000"/>
                            </a:lnSpc>
                          </a:pPr>
                          <a:r>
                            <a:rPr lang="en-US" altLang="zh-CN" sz="140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分裂期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c hMerge="1">
                      <a:tcPr/>
                    </a:tc>
                  </a:tr>
                  <a:tr h="340868">
                    <a:tc vMerge="1">
                      <a:tcPr/>
                    </a:tc>
                    <a:tc vMerge="1">
                      <a:tcPr/>
                    </a:tc>
                    <a:tc>
                      <a:txBody>
                        <a:bodyPr/>
                        <a:lstStyle/>
                        <a:p>
                          <a:pPr algn="ctr"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前期</a:t>
                          </a:r>
                          <a:endPar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后期</a:t>
                          </a:r>
                          <a:endParaRPr lang="en-US" altLang="zh-CN" sz="14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末期</a:t>
                          </a:r>
                          <a:endParaRPr lang="en-US" altLang="zh-CN" sz="14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0474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染色体形态变化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700"/>
                            </a:lnSpc>
                          </a:pPr>
                          <a:r>
                            <a:rPr lang="en-US" altLang="zh-CN" sz="26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5600"/>
                            </a:lnSpc>
                          </a:pPr>
                          <a:r>
                            <a:rPr lang="en-US" altLang="zh-CN" sz="31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5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5800"/>
                            </a:lnSpc>
                          </a:pPr>
                          <a:r>
                            <a:rPr lang="en-US" altLang="zh-CN" sz="33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3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染色单体数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6" name="P_5_BD#d97f67e16?colgroup=13,9,33&amp;pid=a0552232a&amp;color=0,0,0&amp;vtp=1&amp;bbb=1"/>
              <p:cNvGraphicFramePr>
                <a:graphicFrameLocks noGrp="1"/>
              </p:cNvGraphicFramePr>
              <p:nvPr/>
            </p:nvGraphicFramePr>
            <p:xfrm>
              <a:off x="832104" y="3411412"/>
              <a:ext cx="10524744" cy="2609088"/>
            </p:xfrm>
            <a:graphic>
              <a:graphicData uri="http://schemas.openxmlformats.org/drawingml/2006/table">
                <a:tbl>
                  <a:tblPr/>
                  <a:tblGrid>
                    <a:gridCol w="2505456"/>
                    <a:gridCol w="1856232"/>
                    <a:gridCol w="1225296"/>
                    <a:gridCol w="1225296"/>
                    <a:gridCol w="1856232"/>
                    <a:gridCol w="1856232"/>
                  </a:tblGrid>
                  <a:tr h="340868">
                    <a:tc rowSpan="2">
                      <a:txBody>
                        <a:bodyPr/>
                        <a:lstStyle/>
                        <a:p>
                          <a:pPr algn="r" latinLnBrk="1" hangingPunct="0">
                            <a:lnSpc>
                              <a:spcPts val="22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时期</a:t>
                          </a:r>
                          <a:endParaRPr lang="en-US" altLang="zh-CN" sz="1200" dirty="0"/>
                        </a:p>
                        <a:p>
                          <a:pPr algn="l" latinLnBrk="1" hangingPunct="0">
                            <a:lnSpc>
                              <a:spcPts val="21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项目</a:t>
                          </a:r>
                          <a:r>
                            <a:rPr lang="en-US" altLang="zh-CN" sz="14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分裂间期</a:t>
                          </a:r>
                          <a:endPar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algn="ctr" latinLnBrk="1" hangingPunct="0">
                            <a:lnSpc>
                              <a:spcPts val="2000"/>
                            </a:lnSpc>
                          </a:pPr>
                          <a:r>
                            <a:rPr lang="en-US" altLang="zh-CN" sz="140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分裂期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c hMerge="1">
                      <a:tcPr/>
                    </a:tc>
                  </a:tr>
                  <a:tr h="340868">
                    <a:tc vMerge="1">
                      <a:tcPr/>
                    </a:tc>
                    <a:tc vMerge="1">
                      <a:tcPr/>
                    </a:tc>
                    <a:tc>
                      <a:txBody>
                        <a:bodyPr/>
                        <a:lstStyle/>
                        <a:p>
                          <a:pPr algn="ctr"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前期</a:t>
                          </a:r>
                          <a:endPar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后期</a:t>
                          </a:r>
                          <a:endParaRPr lang="en-US" altLang="zh-CN" sz="14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末期</a:t>
                          </a:r>
                          <a:endParaRPr lang="en-US" altLang="zh-CN" sz="14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0474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染色体形态变化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700"/>
                            </a:lnSpc>
                          </a:pPr>
                          <a:r>
                            <a:rPr lang="en-US" altLang="zh-CN" sz="26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5600"/>
                            </a:lnSpc>
                          </a:pPr>
                          <a:r>
                            <a:rPr lang="en-US" altLang="zh-CN" sz="31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5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5800"/>
                            </a:lnSpc>
                          </a:pPr>
                          <a:r>
                            <a:rPr lang="en-US" altLang="zh-CN" sz="33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3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染色单体数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bl>
              </a:graphicData>
            </a:graphic>
          </p:graphicFrame>
        </mc:Fallback>
      </mc:AlternateContent>
      <p:pic>
        <p:nvPicPr>
          <p:cNvPr id="7" name="P_5_BD#d97f67e16.table_image?tii=1&amp;pid=a0552232a&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881628" y="4280346"/>
            <a:ext cx="768096" cy="53035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P_5_BD#d97f67e16.table_image?tii=2&amp;pid=a0552232a&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5458968" y="4230054"/>
            <a:ext cx="694944" cy="63093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P_5_BD#d97f67e16.table_image?tii=3&amp;pid=a0552232a&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6670548" y="4289490"/>
            <a:ext cx="722376" cy="5120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0" name="P_5_BD#d97f67e16.table_image?tii=4&amp;pid=a0552232a&amp;color=0,0,0&amp;tib=255,255,255&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8220456" y="4211766"/>
            <a:ext cx="704088" cy="6675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1" name="P_5_BD#d97f67e16.table_image?tii=5&amp;pid=a0552232a&amp;color=0,0,0&amp;tib=255,255,255&amp;vtp=1" descr="preencoded.png"/>
          <p:cNvPicPr>
            <a:picLocks noChangeAspect="1"/>
          </p:cNvPicPr>
          <p:nvPr/>
        </p:nvPicPr>
        <p:blipFill>
          <a:blip r:embed="rId9">
            <a:clrChange>
              <a:clrFrom>
                <a:srgbClr val="FFFFFF"/>
              </a:clrFrom>
              <a:clrTo>
                <a:srgbClr val="FFFFFF">
                  <a:alpha val="0"/>
                </a:srgbClr>
              </a:clrTo>
            </a:clrChange>
          </a:blip>
          <a:stretch>
            <a:fillRect/>
          </a:stretch>
        </p:blipFill>
        <p:spPr>
          <a:xfrm>
            <a:off x="10200132" y="4312350"/>
            <a:ext cx="457200" cy="466344"/>
          </a:xfrm>
          <a:prstGeom prst="rect">
            <a:avLst/>
          </a:prstGeom>
          <a:noFill/>
          <a:extLst>
            <a:ext uri="{909E8E84-426E-40DD-AFC4-6F175D3DCCD1}">
              <a14:hiddenFill xmlns:a14="http://schemas.microsoft.com/office/drawing/2010/main">
                <a:solidFill>
                  <a:scrgbClr r="0" g="0" b="0">
                    <a:alpha val="0"/>
                  </a:scrgbClr>
                </a:solidFill>
              </a14:hiddenFill>
            </a:ext>
          </a:extLst>
        </p:spPr>
      </p:pic>
      <p:cxnSp>
        <p:nvCxnSpPr>
          <p:cNvPr id="12" name="直接连接符 11"/>
          <p:cNvCxnSpPr/>
          <p:nvPr/>
        </p:nvCxnSpPr>
        <p:spPr>
          <a:xfrm>
            <a:off x="835025" y="3406140"/>
            <a:ext cx="2489200" cy="68008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91f372cff?vop=1&amp;pid=fa3c6aaf4&amp;color=0,0,0&amp;vtp=1&amp;bt=1&amp;bbb=1&amp;hb=1"/>
              <p:cNvSpPr/>
              <p:nvPr/>
            </p:nvSpPr>
            <p:spPr>
              <a:xfrm>
                <a:off x="832104" y="1080000"/>
                <a:ext cx="10533888" cy="660400"/>
              </a:xfrm>
              <a:prstGeom prst="rect">
                <a:avLst/>
              </a:prstGeom>
              <a:noFill/>
            </p:spPr>
            <p:txBody>
              <a:bodyPr wrap="none" lIns="0" tIns="0" rIns="0" bIns="0" rtlCol="0" anchor="t"/>
              <a:lstStyle/>
              <a:p>
                <a:pPr algn="l" latinLnBrk="1">
                  <a:lnSpc>
                    <a:spcPts val="26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示例1</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图甲是某种植物根尖细胞有丝分裂不同时期的图像，图乙表示相应时期的染色体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染色单体和核</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2600"/>
                  </a:lnSpc>
                </a:pP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分子的数量，</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下列相关叙述中正确的是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1_1#91f372cff?vop=1&amp;pid=fa3c6aaf4&amp;color=0,0,0&amp;vtp=1&amp;bt=1&amp;bbb=1&amp;hb=1"/>
              <p:cNvSpPr>
                <a:spLocks noRot="1" noChangeAspect="1" noMove="1" noResize="1" noEditPoints="1" noAdjustHandles="1" noChangeArrowheads="1" noChangeShapeType="1" noTextEdit="1"/>
              </p:cNvSpPr>
              <p:nvPr/>
            </p:nvSpPr>
            <p:spPr>
              <a:xfrm>
                <a:off x="832104" y="1080000"/>
                <a:ext cx="10533888" cy="660400"/>
              </a:xfrm>
              <a:prstGeom prst="rect">
                <a:avLst/>
              </a:prstGeom>
              <a:blipFill rotWithShape="1">
                <a:blip r:embed="rId1"/>
                <a:stretch>
                  <a:fillRect l="-2" t="-76" r="1" b="76"/>
                </a:stretch>
              </a:blipFill>
            </p:spPr>
            <p:txBody>
              <a:bodyPr/>
              <a:lstStyle/>
              <a:p>
                <a:r>
                  <a:rPr lang="zh-CN" altLang="en-US">
                    <a:noFill/>
                  </a:rPr>
                  <a:t> </a:t>
                </a:r>
              </a:p>
            </p:txBody>
          </p:sp>
        </mc:Fallback>
      </mc:AlternateContent>
      <p:pic>
        <p:nvPicPr>
          <p:cNvPr id="3" name="QC_4_BD.1_2#91f372cff?vop=1&amp;pid=fa3c6aaf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717748" y="1863843"/>
            <a:ext cx="2753457" cy="272637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91f372cff.bracket?vop=1&amp;pid=fa3c6aaf4&amp;color=0,0,0&amp;vpa=1&amp;vtp=1"/>
          <p:cNvSpPr/>
          <p:nvPr/>
        </p:nvSpPr>
        <p:spPr>
          <a:xfrm>
            <a:off x="5350923" y="1413947"/>
            <a:ext cx="312738" cy="330200"/>
          </a:xfrm>
          <a:prstGeom prst="rect">
            <a:avLst/>
          </a:prstGeom>
          <a:noFill/>
        </p:spPr>
        <p:txBody>
          <a:bodyPr wrap="none" lIns="0" tIns="0" rIns="0" bIns="0" rtlCol="0" anchor="t"/>
          <a:lstStyle/>
          <a:p>
            <a:pPr algn="ctr" latinLnBrk="1">
              <a:lnSpc>
                <a:spcPts val="26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4_BD.1_3#91f372cff.choices?vop=1&amp;pid=fa3c6aaf4&amp;color=0,0,0&amp;vtp=1&amp;bbb=1"/>
              <p:cNvSpPr/>
              <p:nvPr/>
            </p:nvSpPr>
            <p:spPr>
              <a:xfrm>
                <a:off x="832104" y="4724329"/>
                <a:ext cx="10533888" cy="1320800"/>
              </a:xfrm>
              <a:prstGeom prst="rect">
                <a:avLst/>
              </a:prstGeom>
              <a:noFill/>
            </p:spPr>
            <p:txBody>
              <a:bodyPr wrap="none" lIns="0" tIns="0" rIns="0" bIns="0" rtlCol="0" anchor="t"/>
              <a:lstStyle/>
              <a:p>
                <a:pPr algn="l" latinLnBrk="1">
                  <a:lnSpc>
                    <a:spcPts val="26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图甲中细胞分裂时期的正确顺序应为①②③④</a:t>
                </a:r>
                <a:endParaRPr lang="en-US" altLang="zh-CN" sz="1800" dirty="0"/>
              </a:p>
              <a:p>
                <a:pPr latinLnBrk="1">
                  <a:lnSpc>
                    <a:spcPts val="26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图甲②中赤道板的形成与高尔基体有关</a:t>
                </a:r>
                <a:endParaRPr lang="en-US" altLang="zh-CN" sz="1800" dirty="0"/>
              </a:p>
              <a:p>
                <a:pPr latinLnBrk="1">
                  <a:lnSpc>
                    <a:spcPts val="26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图甲③中染色体与核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分子的数量关系可用图乙中的B表示</a:t>
                </a:r>
                <a:endParaRPr lang="en-US" altLang="zh-CN" sz="1800" dirty="0"/>
              </a:p>
              <a:p>
                <a:pPr latinLnBrk="1">
                  <a:lnSpc>
                    <a:spcPts val="26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分别代表染色体和核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只在图甲④中出现</a:t>
                </a:r>
                <a:endParaRPr lang="en-US" altLang="zh-CN" sz="1800" dirty="0"/>
              </a:p>
            </p:txBody>
          </p:sp>
        </mc:Choice>
        <mc:Fallback>
          <p:sp>
            <p:nvSpPr>
              <p:cNvPr id="5" name="QC_4_BD.1_3#91f372cff.choices?vop=1&amp;pid=fa3c6aaf4&amp;color=0,0,0&amp;vtp=1&amp;bbb=1"/>
              <p:cNvSpPr>
                <a:spLocks noRot="1" noChangeAspect="1" noMove="1" noResize="1" noEditPoints="1" noAdjustHandles="1" noChangeArrowheads="1" noChangeShapeType="1" noTextEdit="1"/>
              </p:cNvSpPr>
              <p:nvPr/>
            </p:nvSpPr>
            <p:spPr>
              <a:xfrm>
                <a:off x="832104" y="4724329"/>
                <a:ext cx="10533888" cy="1320800"/>
              </a:xfrm>
              <a:prstGeom prst="rect">
                <a:avLst/>
              </a:prstGeom>
              <a:blipFill rotWithShape="1">
                <a:blip r:embed="rId3"/>
                <a:stretch>
                  <a:fillRect l="-2" t="-43" r="1" b="4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3_1#feffb370f?vop=1&amp;pid=fa3c6aaf4&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示例2</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图1为动物细胞分裂模式图，图2为细胞分裂不同时期每条染色体上</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含量变化曲线</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请据图回</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答</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O_4_BD.3_1#feffb370f?vop=1&amp;pid=fa3c6aaf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pic>
        <p:nvPicPr>
          <p:cNvPr id="3" name="QO_4_BD.3_3#feffb370f?htil=1&amp;vop=1&amp;pid=fa3c6aaf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121408" y="2206236"/>
            <a:ext cx="2688336" cy="143560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3_4#feffb370f?htil=1&amp;vop=1&amp;pid=fa3c6aaf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09560" y="2041644"/>
            <a:ext cx="1636776" cy="16002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5_BD.4_1#27afb4b4b?vop=1&amp;pid=feffb370f&amp;color=0,0,0&amp;vtp=1&amp;bbb=1"/>
              <p:cNvSpPr/>
              <p:nvPr/>
            </p:nvSpPr>
            <p:spPr>
              <a:xfrm>
                <a:off x="832104" y="3781544"/>
                <a:ext cx="10533888" cy="469900"/>
              </a:xfrm>
              <a:prstGeom prst="rect">
                <a:avLst/>
              </a:prstGeom>
              <a:noFill/>
            </p:spPr>
            <p:txBody>
              <a:bodyPr wrap="none" lIns="0" tIns="0" rIns="0" bIns="0" rtlCol="0" anchor="t"/>
              <a:lstStyle/>
              <a:p>
                <a:pPr algn="l" latinLnBrk="1">
                  <a:lnSpc>
                    <a:spcPts val="3700"/>
                  </a:lnSpc>
                </a:pPr>
                <a:r>
                  <a:rPr lang="en-US" altLang="zh-CN" sz="180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图1的乙细胞中，染色体数、核</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分子数</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染色单体数分别是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5" name="QB_5_BD.4_1#27afb4b4b?vop=1&amp;pid=feffb370f&amp;color=0,0,0&amp;vtp=1&amp;bbb=1"/>
              <p:cNvSpPr>
                <a:spLocks noRot="1" noChangeAspect="1" noMove="1" noResize="1" noEditPoints="1" noAdjustHandles="1" noChangeArrowheads="1" noChangeShapeType="1" noTextEdit="1"/>
              </p:cNvSpPr>
              <p:nvPr/>
            </p:nvSpPr>
            <p:spPr>
              <a:xfrm>
                <a:off x="832104" y="3781544"/>
                <a:ext cx="10533888" cy="469900"/>
              </a:xfrm>
              <a:prstGeom prst="rect">
                <a:avLst/>
              </a:prstGeom>
              <a:blipFill rotWithShape="1">
                <a:blip r:embed="rId4"/>
                <a:stretch>
                  <a:fillRect l="-2" t="-25" r="1" b="25"/>
                </a:stretch>
              </a:blipFill>
            </p:spPr>
            <p:txBody>
              <a:bodyPr/>
              <a:lstStyle/>
              <a:p>
                <a:r>
                  <a:rPr lang="zh-CN" altLang="en-US">
                    <a:noFill/>
                  </a:rPr>
                  <a:t> </a:t>
                </a:r>
              </a:p>
            </p:txBody>
          </p:sp>
        </mc:Fallback>
      </mc:AlternateContent>
      <p:sp>
        <p:nvSpPr>
          <p:cNvPr id="6" name="QB_5_AN.5_1#27afb4b4b.blank?vop=1&amp;pid=feffb370f&amp;color=0,0,0&amp;vpa=2&amp;vtp=1&amp;bbb=1"/>
          <p:cNvSpPr/>
          <p:nvPr/>
        </p:nvSpPr>
        <p:spPr>
          <a:xfrm>
            <a:off x="7824247" y="3740269"/>
            <a:ext cx="102393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8、8、0</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5_BD.6_1#9e4138d24?sp=1&amp;vop=1&amp;pid=feffb370f&amp;color=0,0,0&amp;vtp=1&amp;bbb=1&amp;hb=1"/>
              <p:cNvSpPr/>
              <p:nvPr/>
            </p:nvSpPr>
            <p:spPr>
              <a:xfrm>
                <a:off x="832104" y="4231815"/>
                <a:ext cx="10533888" cy="838200"/>
              </a:xfrm>
              <a:prstGeom prst="rect">
                <a:avLst/>
              </a:prstGeom>
              <a:noFill/>
            </p:spPr>
            <p:txBody>
              <a:bodyPr wrap="none" lIns="0" tIns="0" rIns="0" bIns="0" rtlCol="0" anchor="t"/>
              <a:lstStyle/>
              <a:p>
                <a:pPr algn="l" latinLnBrk="1">
                  <a:lnSpc>
                    <a:spcPts val="3300"/>
                  </a:lnSpc>
                </a:pPr>
                <a:r>
                  <a:rPr lang="en-US" altLang="zh-CN" sz="180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一般情况下，细胞乙中1、2号染色体上携带的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填“相同”或“不同”）的，原因是</a:t>
                </a:r>
                <a:endParaRPr lang="en-US" altLang="zh-CN" sz="1800" dirty="0">
                  <a:solidFill>
                    <a:srgbClr val="000000"/>
                  </a:solidFill>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7" name="QB_5_BD.6_1#9e4138d24?sp=1&amp;vop=1&amp;pid=feffb370f&amp;color=0,0,0&amp;vtp=1&amp;bbb=1&amp;hb=1"/>
              <p:cNvSpPr>
                <a:spLocks noRot="1" noChangeAspect="1" noMove="1" noResize="1" noEditPoints="1" noAdjustHandles="1" noChangeArrowheads="1" noChangeShapeType="1" noTextEdit="1"/>
              </p:cNvSpPr>
              <p:nvPr/>
            </p:nvSpPr>
            <p:spPr>
              <a:xfrm>
                <a:off x="832104" y="4231815"/>
                <a:ext cx="10533888" cy="838200"/>
              </a:xfrm>
              <a:prstGeom prst="rect">
                <a:avLst/>
              </a:prstGeom>
              <a:blipFill rotWithShape="1">
                <a:blip r:embed="rId5"/>
                <a:stretch>
                  <a:fillRect l="-2" t="-21" r="-324" b="21"/>
                </a:stretch>
              </a:blipFill>
            </p:spPr>
            <p:txBody>
              <a:bodyPr/>
              <a:lstStyle/>
              <a:p>
                <a:r>
                  <a:rPr lang="zh-CN" altLang="en-US">
                    <a:noFill/>
                  </a:rPr>
                  <a:t> </a:t>
                </a:r>
              </a:p>
            </p:txBody>
          </p:sp>
        </mc:Fallback>
      </mc:AlternateContent>
      <p:sp>
        <p:nvSpPr>
          <p:cNvPr id="8" name="QB_5_AN.7_1#9e4138d24.blank?vop=1&amp;pid=feffb370f&amp;color=0,0,0&amp;vpa=3&amp;vtp=1&amp;bbb=1"/>
          <p:cNvSpPr/>
          <p:nvPr/>
        </p:nvSpPr>
        <p:spPr>
          <a:xfrm>
            <a:off x="6839997" y="4201335"/>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相同</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9" name="QB_5_AN.8_1#9e4138d24.blank?vop=1&amp;pid=feffb370f&amp;color=0,0,0&amp;vpa=4&amp;vtp=1&amp;bbb=1"/>
              <p:cNvSpPr/>
              <p:nvPr/>
            </p:nvSpPr>
            <p:spPr>
              <a:xfrm>
                <a:off x="850360" y="4699119"/>
                <a:ext cx="4951413"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这两条染色体上的</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是由同一个</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复制形成</a:t>
                </a:r>
                <a:endParaRPr lang="en-US" altLang="zh-CN" dirty="0">
                  <a:solidFill>
                    <a:srgbClr val="FF0000"/>
                  </a:solidFill>
                </a:endParaRPr>
              </a:p>
            </p:txBody>
          </p:sp>
        </mc:Choice>
        <mc:Fallback>
          <p:sp>
            <p:nvSpPr>
              <p:cNvPr id="9" name="QB_5_AN.8_1#9e4138d24.blank?vop=1&amp;pid=feffb370f&amp;color=0,0,0&amp;vpa=4&amp;vtp=1&amp;bbb=1"/>
              <p:cNvSpPr>
                <a:spLocks noRot="1" noChangeAspect="1" noMove="1" noResize="1" noEditPoints="1" noAdjustHandles="1" noChangeArrowheads="1" noChangeShapeType="1" noTextEdit="1"/>
              </p:cNvSpPr>
              <p:nvPr/>
            </p:nvSpPr>
            <p:spPr>
              <a:xfrm>
                <a:off x="850360" y="4699119"/>
                <a:ext cx="4951413" cy="279400"/>
              </a:xfrm>
              <a:prstGeom prst="rect">
                <a:avLst/>
              </a:prstGeom>
              <a:blipFill rotWithShape="1">
                <a:blip r:embed="rId6"/>
                <a:stretch>
                  <a:fillRect l="-2" t="-5497" r="8" b="4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9_1#0a9312bbe?sp=1&amp;vop=1&amp;pid=feffb370f&amp;color=0,0,0&amp;vtp=1&amp;bt=1&amp;bbb=1"/>
          <p:cNvSpPr/>
          <p:nvPr/>
        </p:nvSpPr>
        <p:spPr>
          <a:xfrm>
            <a:off x="990854" y="3554222"/>
            <a:ext cx="10533888" cy="469900"/>
          </a:xfrm>
          <a:prstGeom prst="rect">
            <a:avLst/>
          </a:prstGeom>
          <a:noFill/>
        </p:spPr>
        <p:txBody>
          <a:bodyPr wrap="none" lIns="0" tIns="0" rIns="0" bIns="0" rtlCol="0" anchor="t"/>
          <a:lstStyle/>
          <a:p>
            <a:pPr algn="l" latinLnBrk="1">
              <a:lnSpc>
                <a:spcPts val="3700"/>
              </a:lnSpc>
            </a:pPr>
            <a:r>
              <a:rPr lang="en-US" altLang="zh-CN" sz="180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只考虑一个细胞周期，图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中缺少处于</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期细胞</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，请在下面方框内画出该细胞示意图。</a:t>
            </a:r>
            <a:endParaRPr lang="en-US" altLang="zh-CN" sz="1800" dirty="0">
              <a:solidFill>
                <a:srgbClr val="000000"/>
              </a:solidFill>
            </a:endParaRPr>
          </a:p>
        </p:txBody>
      </p:sp>
      <p:sp>
        <p:nvSpPr>
          <p:cNvPr id="3" name="QB_5_AN.10_1#0a9312bbe.blank?vop=1&amp;pid=feffb370f&amp;color=0,0,0&amp;vpa=5&amp;vtp=1"/>
          <p:cNvSpPr/>
          <p:nvPr/>
        </p:nvSpPr>
        <p:spPr>
          <a:xfrm>
            <a:off x="5492845" y="3492627"/>
            <a:ext cx="3952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中</a:t>
            </a:r>
            <a:endParaRPr lang="en-US" altLang="zh-CN" dirty="0">
              <a:solidFill>
                <a:srgbClr val="FF0000"/>
              </a:solidFill>
            </a:endParaRPr>
          </a:p>
        </p:txBody>
      </p:sp>
      <p:pic>
        <p:nvPicPr>
          <p:cNvPr id="4" name="QB_5_BD.9_2#0a9312bbe?htil=2&amp;vop=1&amp;pid=feffb370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119374" y="4229918"/>
            <a:ext cx="3054096" cy="115214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B_5_AN.11_2#0a9312bbe?htil=2&amp;vop=1&amp;pid=feffb370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884797" y="4274876"/>
            <a:ext cx="1042416" cy="10424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B_5_BD.12_1#45319cf8c?vop=1&amp;pid=feffb370f&amp;color=0,0,0&amp;vtp=1&amp;bbb=1"/>
              <p:cNvSpPr/>
              <p:nvPr/>
            </p:nvSpPr>
            <p:spPr>
              <a:xfrm>
                <a:off x="990854" y="5458460"/>
                <a:ext cx="10533888" cy="469900"/>
              </a:xfrm>
              <a:prstGeom prst="rect">
                <a:avLst/>
              </a:prstGeom>
              <a:noFill/>
            </p:spPr>
            <p:txBody>
              <a:bodyPr wrap="none" lIns="0" tIns="0" rIns="0" bIns="0" rtlCol="0" anchor="t"/>
              <a:lstStyle/>
              <a:p>
                <a:pPr algn="l" latinLnBrk="1">
                  <a:lnSpc>
                    <a:spcPts val="3700"/>
                  </a:lnSpc>
                </a:pPr>
                <a:r>
                  <a:rPr lang="en-US" altLang="zh-CN" sz="180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图1中的丁细胞处于图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CD</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段产生的原因是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7" name="QB_5_BD.12_1#45319cf8c?vop=1&amp;pid=feffb370f&amp;color=0,0,0&amp;vtp=1&amp;bbb=1"/>
              <p:cNvSpPr>
                <a:spLocks noRot="1" noChangeAspect="1" noMove="1" noResize="1" noEditPoints="1" noAdjustHandles="1" noChangeArrowheads="1" noChangeShapeType="1" noTextEdit="1"/>
              </p:cNvSpPr>
              <p:nvPr/>
            </p:nvSpPr>
            <p:spPr>
              <a:xfrm>
                <a:off x="990854" y="5458460"/>
                <a:ext cx="10533888" cy="469900"/>
              </a:xfrm>
              <a:prstGeom prst="rect">
                <a:avLst/>
              </a:prstGeom>
              <a:blipFill rotWithShape="1">
                <a:blip r:embed="rId3"/>
                <a:stretch>
                  <a:fillRect l="-2" r="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N.13_1#45319cf8c.blank?vop=1&amp;pid=feffb370f&amp;color=0,0,0&amp;vpa=6&amp;vtp=1&amp;bbb=1"/>
              <p:cNvSpPr/>
              <p:nvPr/>
            </p:nvSpPr>
            <p:spPr>
              <a:xfrm>
                <a:off x="4212526" y="5648896"/>
                <a:ext cx="385763"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BC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5_AN.13_1#45319cf8c.blank?vop=1&amp;pid=feffb370f&amp;color=0,0,0&amp;vpa=6&amp;vtp=1&amp;bbb=1"/>
              <p:cNvSpPr>
                <a:spLocks noRot="1" noChangeAspect="1" noMove="1" noResize="1" noEditPoints="1" noAdjustHandles="1" noChangeArrowheads="1" noChangeShapeType="1" noTextEdit="1"/>
              </p:cNvSpPr>
              <p:nvPr/>
            </p:nvSpPr>
            <p:spPr>
              <a:xfrm>
                <a:off x="4212526" y="5648896"/>
                <a:ext cx="385763" cy="279400"/>
              </a:xfrm>
              <a:prstGeom prst="rect">
                <a:avLst/>
              </a:prstGeom>
              <a:blipFill rotWithShape="1">
                <a:blip r:embed="rId4"/>
                <a:stretch>
                  <a:fillRect l="-148" t="-204" r="66" b="204"/>
                </a:stretch>
              </a:blipFill>
            </p:spPr>
            <p:txBody>
              <a:bodyPr/>
              <a:lstStyle/>
              <a:p>
                <a:r>
                  <a:rPr lang="zh-CN" altLang="en-US">
                    <a:noFill/>
                  </a:rPr>
                  <a:t> </a:t>
                </a:r>
              </a:p>
            </p:txBody>
          </p:sp>
        </mc:Fallback>
      </mc:AlternateContent>
      <p:sp>
        <p:nvSpPr>
          <p:cNvPr id="9" name="QB_5_AN.14_1#45319cf8c.blank?vop=1&amp;pid=feffb370f&amp;color=0,0,0&amp;vpa=7&amp;vtp=1&amp;bbb=1"/>
          <p:cNvSpPr/>
          <p:nvPr/>
        </p:nvSpPr>
        <p:spPr>
          <a:xfrm>
            <a:off x="7559770" y="5387975"/>
            <a:ext cx="33670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着丝粒分裂，姐妹染色单体分开</a:t>
            </a:r>
            <a:endParaRPr lang="en-US" altLang="zh-CN" dirty="0">
              <a:solidFill>
                <a:srgbClr val="FF0000"/>
              </a:solidFill>
            </a:endParaRPr>
          </a:p>
        </p:txBody>
      </p:sp>
      <p:pic>
        <p:nvPicPr>
          <p:cNvPr id="10" name="QO_4_BD.3_3#feffb370f?htil=1&amp;vop=1&amp;pid=fa3c6aaf4&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701798" y="1588381"/>
            <a:ext cx="2688336" cy="143560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1" name="QO_4_BD.3_4#feffb370f?htil=1&amp;vop=1&amp;pid=fa3c6aaf4&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815455" y="1505704"/>
            <a:ext cx="1636776" cy="160020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8" grpId="0"/>
      <p:bldP spid="8" grpId="1"/>
      <p:bldP spid="9" grpId="0"/>
      <p:bldP spid="9" grpId="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1171</Words>
  <Application>WPS 演示</Application>
  <PresentationFormat>宽屏</PresentationFormat>
  <Paragraphs>152</Paragraphs>
  <Slides>8</Slides>
  <Notes>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vt:i4>
      </vt:variant>
    </vt:vector>
  </HeadingPairs>
  <TitlesOfParts>
    <vt:vector size="23" baseType="lpstr">
      <vt:lpstr>Arial</vt:lpstr>
      <vt:lpstr>宋体</vt:lpstr>
      <vt:lpstr>Wingdings</vt:lpstr>
      <vt:lpstr>黑体</vt:lpstr>
      <vt:lpstr>黑体</vt:lpstr>
      <vt:lpstr>微软雅黑</vt:lpstr>
      <vt:lpstr>微软雅黑</vt:lpstr>
      <vt:lpstr>宋体</vt:lpstr>
      <vt:lpstr>Cambria Math</vt:lpstr>
      <vt:lpstr>Arial (正文)</vt:lpstr>
      <vt:lpstr>Arial (正文)</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11</cp:revision>
  <dcterms:created xsi:type="dcterms:W3CDTF">2025-05-13T06:38:00Z</dcterms:created>
  <dcterms:modified xsi:type="dcterms:W3CDTF">2025-05-14T07:59:20Z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7B146920FFA941FAA237187C88E4FA06_12</vt:lpwstr>
  </property>
  <property fmtid="{D5CDD505-2E9C-101B-9397-08002B2CF9AE}" pid="3" name="KSOProductBuildVer">
    <vt:lpwstr>2052-12.1.0.20784</vt:lpwstr>
  </property>
</Properties>
</file>