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88bf6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cb7bdf0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f8c000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88559347f?sp=1&amp;vop=1&amp;pid=21948cb8f&amp;color=0,0,0&amp;mp=1&amp;vtp=1&amp;bt=1&amp;bb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预期实验结果：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组玉米幼苗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组玉米幼苗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3" name="QB_5_AN.6_1#88559347f.blank?vop=1&amp;pid=21948cb8f&amp;color=0,0,0&amp;mp=1&amp;vpa=3&amp;vtp=1&amp;bbb=1"/>
          <p:cNvSpPr/>
          <p:nvPr/>
        </p:nvSpPr>
        <p:spPr>
          <a:xfrm>
            <a:off x="4455573" y="1048512"/>
            <a:ext cx="1081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生长正常</a:t>
            </a:r>
            <a:endParaRPr lang="en-US" altLang="zh-CN" dirty="0"/>
          </a:p>
        </p:txBody>
      </p:sp>
      <p:sp>
        <p:nvSpPr>
          <p:cNvPr id="4" name="QB_5_AN.7_1#88559347f.blank?vop=1&amp;pid=21948cb8f&amp;color=0,0,0&amp;mp=1&amp;vpa=4&amp;vtp=1&amp;bbb=1"/>
          <p:cNvSpPr/>
          <p:nvPr/>
        </p:nvSpPr>
        <p:spPr>
          <a:xfrm>
            <a:off x="2123535" y="1467612"/>
            <a:ext cx="2224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植株矮小、叶片发黄</a:t>
            </a:r>
            <a:endParaRPr lang="en-US" altLang="zh-CN" dirty="0"/>
          </a:p>
        </p:txBody>
      </p:sp>
      <p:sp>
        <p:nvSpPr>
          <p:cNvPr id="5" name="QB_5_BD.8_1#aaeda7ca6?vop=1&amp;pid=21948cb8f&amp;color=0,0,0&amp;vtp=1&amp;bbb=1"/>
          <p:cNvSpPr/>
          <p:nvPr/>
        </p:nvSpPr>
        <p:spPr>
          <a:xfrm>
            <a:off x="832104" y="1939346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预期实验结论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6" name="QB_5_AN.9_1#aaeda7ca6.blank?vop=1&amp;pid=21948cb8f&amp;color=0,0,0&amp;vpa=5&amp;vtp=1&amp;bbb=1"/>
          <p:cNvSpPr/>
          <p:nvPr/>
        </p:nvSpPr>
        <p:spPr>
          <a:xfrm>
            <a:off x="3152235" y="1910771"/>
            <a:ext cx="31384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氮是玉米生长发育必需的元素</a:t>
            </a:r>
            <a:endParaRPr lang="en-US" altLang="zh-CN" dirty="0"/>
          </a:p>
        </p:txBody>
      </p:sp>
      <p:sp>
        <p:nvSpPr>
          <p:cNvPr id="7" name="QB_5_BD.10_1#da06aadea?vop=1&amp;pid=21948cb8f&amp;color=0,0,0&amp;vtp=1&amp;bbb=1&amp;hb=1"/>
          <p:cNvSpPr/>
          <p:nvPr/>
        </p:nvSpPr>
        <p:spPr>
          <a:xfrm>
            <a:off x="832104" y="2393371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（4）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从科学研究的严谨角度出发，为进一步证实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A、B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两组玉米生长状况的差异的确是由氮元素缺乏引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起的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可以增加的实验步骤是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另一组不作特殊处理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若一段时间后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1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则可进一步证实上述实验结论。</a:t>
            </a:r>
            <a:endParaRPr lang="en-US" altLang="zh-CN" dirty="0"/>
          </a:p>
        </p:txBody>
      </p:sp>
      <p:sp>
        <p:nvSpPr>
          <p:cNvPr id="8" name="QB_5_AN.11_1#da06aadea.blank?vop=1&amp;pid=21948cb8f&amp;color=0,0,0&amp;vpa=6&amp;vtp=1&amp;bbb=1"/>
          <p:cNvSpPr/>
          <p:nvPr/>
        </p:nvSpPr>
        <p:spPr>
          <a:xfrm>
            <a:off x="3796760" y="2781991"/>
            <a:ext cx="28241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向B组中加入含氮的无机盐</a:t>
            </a:r>
            <a:endParaRPr lang="en-US" altLang="zh-CN" dirty="0"/>
          </a:p>
        </p:txBody>
      </p:sp>
      <p:sp>
        <p:nvSpPr>
          <p:cNvPr id="9" name="QB_5_AN.12_1#da06aadea.blank?vop=1&amp;pid=21948cb8f&amp;color=0,0,0&amp;vpa=7&amp;vtp=1&amp;bbb=1&amp;hb=1"/>
          <p:cNvSpPr/>
          <p:nvPr/>
        </p:nvSpPr>
        <p:spPr>
          <a:xfrm>
            <a:off x="832104" y="2781991"/>
            <a:ext cx="10531904" cy="838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B组玉</a:t>
            </a:r>
            <a:endParaRPr lang="en-US" altLang="zh-CN" b="0" i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米幼苗生长状况恢复正常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  <p:bldP spid="9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3_1#a5f53e5a6?vop=1&amp;pid=7788bf61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变式题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Cd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是一种毒性很大的重金属元素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，会对植物的生长造成伤害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现以洋葱为材料探究外源钙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能否缓解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的毒害，补充下列信息：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3_1#a5f53e5a6?vop=1&amp;pid=7788bf61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14_1#cf62e2b88?vop=1&amp;pid=a5f53e5a6&amp;color=0,0,0&amp;vtp=1&amp;bbb=1"/>
          <p:cNvSpPr/>
          <p:nvPr/>
        </p:nvSpPr>
        <p:spPr>
          <a:xfrm>
            <a:off x="832104" y="1914644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实验步骤：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15_1#e320bb496?sp=1&amp;vop=1&amp;pid=cf62e2b88&amp;color=0,0,0&amp;vtp=1&amp;bbb=1&amp;hb=1"/>
              <p:cNvSpPr/>
              <p:nvPr/>
            </p:nvSpPr>
            <p:spPr>
              <a:xfrm>
                <a:off x="832104" y="2364915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在室温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℃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条件下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，用自来水培养洋葱鳞茎，待刚长出叶片后选取80棵生长状况一致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植株高度基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本相同的洋葱幼苗平均分成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，依次编号。每组镉处理和钙处理的浓度组合如表所示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其他培养条件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相同且适宜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6_BD.15_1#e320bb496?sp=1&amp;vop=1&amp;pid=cf62e2b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64915"/>
                <a:ext cx="10533888" cy="1257300"/>
              </a:xfrm>
              <a:prstGeom prst="rect">
                <a:avLst/>
              </a:prstGeom>
              <a:blipFill rotWithShape="1">
                <a:blip r:embed="rId2"/>
                <a:stretch>
                  <a:fillRect l="-2" t="-14" r="-92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6_BD.15_2#e320bb496?colgroup=15,41&amp;vop=1&amp;pid=cf62e2b88&amp;color=0,0,0&amp;vtp=1&amp;bbb=1"/>
              <p:cNvGraphicFramePr>
                <a:graphicFrameLocks noGrp="1"/>
              </p:cNvGraphicFramePr>
              <p:nvPr/>
            </p:nvGraphicFramePr>
            <p:xfrm>
              <a:off x="832104" y="3727569"/>
              <a:ext cx="10488168" cy="2045208"/>
            </p:xfrm>
            <a:graphic>
              <a:graphicData uri="http://schemas.openxmlformats.org/drawingml/2006/table">
                <a:tbl>
                  <a:tblPr/>
                  <a:tblGrid>
                    <a:gridCol w="1764792"/>
                    <a:gridCol w="1133856"/>
                    <a:gridCol w="1764792"/>
                    <a:gridCol w="1764792"/>
                    <a:gridCol w="1764792"/>
                    <a:gridCol w="2295144"/>
                  </a:tblGrid>
                  <a:tr h="340868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镉处理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𝜇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mol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−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1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40868">
                    <a:tc vMerge="1" gridSpan="2">
                      <a:tcPr/>
                    </a:tc>
                    <a:tc vMerge="1"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钙处理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mmol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−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微软雅黑" panose="020B0503020204020204" pitchFamily="34" charset="-120"/>
                                        </a:rPr>
                                        <m:t>1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D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D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D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D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6_BD.15_2#e320bb496?colgroup=15,41&amp;vop=1&amp;pid=cf62e2b88&amp;color=0,0,0&amp;vtp=1&amp;bbb=1"/>
              <p:cNvGraphicFramePr>
                <a:graphicFrameLocks noGrp="1"/>
              </p:cNvGraphicFramePr>
              <p:nvPr/>
            </p:nvGraphicFramePr>
            <p:xfrm>
              <a:off x="832104" y="3727569"/>
              <a:ext cx="10488168" cy="2045208"/>
            </p:xfrm>
            <a:graphic>
              <a:graphicData uri="http://schemas.openxmlformats.org/drawingml/2006/table">
                <a:tbl>
                  <a:tblPr/>
                  <a:tblGrid>
                    <a:gridCol w="1764792"/>
                    <a:gridCol w="1133856"/>
                    <a:gridCol w="1764792"/>
                    <a:gridCol w="1764792"/>
                    <a:gridCol w="1764792"/>
                    <a:gridCol w="2295144"/>
                  </a:tblGrid>
                  <a:tr h="340995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340868">
                    <a:tc vMerge="1" gridSpan="2">
                      <a:tcPr/>
                    </a:tc>
                    <a:tc vMerge="1" h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360">
                    <a:tc row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6_AN.16_1#e320bb496.blank?vop=1&amp;pid=cf62e2b88&amp;color=0,0,0&amp;vpa=8&amp;vtp=1&amp;bbb=1"/>
          <p:cNvSpPr/>
          <p:nvPr/>
        </p:nvSpPr>
        <p:spPr>
          <a:xfrm>
            <a:off x="3568160" y="2753535"/>
            <a:ext cx="4333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16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b3aa61e16?vop=1&amp;pid=cf62e2b88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两周后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分别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3" name="QB_6_AN.18_1#b3aa61e16.blank?vop=1&amp;pid=cf62e2b88&amp;color=0,0,0&amp;mp=1&amp;vpa=9&amp;vtp=1&amp;bbb=1"/>
          <p:cNvSpPr/>
          <p:nvPr/>
        </p:nvSpPr>
        <p:spPr>
          <a:xfrm>
            <a:off x="2553748" y="1037717"/>
            <a:ext cx="47386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测量各组洋葱幼苗的株高，算出各组的平均值</a:t>
            </a:r>
            <a:endParaRPr lang="en-US" altLang="zh-CN" dirty="0"/>
          </a:p>
        </p:txBody>
      </p:sp>
      <p:sp>
        <p:nvSpPr>
          <p:cNvPr id="4" name="P_6_BD#c24b961a5?sp=1&amp;pid=cf62e2b88&amp;color=0,0,0&amp;vtp=1&amp;bbb=1"/>
          <p:cNvSpPr/>
          <p:nvPr/>
        </p:nvSpPr>
        <p:spPr>
          <a:xfrm>
            <a:off x="832104" y="1529771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③绘制实验结果柱形图，如图所示。</a:t>
            </a:r>
            <a:endParaRPr lang="en-US" altLang="zh-CN" sz="1800" dirty="0"/>
          </a:p>
        </p:txBody>
      </p:sp>
      <p:pic>
        <p:nvPicPr>
          <p:cNvPr id="5" name="P_6_BD#c24b961a5?pid=cf62e2b8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0480" y="2079625"/>
            <a:ext cx="4507992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_1#5c98e7927?vop=1&amp;pid=a5f53e5a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实验分析与讨论：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20_1#75e201015?vop=1&amp;pid=5c98e7927&amp;color=0,0,0&amp;vtp=1&amp;bbb=1"/>
              <p:cNvSpPr/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D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四组实验结果说明镉能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填“促进”或“抑制”）洋葱幼苗的生长。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B_6_BD.20_1#75e201015?vop=1&amp;pid=5c98e79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blipFill rotWithShape="1">
                <a:blip r:embed="rId1"/>
                <a:stretch>
                  <a:fillRect l="-2" t="-37" r="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21_1#75e201015.blank?vop=1&amp;pid=5c98e7927&amp;color=0,0,0&amp;vpa=10&amp;vtp=1&amp;bbb=1"/>
          <p:cNvSpPr/>
          <p:nvPr/>
        </p:nvSpPr>
        <p:spPr>
          <a:xfrm>
            <a:off x="5124482" y="1485440"/>
            <a:ext cx="62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抑制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BD.22_1#0214702bf?vop=1&amp;pid=5c98e7927&amp;color=0,0,0&amp;vtp=1&amp;bbb=1&amp;hb=1"/>
              <p:cNvSpPr/>
              <p:nvPr/>
            </p:nvSpPr>
            <p:spPr>
              <a:xfrm>
                <a:off x="832104" y="198074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A、B组实验结果说明，在低镉浓度条件下，外源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对洋葱的生长无明显的影响；而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C、D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组实验结果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则说明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，在中、高镉浓度条件下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外源钙能部分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增强”或“减缓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镉对洋葱生长造成的抑制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作用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且钙浓度越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高”或“低”），效果越明显。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B_6_BD.22_1#0214702bf?vop=1&amp;pid=5c98e792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0740"/>
                <a:ext cx="10533888" cy="1257300"/>
              </a:xfrm>
              <a:prstGeom prst="rect">
                <a:avLst/>
              </a:prstGeom>
              <a:blipFill rotWithShape="1">
                <a:blip r:embed="rId2"/>
                <a:stretch>
                  <a:fillRect l="-2" t="-14" r="-92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23_1#0214702bf.blank?vop=1&amp;pid=5c98e7927&amp;color=0,0,0&amp;vpa=11&amp;vtp=1&amp;bbb=1"/>
          <p:cNvSpPr/>
          <p:nvPr/>
        </p:nvSpPr>
        <p:spPr>
          <a:xfrm>
            <a:off x="5638260" y="2369360"/>
            <a:ext cx="6238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缓解</a:t>
            </a:r>
            <a:endParaRPr lang="en-US" altLang="zh-CN" dirty="0"/>
          </a:p>
        </p:txBody>
      </p:sp>
      <p:sp>
        <p:nvSpPr>
          <p:cNvPr id="7" name="QB_6_AN.24_1#0214702bf.blank?vop=1&amp;pid=5c98e7927&amp;color=0,0,0&amp;vpa=12&amp;vtp=1"/>
          <p:cNvSpPr/>
          <p:nvPr/>
        </p:nvSpPr>
        <p:spPr>
          <a:xfrm>
            <a:off x="2666460" y="2788460"/>
            <a:ext cx="3952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4ce2d960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4ce2d960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无机盐的作用及其相关实验的设计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45cf22c1?pid=ecb7bdf0f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对于细胞中的无机盐，题目常会从种类和作用进行考查，有的题目考查无机盐的种类及基本作用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的则是需要我们设计相关实验进行探究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。本攻略将讲解细胞中主要的无机盐及其作用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并以设计实验探究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某种矿质元素的生理功能为出发点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，讲解如何对此类实验进行步骤设计和预期结果分析等内容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为我们在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后面遇到的更多实验题的设计与分析方式打下基础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0ee0865c3?pid=2bf8c000f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0ee0865c3?pid=2bf8c000f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0ee0865c3?pid=2bf8c000f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细胞中无机盐的种类和作用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a5715e29a?sp=1&amp;pid=0ee0865c3&amp;color=0,0,0&amp;vtp=1&amp;bbb=1"/>
              <p:cNvSpPr/>
              <p:nvPr/>
            </p:nvSpPr>
            <p:spPr>
              <a:xfrm>
                <a:off x="832104" y="14605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1.无机盐的种类及存在形式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细胞中大多数无机盐以离子的形式存在。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（1）含量较多的阳离子：如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（构成叶绿素）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（构成血红素）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（2）含量较多的阴离子：如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（构成核酸、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等）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（3）还有一些微量元素对细胞也至关重要，如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I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是甲状腺激素的重要成分。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拓展】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少部分无机盐以化合物形式存在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如骨组织中的羟基磷酸钙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a5715e29a?sp=1&amp;pid=0ee0865c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2933700"/>
              </a:xfrm>
              <a:prstGeom prst="rect">
                <a:avLst/>
              </a:prstGeom>
              <a:blipFill rotWithShape="1">
                <a:blip r:embed="rId2"/>
                <a:stretch>
                  <a:fillRect l="-2" r="-2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a5715e29a?sp=1&amp;pid=0ee0865c3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细胞中无机盐的作用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（1）参与构成细胞必不可少的物质：如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是构成叶绿素的元素，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是构成血红素的元素等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（2）维持生物体的酸碱平衡：如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等离子能参与生物体内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平衡的维持与调节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（3）维持细胞的渗透压和形态：细胞进行正常的生命活动和保持正常形态都需要合适的渗透压，无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机盐离子的存在能使得细胞内渗透压保持正常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（4）维持正常生命活动：如哺乳动物的血液中必须含有一定量的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，如果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的含量太低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动物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会出现抽搐等症状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a5715e29a?sp=1&amp;pid=0ee0865c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-16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fc8d4c3c3?pid=2bf8c000f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fc8d4c3c3?pid=2bf8c000f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4_BD#fc8d4c3c3?pid=2bf8c000f&amp;color=0,0,0&amp;vtp=1&amp;bbb=1"/>
              <p:cNvSpPr/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22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设计实验探究或验证矿质元素</a:t>
                </a:r>
                <a14:m>
                  <m:oMath xmlns:m="http://schemas.openxmlformats.org/officeDocument/2006/math">
                    <m:r>
                      <a:rPr lang="en-US" altLang="zh-CN" sz="2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2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对植物甲是否必需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C_4_BD#fc8d4c3c3?pid=2bf8c000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blipFill rotWithShape="1">
                <a:blip r:embed="rId2"/>
                <a:stretch>
                  <a:fillRect t="-94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ddd6553fc?sp=1&amp;pid=fc8d4c3c3&amp;color=0,0,0&amp;vtp=1&amp;bbb=1"/>
              <p:cNvSpPr/>
              <p:nvPr/>
            </p:nvSpPr>
            <p:spPr>
              <a:xfrm>
                <a:off x="832104" y="14732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实验中各组的设置方式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（1）对照组：实验所用的植物甲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完全培养液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（2）实验组：实验所用的植物甲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缺少矿质元素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的“完全”培养液。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与对照组相比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实验组所用的培养液除了缺少矿质元素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之外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其他各方面均应与对照组相同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以遵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循单一变量原则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ddd6553fc?sp=1&amp;pid=fc8d4c3c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73200"/>
                <a:ext cx="10533888" cy="2514600"/>
              </a:xfrm>
              <a:prstGeom prst="rect">
                <a:avLst/>
              </a:prstGeom>
              <a:blipFill rotWithShape="1">
                <a:blip r:embed="rId3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ddd6553fc?sp=1&amp;pid=fc8d4c3c3&amp;color=0,0,0&amp;vtp=1&amp;bt=1&amp;bb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实验预期结果及结论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（1）对照组：对照组的植物用完全培养液进行培养，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其正常生长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（2）实验组：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植物甲正常生长，此时结论是矿质元素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对植物甲来说不是必需元素。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植物甲与对照组相比某方面表现不正常，此时可推测元素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对植物甲来说是必需元素</a:t>
                </a:r>
                <a:r>
                  <a:rPr lang="en-US" altLang="zh-CN" spc="-5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pc="-5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需要进一步向</a:t>
                </a:r>
                <a:endParaRPr lang="en-US" altLang="zh-CN" spc="-5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pc="-5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植物甲施加元素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，如能观察到植物的生长恢复正常，则可得出结论，即元素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对植物甲来说是必需元素。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ddd6553fc?sp=1&amp;pid=fc8d4c3c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-1018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ddd6553fc?pid=fc8d4c3c3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【猜你想问】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表现不正常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具体应怎么写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？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可从该元素对植物等实验对象的作用入手分析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例如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已知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元素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是组成叶绿素的元素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因此推测如果培养液中缺少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元素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其叶绿素很可能无法正常合成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叶片将枯黄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故当实验目的是验证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元素对植物是否必需时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实验组的现象就可以写叶片枯黄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验证性实验的预期结果和结论需要结合题目给出的实验目的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原理进行描述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当实验目的未明确元素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对实验植物的具体生理功能时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需要考虑其有可能对该植物的生长无影响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#ddd6553fc?pid=fc8d4c3c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-159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21948cb8f?vop=1&amp;pid=7788bf613&amp;color=0,0,0&amp;vtp=1&amp;bt=1&amp;bbb=1&amp;hb=1"/>
          <p:cNvSpPr/>
          <p:nvPr/>
        </p:nvSpPr>
        <p:spPr>
          <a:xfrm>
            <a:off x="832104" y="1080000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为了验证氮是玉米生长发育必需的元素，某兴趣小组设计了以下实验。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验原理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：植物缺氮会导致植株矮小，叶片发黄，补充氮以后可恢复。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材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料与用具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：完全培养液甲、只缺氮的培养液乙（其他元素均具备）、多种相关器材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长势良好且相似的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玉米幼苗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、含氮的无机盐等。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将下列步骤等补充完整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  <p:sp>
        <p:nvSpPr>
          <p:cNvPr id="3" name="QB_5_BD.2_1#979d11e4c?sp=1&amp;vop=1&amp;pid=21948cb8f&amp;color=0,0,0&amp;vtp=1&amp;bbb=1"/>
          <p:cNvSpPr/>
          <p:nvPr/>
        </p:nvSpPr>
        <p:spPr>
          <a:xfrm>
            <a:off x="832104" y="318089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实验步骤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①取40株长势良好且相似的玉米幼苗，平均分为两组并编为A组、B组。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②A组置于适宜浓度的完全培养液甲，B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组置于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③在相同且适宜的条件下培养一段时间，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7" name="QB_5_AN.3_1#979d11e4c.blank?vop=1&amp;pid=21948cb8f&amp;color=0,0,0&amp;vpa=1&amp;vtp=1&amp;bbb=1"/>
          <p:cNvSpPr/>
          <p:nvPr/>
        </p:nvSpPr>
        <p:spPr>
          <a:xfrm>
            <a:off x="5484273" y="3988610"/>
            <a:ext cx="26812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等量的只缺氮的培养液乙</a:t>
            </a:r>
            <a:endParaRPr lang="en-US" altLang="zh-CN" dirty="0"/>
          </a:p>
        </p:txBody>
      </p:sp>
      <p:sp>
        <p:nvSpPr>
          <p:cNvPr id="8" name="QB_5_AN.4_1#979d11e4c.blank?vop=1&amp;pid=21948cb8f&amp;color=0,0,0&amp;vpa=2&amp;vtp=1&amp;bbb=1"/>
          <p:cNvSpPr/>
          <p:nvPr/>
        </p:nvSpPr>
        <p:spPr>
          <a:xfrm>
            <a:off x="5409660" y="4407710"/>
            <a:ext cx="2224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玉米幼苗的生长情况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2878</Words>
  <Application>WPS 演示</Application>
  <PresentationFormat>宽屏</PresentationFormat>
  <Paragraphs>193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6</cp:revision>
  <dcterms:created xsi:type="dcterms:W3CDTF">2025-05-13T07:18:00Z</dcterms:created>
  <dcterms:modified xsi:type="dcterms:W3CDTF">2025-05-13T10:47:44Z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DA1C243DA5B44E0586C84468055B8004_12</vt:lpwstr>
  </property>
  <property fmtid="{D5CDD505-2E9C-101B-9397-08002B2CF9AE}" pid="3" name="KSOProductBuildVer">
    <vt:lpwstr>2052-12.1.0.20784</vt:lpwstr>
  </property>
</Properties>
</file>