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8cd46f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732b61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e94908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_1#3cbbdf74c?vop=1&amp;pid=d8cd46f04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示例2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图1所示是某同学为测定大豆种子呼吸速率所组装的实验装置。请回答：</a:t>
            </a:r>
            <a:endParaRPr lang="en-US" altLang="zh-CN" sz="1800" dirty="0"/>
          </a:p>
        </p:txBody>
      </p:sp>
      <p:pic>
        <p:nvPicPr>
          <p:cNvPr id="3" name="QO_4_BD.3_2#3cbbdf74c?vop=1&amp;pid=d8cd46f0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4024" y="1619369"/>
            <a:ext cx="2660904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4_1#de8912796?sp=1&amp;vop=1&amp;pid=3cbbdf74c&amp;color=0,0,0&amp;vtp=1&amp;bbb=1"/>
          <p:cNvSpPr/>
          <p:nvPr/>
        </p:nvSpPr>
        <p:spPr>
          <a:xfrm>
            <a:off x="832104" y="3765669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</a:t>
            </a:r>
            <a:r>
              <a:rPr lang="en-US" altLang="zh-CN" sz="1800" b="1" i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设置乙装置的目的是排除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干扰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5" name="QB_5_AN.5_1#de8912796.blank?vop=1&amp;pid=3cbbdf74c&amp;color=0,0,0&amp;vpa=2&amp;vtp=1&amp;bbb=1"/>
          <p:cNvSpPr/>
          <p:nvPr/>
        </p:nvSpPr>
        <p:spPr>
          <a:xfrm>
            <a:off x="4066635" y="3735189"/>
            <a:ext cx="19954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微生物及环境因素</a:t>
            </a:r>
            <a:endParaRPr lang="en-US" altLang="zh-CN" dirty="0"/>
          </a:p>
        </p:txBody>
      </p:sp>
      <p:sp>
        <p:nvSpPr>
          <p:cNvPr id="6" name="QB_5_BD.6_1#e6c2b686a?vop=1&amp;pid=3cbbdf74c&amp;color=0,0,0&amp;vtp=1&amp;bbb=1"/>
          <p:cNvSpPr/>
          <p:nvPr/>
        </p:nvSpPr>
        <p:spPr>
          <a:xfrm>
            <a:off x="832104" y="4625515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</a:t>
            </a:r>
            <a:r>
              <a:rPr lang="en-US" altLang="zh-CN" sz="1800" b="1" i="0" spc="-5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实验过程中有色液滴不断向左移动时</a:t>
            </a:r>
            <a:r>
              <a:rPr lang="en-US" altLang="zh-CN" sz="1800" b="0" i="0" spc="-5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i="0" spc="-5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1800" b="0" i="0" spc="-5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填“能”或“不能”）说明有氧呼吸速率不断增强。</a:t>
            </a:r>
            <a:endParaRPr lang="en-US" altLang="zh-CN" sz="1800" spc="-50" dirty="0"/>
          </a:p>
        </p:txBody>
      </p:sp>
      <p:sp>
        <p:nvSpPr>
          <p:cNvPr id="7" name="QB_5_AN.7_1#e6c2b686a.blank?vop=1&amp;pid=3cbbdf74c&amp;color=0,0,0&amp;vpa=3&amp;vtp=1&amp;bbb=1"/>
          <p:cNvSpPr/>
          <p:nvPr/>
        </p:nvSpPr>
        <p:spPr>
          <a:xfrm>
            <a:off x="5314410" y="4596940"/>
            <a:ext cx="60483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spc="-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不能</a:t>
            </a:r>
            <a:endParaRPr lang="en-US" altLang="zh-CN" spc="-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8_1#1beec930c?sp=1&amp;vop=1&amp;pid=3cbbdf74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图1所示装置只能测出有氧呼吸速率，若要测出发芽的大豆种子的无氧呼吸速率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还需再设置一组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实验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，新增实验装置中以等量的蒸馏水代替浓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溶液。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_BD.8_1#1beec930c?sp=1&amp;vop=1&amp;pid=3cbbdf74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60" r="-210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8_2#1beec930c?vop=1&amp;pid=3cbbdf74c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5504" y="2041644"/>
            <a:ext cx="1847088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9_1#278bedcc8?vop=1&amp;pid=1beec930c&amp;color=0,0,0&amp;vtp=1&amp;bbb=1&amp;hb=1"/>
              <p:cNvSpPr/>
              <p:nvPr/>
            </p:nvSpPr>
            <p:spPr>
              <a:xfrm>
                <a:off x="832104" y="3743444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是根据两组装置的测量结果绘制的大豆种子萌发过程中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释放和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吸收速率的变化趋势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新增实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验组有色液滴的移动距离表示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BD.9_1#278bedcc8?vop=1&amp;pid=1beec930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43444"/>
                <a:ext cx="10533888" cy="838200"/>
              </a:xfrm>
              <a:prstGeom prst="rect">
                <a:avLst/>
              </a:prstGeom>
              <a:blipFill rotWithShape="1">
                <a:blip r:embed="rId3"/>
                <a:stretch>
                  <a:fillRect l="-2" t="-14" r="-17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N.10_1#278bedcc8.blank?vop=1&amp;pid=1beec930c&amp;color=0,0,0&amp;vpa=4&amp;vtp=1&amp;bbb=1"/>
              <p:cNvSpPr/>
              <p:nvPr/>
            </p:nvSpPr>
            <p:spPr>
              <a:xfrm>
                <a:off x="3784060" y="4207502"/>
                <a:ext cx="4692523" cy="27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大豆种子呼吸消耗的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与释放的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的体积差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6_AN.10_1#278bedcc8.blank?vop=1&amp;pid=1beec930c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4060" y="4207502"/>
                <a:ext cx="4692523" cy="279400"/>
              </a:xfrm>
              <a:prstGeom prst="rect">
                <a:avLst/>
              </a:prstGeom>
              <a:blipFill rotWithShape="1">
                <a:blip r:embed="rId4"/>
                <a:stretch>
                  <a:fillRect l="-2" t="-5679" r="13" b="2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BD.11_1#618f44f99?vop=1&amp;pid=1beec930c&amp;color=0,0,0&amp;vtp=1&amp;bbb=1&amp;hb=1"/>
              <p:cNvSpPr/>
              <p:nvPr/>
            </p:nvSpPr>
            <p:spPr>
              <a:xfrm>
                <a:off x="832104" y="460329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图2显示，在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24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期间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萌发种子的呼吸方式是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第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48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萌发的种子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吸收速率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填“大于”“等于”或“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小于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释放速率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其原因是细胞呼吸的底物中可能还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有脂肪等物质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6_BD.11_1#618f44f99?vop=1&amp;pid=1beec930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603290"/>
                <a:ext cx="10533888" cy="1257300"/>
              </a:xfrm>
              <a:prstGeom prst="rect">
                <a:avLst/>
              </a:prstGeom>
              <a:blipFill rotWithShape="1">
                <a:blip r:embed="rId5"/>
                <a:stretch>
                  <a:fillRect l="-2" t="-14" r="-427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2_1#618f44f99.blank?vop=1&amp;pid=1beec930c&amp;color=0,0,0&amp;vpa=5&amp;vtp=1&amp;bbb=1"/>
          <p:cNvSpPr/>
          <p:nvPr/>
        </p:nvSpPr>
        <p:spPr>
          <a:xfrm>
            <a:off x="6343110" y="4572810"/>
            <a:ext cx="22240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有氧呼吸和无氧呼吸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QB_6_AN.13_1#618f44f99.blank?vop=1&amp;pid=1beec930c&amp;color=0,0,0&amp;vpa=6&amp;vtp=1&amp;bbb=1"/>
          <p:cNvSpPr/>
          <p:nvPr/>
        </p:nvSpPr>
        <p:spPr>
          <a:xfrm>
            <a:off x="2007584" y="4991910"/>
            <a:ext cx="6238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大于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8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36c68013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236c68013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判断细胞呼吸方式的方法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09387dbf?pid=3732b6159&amp;color=0,0,0&amp;vtp=1&amp;bt=1&amp;bbb=1&amp;hb=1"/>
          <p:cNvSpPr/>
          <p:nvPr/>
        </p:nvSpPr>
        <p:spPr>
          <a:xfrm>
            <a:off x="832104" y="1078992"/>
            <a:ext cx="10533888" cy="2095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判断细胞呼吸方式是生物学科的重要考点，主要涉及有氧呼吸与无氧呼吸的区分及综合分析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我们可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以从以下几个角度进行分析判断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：①看细胞呼吸的产物，②看反应前后气体体积的变化，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看细胞呼吸发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生的场所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。本攻略主要从定性分析、定量分析、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实验分析等多个角度逐一讨论细胞呼吸类型的判断方法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掌握以上内容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，能够使同学们更进一步地认识细胞呼吸的过程，迅速突破判断细胞呼吸方式相关试题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升解题速度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8a928ba5e?pid=7e9490884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8a928ba5e?pid=7e9490884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8a928ba5e?pid=7e9490884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三个依据，定性判断细胞呼吸的方式</a:t>
            </a:r>
            <a:endParaRPr lang="en-US" altLang="zh-CN" sz="2200" dirty="0"/>
          </a:p>
        </p:txBody>
      </p:sp>
      <p:pic>
        <p:nvPicPr>
          <p:cNvPr id="5" name="P_5_BD#c3315f49f?pid=8a928ba5e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3048" y="1587500"/>
            <a:ext cx="4572000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957b8e509?pid=7e9490884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957b8e509?pid=7e9490884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957b8e509?pid=7e9490884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分析物质消耗与生成的比例关系，定量判断细胞呼吸的方式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_BD#cf9836802?pid=957b8e509&amp;color=0,0,0&amp;vtp=1&amp;bbb=1&amp;hb=1"/>
              <p:cNvSpPr/>
              <p:nvPr/>
            </p:nvSpPr>
            <p:spPr>
              <a:xfrm>
                <a:off x="832104" y="1460500"/>
                <a:ext cx="10533888" cy="419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结合有氧呼吸和无氧呼吸的反应式，我们可以知道反应物与产物之间物质的量的关系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当细胞仅以葡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萄糖为呼吸底物时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存在的比例关系如下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:endParaRPr lang="en-US" altLang="zh-CN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（1）只进行有氧呼吸时，消耗的葡萄糖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∶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消耗的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: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: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: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（2）只进行产生酒精的无氧呼吸时，消耗的葡萄糖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∶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: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产生的酒精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: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: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（3）消耗等量的葡萄糖时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产生酒精的无氧呼吸与有氧呼吸产生的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物质的量之比为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: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（4）当有氧呼吸与产酒精的无氧呼吸同时进行，且两种方式消耗等量的葡萄糖时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消耗的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的物质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的量与产生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的物质的量之比为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: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b="1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知识联动</a:t>
                </a:r>
                <a:r>
                  <a:rPr lang="en-US" altLang="zh-CN" b="1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】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在化学中我们学过物质的量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单位为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mol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这些比例均为反应物和产物的物质的量关系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而不是质量</a:t>
                </a:r>
                <a:endParaRPr lang="en-US" altLang="zh-CN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关系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P_5_BD#cf9836802?pid=957b8e50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4191000"/>
              </a:xfrm>
              <a:prstGeom prst="rect">
                <a:avLst/>
              </a:prstGeom>
              <a:blipFill rotWithShape="1">
                <a:blip r:embed="rId2"/>
                <a:stretch>
                  <a:fillRect l="-2" r="-9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cf9836802?pid=957b8e509&amp;color=0,0,0&amp;mp=1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据此规律，可推测细胞呼吸的方式（仅以葡萄糖为呼吸底物）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_BD#cf9836802?pid=957b8e509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 rotWithShape="1">
                <a:blip r:embed="rId1"/>
                <a:stretch>
                  <a:fillRect l="-2" t="-106" r="1" b="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cf9836802?pid=957b8e509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496" y="1614924"/>
            <a:ext cx="8823960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5_BD#cf9836802?pid=957b8e509&amp;color=0,0,0&amp;mp=1&amp;vtp=1&amp;bbb=1"/>
              <p:cNvSpPr/>
              <p:nvPr/>
            </p:nvSpPr>
            <p:spPr>
              <a:xfrm>
                <a:off x="832104" y="4548624"/>
                <a:ext cx="10533888" cy="495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注意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若出现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释放量小于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吸收量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𝑉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CO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𝑉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，则说明细胞呼吸底物可能存在脂肪等物质。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5_BD#cf9836802?pid=957b8e509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48624"/>
                <a:ext cx="10533888" cy="495300"/>
              </a:xfrm>
              <a:prstGeom prst="rect">
                <a:avLst/>
              </a:prstGeom>
              <a:blipFill rotWithShape="1">
                <a:blip r:embed="rId3"/>
                <a:stretch>
                  <a:fillRect l="-2" t="-24" r="1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ab9546958?pid=7e9490884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ab9546958?pid=7e9490884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</a:t>
            </a:r>
            <a:endParaRPr lang="en-US" altLang="zh-CN" sz="2200" dirty="0"/>
          </a:p>
        </p:txBody>
      </p:sp>
      <p:sp>
        <p:nvSpPr>
          <p:cNvPr id="4" name="C_4_BD#ab9546958?pid=7e9490884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结合实验装置图判断细胞呼吸的方式</a:t>
            </a:r>
            <a:endParaRPr lang="en-US" altLang="zh-CN" sz="2200" dirty="0"/>
          </a:p>
        </p:txBody>
      </p:sp>
      <p:sp>
        <p:nvSpPr>
          <p:cNvPr id="5" name="P_5_BD#912005db2?sp=1&amp;pid=ab9546958&amp;color=0,0,0&amp;vtp=1&amp;bbb=1&amp;hb=1"/>
          <p:cNvSpPr/>
          <p:nvPr/>
        </p:nvSpPr>
        <p:spPr>
          <a:xfrm>
            <a:off x="832104" y="14605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“液滴移动法”探究细胞呼吸的方式的实验装置：欲确认某生物的细胞呼吸方式，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应设置两组实验装置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如图所示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（以发芽种子为例）。</a:t>
            </a:r>
            <a:endParaRPr lang="en-US" altLang="zh-CN" dirty="0"/>
          </a:p>
        </p:txBody>
      </p:sp>
      <p:pic>
        <p:nvPicPr>
          <p:cNvPr id="6" name="P_5_BD#912005db2?pid=ab954695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64" y="2413000"/>
            <a:ext cx="3849624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P_5#912005db2?pid=ab9546958&amp;color=0,0,0&amp;vtp=1&amp;bbb=1&amp;hb=1"/>
          <p:cNvSpPr/>
          <p:nvPr/>
        </p:nvSpPr>
        <p:spPr>
          <a:xfrm>
            <a:off x="832104" y="48641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【注意】                                          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需要进行误差校正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为使实验结果准确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除减少无关变量的干扰外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还应设置对照装置三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装置三与装置二相比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不同点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是用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煮熟的种子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代替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发芽种子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其余处理均相同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12005db2?sp=1&amp;pid=ab9546958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2.结果与结论</a:t>
            </a:r>
            <a:endParaRPr lang="en-US" altLang="zh-CN" sz="1800" dirty="0"/>
          </a:p>
        </p:txBody>
      </p:sp>
      <p:graphicFrame>
        <p:nvGraphicFramePr>
          <p:cNvPr id="9" name="P_5_BD#912005db2?colgroup=19,36&amp;pid=ab9546958&amp;color=0,0,0&amp;vtp=1&amp;bbb=1"/>
          <p:cNvGraphicFramePr>
            <a:graphicFrameLocks noGrp="1"/>
          </p:cNvGraphicFramePr>
          <p:nvPr/>
        </p:nvGraphicFramePr>
        <p:xfrm>
          <a:off x="832104" y="1622544"/>
          <a:ext cx="10515600" cy="2386076"/>
        </p:xfrm>
        <a:graphic>
          <a:graphicData uri="http://schemas.openxmlformats.org/drawingml/2006/table">
            <a:tbl>
              <a:tblPr/>
              <a:tblGrid>
                <a:gridCol w="1563624"/>
                <a:gridCol w="2203704"/>
                <a:gridCol w="6748272"/>
              </a:tblGrid>
              <a:tr h="340868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装置一液滴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装置二液滴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340868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不动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不动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只进行产生乳酸的无氧呼吸或种子已经死亡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右移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只进行产生酒精的无氧呼吸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左移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右移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进行有氧呼吸和产生酒精的无氧呼吸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不动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只进行有氧呼吸或进行有氧呼吸和产生乳酸的无氧呼吸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左移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种子进行有氧呼吸时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底物中除糖类外还含有脂肪等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8259ea9ff?vop=1&amp;pid=d8cd46f04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如图表示某种植株的非绿色器官在不同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浓度下，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的吸收量和无氧呼吸过程中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的释放量的变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化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（呼吸底物只考虑葡萄糖）。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下列有关叙述错误的是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8259ea9ff?vop=1&amp;pid=d8cd46f0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60" r="-927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1_2#8259ea9ff?vop=1&amp;pid=d8cd46f0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9055" y="2041525"/>
            <a:ext cx="2089150" cy="170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8259ea9ff.bracket?vop=1&amp;pid=d8cd46f04&amp;color=0,0,0&amp;vpa=1&amp;vtp=1"/>
          <p:cNvSpPr/>
          <p:nvPr/>
        </p:nvSpPr>
        <p:spPr>
          <a:xfrm>
            <a:off x="6501860" y="1506720"/>
            <a:ext cx="31273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8259ea9ff.choices?vop=1&amp;pid=d8cd46f04&amp;color=0,0,0&amp;vtp=1&amp;bbb=1"/>
              <p:cNvSpPr/>
              <p:nvPr/>
            </p:nvSpPr>
            <p:spPr>
              <a:xfrm>
                <a:off x="832104" y="3743444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细胞呼吸的产物是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和酒精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有氧呼吸分解葡萄糖的量是无氧呼吸的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四个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时最适合保存该器官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曲线乙同时可以反映有氧呼吸过程中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的释放量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8259ea9ff.choices?vop=1&amp;pid=d8cd46f0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43444"/>
                <a:ext cx="10533888" cy="1676400"/>
              </a:xfrm>
              <a:prstGeom prst="rect">
                <a:avLst/>
              </a:prstGeom>
              <a:blipFill rotWithShape="1">
                <a:blip r:embed="rId3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1769</Words>
  <Application>WPS 演示</Application>
  <PresentationFormat>宽屏</PresentationFormat>
  <Paragraphs>124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7</cp:revision>
  <dcterms:created xsi:type="dcterms:W3CDTF">2025-05-13T07:22:00Z</dcterms:created>
  <dcterms:modified xsi:type="dcterms:W3CDTF">2025-05-14T06:56:49Z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2D56F9094FD54755B82496B2282A74A8_12</vt:lpwstr>
  </property>
  <property fmtid="{D5CDD505-2E9C-101B-9397-08002B2CF9AE}" pid="3" name="KSOProductBuildVer">
    <vt:lpwstr>2052-12.1.0.20784</vt:lpwstr>
  </property>
</Properties>
</file>