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4" r:id="rId11"/>
    <p:sldId id="265" r:id="rId12"/>
    <p:sldId id="266" r:id="rId13"/>
    <p:sldId id="267" r:id="rId14"/>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df=73ceace0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攻略应用</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19e1173e41e8d6aeec5a8b#tid=6822db93af2a340009383bd0#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黑体" panose="02010609060101010101" pitchFamily="34" charset="-122"/>
                <a:ea typeface="黑体" panose="02010609060101010101" pitchFamily="34" charset="-122"/>
                <a:cs typeface="黑体" panose="02010609060101010101" pitchFamily="34" charset="-120"/>
              </a:rPr>
              <a:t>高中生物学 必修1 分子与细胞</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df=f75dcb1c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攻略识别</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1#df=36539abb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p:spPr>
        <p:txBody>
          <a:bodyPr wrap="square" lIns="0" tIns="0" rIns="0" bIns="0" rtlCol="0" anchor="ctr"/>
          <a:lstStyle/>
          <a:p>
            <a:pPr algn="ctr"/>
            <a:r>
              <a:rPr lang="en-US"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攻略解读</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9.xml"/><Relationship Id="rId1" Type="http://schemas.openxmlformats.org/officeDocument/2006/relationships/image" Target="../media/image16.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0.xml"/><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9.xml"/><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9.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9.xml"/><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124e3cd9b?sp=1&amp;pid=83c752d4f&amp;color=0,0,0&amp;vtp=1&amp;bt=1&amp;bbb=1&amp;hb=1"/>
          <p:cNvSpPr/>
          <p:nvPr/>
        </p:nvSpPr>
        <p:spPr>
          <a:xfrm>
            <a:off x="832104" y="1078992"/>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（3）比较外界溶液浓度大小</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同一细胞放置在不同浓度的溶液中</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，若细胞质壁分离情况不同，则细胞质壁分离程度越大</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说明其所在</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溶液的浓度越大</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。如图所示：</a:t>
            </a:r>
            <a:endParaRPr lang="en-US" altLang="zh-CN" dirty="0"/>
          </a:p>
        </p:txBody>
      </p:sp>
      <p:pic>
        <p:nvPicPr>
          <p:cNvPr id="3" name="P_5_BD#124e3cd9b?pid=83c752d4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023360" y="2451100"/>
            <a:ext cx="4151376" cy="153619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P_5_BD#124e3cd9b?pid=83c752d4f&amp;color=0,0,0&amp;vtp=1&amp;bbb=1&amp;hb=1"/>
          <p:cNvSpPr/>
          <p:nvPr/>
        </p:nvSpPr>
        <p:spPr>
          <a:xfrm>
            <a:off x="832104" y="411480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图中②几乎未发生质壁分离，①③发生质壁分离，而③质壁分离程度更高，说明</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所处环境的溶液浓</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度最高</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a:p>
            <a:pPr latinLnBrk="1">
              <a:lnSpc>
                <a:spcPts val="3300"/>
              </a:lnSpc>
            </a:pPr>
            <a:r>
              <a:rPr lang="en-US" altLang="zh-CN"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注意】</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b="0" i="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实验需要遵循单一变量原则</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溶液的溶质应相同</a:t>
            </a:r>
            <a:r>
              <a:rPr lang="en-US" altLang="zh-CN" b="0"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1_1#5303f6dc0?vop=1&amp;pid=73ceace0a&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示例题</a:t>
                </a:r>
                <a:r>
                  <a:rPr lang="en-US" altLang="zh-CN" sz="1800" b="1" i="0" dirty="0">
                    <a:solidFill>
                      <a:srgbClr val="00A0AF"/>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以紫色洋葱鳞片叶外表皮为材料进行细胞质壁分离和复原的实验</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细胞长度和原生质体长度分别</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𝑌</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表示（如图），在处理时间相同的前提下，</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1_1#5303f6dc0?vop=1&amp;pid=73ceace0a&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pic>
        <p:nvPicPr>
          <p:cNvPr id="3" name="QC_4_BD.1_2#5303f6dc0?vop=1&amp;pid=73ceace0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5184648" y="2041644"/>
            <a:ext cx="1828800" cy="101498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4_AN.2_1#5303f6dc0.bracket?vop=1&amp;pid=73ceace0a&amp;color=0,0,0&amp;vpa=1&amp;vtp=1"/>
          <p:cNvSpPr/>
          <p:nvPr/>
        </p:nvSpPr>
        <p:spPr>
          <a:xfrm>
            <a:off x="8398987" y="1506720"/>
            <a:ext cx="31591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5" name="QC_4_BD.1_3#5303f6dc0.choices?vop=1&amp;pid=73ceace0a&amp;color=0,0,0&amp;vtp=1&amp;bbb=1"/>
              <p:cNvSpPr/>
              <p:nvPr/>
            </p:nvSpPr>
            <p:spPr>
              <a:xfrm>
                <a:off x="832104" y="3184644"/>
                <a:ext cx="10533888" cy="2336800"/>
              </a:xfrm>
              <a:prstGeom prst="rect">
                <a:avLst/>
              </a:prstGeom>
              <a:noFill/>
            </p:spPr>
            <p:txBody>
              <a:bodyPr wrap="none" lIns="0" tIns="0" rIns="0" bIns="0" rtlCol="0" anchor="t"/>
              <a:lstStyle/>
              <a:p>
                <a:pPr algn="l" latinLnBrk="1">
                  <a:lnSpc>
                    <a:spcPts val="46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同一细胞用不同浓度蔗糖溶液处理</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𝑌</m:t>
                        </m:r>
                      </m:den>
                    </m:f>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的值越小</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，则紫色越浅</a:t>
                </a:r>
                <a:endParaRPr lang="en-US" altLang="zh-CN" sz="1800" dirty="0"/>
              </a:p>
              <a:p>
                <a:pPr latinLnBrk="1">
                  <a:lnSpc>
                    <a:spcPts val="46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不同细胞用相同浓度蔗糖溶液处理</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𝑌</m:t>
                        </m:r>
                      </m:den>
                    </m:f>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的值越小</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，则越不易复原</a:t>
                </a:r>
                <a:endParaRPr lang="en-US" altLang="zh-CN" sz="1800" dirty="0"/>
              </a:p>
              <a:p>
                <a:pPr latinLnBrk="1">
                  <a:lnSpc>
                    <a:spcPts val="46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同一细胞用不同浓度蔗糖溶液处理</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𝑌</m:t>
                        </m:r>
                      </m:den>
                    </m:f>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的值越大</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，则所用蔗糖溶液浓度越低</a:t>
                </a:r>
                <a:endParaRPr lang="en-US" altLang="zh-CN" sz="1800" dirty="0"/>
              </a:p>
              <a:p>
                <a:pPr latinLnBrk="1">
                  <a:lnSpc>
                    <a:spcPts val="46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不同细胞用相同浓度蔗糖溶液处理</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𝑌</m:t>
                        </m:r>
                      </m:den>
                    </m:f>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的值越大</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，则细胞的正常细胞液浓度越高</a:t>
                </a:r>
                <a:endParaRPr lang="en-US" altLang="zh-CN" sz="1800" dirty="0"/>
              </a:p>
            </p:txBody>
          </p:sp>
        </mc:Choice>
        <mc:Fallback>
          <p:sp>
            <p:nvSpPr>
              <p:cNvPr id="5" name="QC_4_BD.1_3#5303f6dc0.choices?vop=1&amp;pid=73ceace0a&amp;color=0,0,0&amp;vtp=1&amp;bbb=1"/>
              <p:cNvSpPr>
                <a:spLocks noRot="1" noChangeAspect="1" noMove="1" noResize="1" noEditPoints="1" noAdjustHandles="1" noChangeArrowheads="1" noChangeShapeType="1" noTextEdit="1"/>
              </p:cNvSpPr>
              <p:nvPr/>
            </p:nvSpPr>
            <p:spPr>
              <a:xfrm>
                <a:off x="832104" y="3184644"/>
                <a:ext cx="10533888" cy="2336800"/>
              </a:xfrm>
              <a:prstGeom prst="rect">
                <a:avLst/>
              </a:prstGeom>
              <a:blipFill rotWithShape="1">
                <a:blip r:embed="rId3"/>
                <a:stretch>
                  <a:fillRect l="-2" t="-5" r="1" b="5"/>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_BD#70b49aa36.fixed?pid=582395b5f&amp;color=252,200,20&amp;vtp=1&amp;bbb=1"/>
          <p:cNvSpPr/>
          <p:nvPr/>
        </p:nvSpPr>
        <p:spPr>
          <a:xfrm>
            <a:off x="2414016" y="1545336"/>
            <a:ext cx="7196328" cy="969264"/>
          </a:xfrm>
          <a:prstGeom prst="rect">
            <a:avLst/>
          </a:prstGeom>
          <a:noFill/>
        </p:spPr>
        <p:txBody>
          <a:bodyPr wrap="none" lIns="0" tIns="0" rIns="0" bIns="0" rtlCol="0" anchor="ctr"/>
          <a:lstStyle/>
          <a:p>
            <a:pPr algn="ctr" latinLnBrk="1">
              <a:lnSpc>
                <a:spcPts val="6600"/>
              </a:lnSpc>
            </a:pPr>
            <a:r>
              <a:rPr lang="en-US" altLang="zh-CN" sz="5400" b="1" i="0" dirty="0">
                <a:solidFill>
                  <a:srgbClr val="FCC814"/>
                </a:solidFill>
                <a:latin typeface="微软雅黑" panose="020B0503020204020204" pitchFamily="34" charset="-122"/>
                <a:ea typeface="微软雅黑" panose="020B0503020204020204" pitchFamily="34" charset="-122"/>
                <a:cs typeface="微软雅黑" panose="020B0503020204020204" pitchFamily="34" charset="-120"/>
              </a:rPr>
              <a:t>大招攻略</a:t>
            </a:r>
            <a:endParaRPr lang="en-US" altLang="zh-CN" sz="5400" dirty="0"/>
          </a:p>
        </p:txBody>
      </p:sp>
      <p:sp>
        <p:nvSpPr>
          <p:cNvPr id="3" name="C_2_BD#70b49aa36.fixed?pid=582395b5f&amp;color=255,255,255&amp;vtp=1&amp;bbb=1"/>
          <p:cNvSpPr/>
          <p:nvPr/>
        </p:nvSpPr>
        <p:spPr>
          <a:xfrm>
            <a:off x="640080" y="2880360"/>
            <a:ext cx="10908792" cy="1354328"/>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质壁“分”“合”的智慧</a:t>
            </a:r>
            <a:endParaRPr lang="en-US" altLang="zh-CN" sz="44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4_BD#cedda8628?pid=f75dcb1c2&amp;color=0,0,0&amp;vtp=1&amp;bt=1&amp;bbb=1&amp;hb=1"/>
          <p:cNvSpPr/>
          <p:nvPr/>
        </p:nvSpPr>
        <p:spPr>
          <a:xfrm>
            <a:off x="832104" y="1078992"/>
            <a:ext cx="1053388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当植物细胞处于浓度高于其细胞液的溶液中时，会发生“质壁分离”这一现象，在有些溶液中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还可能会在质壁分离后发生自动复原</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。对于质壁分离及其复原现象</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高中阶段通常会从定性分析与定量分</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析两方面进行考查</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，定性分析包括判断质壁分离及其复原现象是否能够发生以及发生的程度</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本攻略将讲</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解质壁分离及其复原现象的原因</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，以及如何应用其中的原理解决上述问题，最后</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从植物细胞吸水与失水</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的角度进一步理解细胞的被动运输</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aef3ca2f1?pid=36539abb7&amp;color=0,0,0&amp;tib=255,255,255&amp;vtp=1" descr="preencoded.png"/>
          <p:cNvPicPr>
            <a:picLocks noChangeAspect="1"/>
          </p:cNvPicPr>
          <p:nvPr/>
        </p:nvPicPr>
        <p:blipFill>
          <a:blip r:embed="rId1"/>
          <a:stretch>
            <a:fillRect/>
          </a:stretch>
        </p:blipFill>
        <p:spPr>
          <a:xfrm>
            <a:off x="850392" y="1078992"/>
            <a:ext cx="374904" cy="411480"/>
          </a:xfrm>
          <a:prstGeom prst="rect">
            <a:avLst/>
          </a:prstGeom>
        </p:spPr>
      </p:pic>
      <p:sp>
        <p:nvSpPr>
          <p:cNvPr id="3" name="C_4_BD#aef3ca2f1?pid=36539abb7&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一</a:t>
            </a:r>
            <a:endParaRPr lang="en-US" altLang="zh-CN" sz="2200" dirty="0"/>
          </a:p>
        </p:txBody>
      </p:sp>
      <p:sp>
        <p:nvSpPr>
          <p:cNvPr id="4" name="C_4_BD#aef3ca2f1?pid=36539abb7&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质壁分离与复原现象的根本原因</a:t>
            </a:r>
            <a:endParaRPr lang="en-US" altLang="zh-CN" sz="2200" dirty="0"/>
          </a:p>
        </p:txBody>
      </p:sp>
      <p:sp>
        <p:nvSpPr>
          <p:cNvPr id="5" name="P_5#055dfb592?sp=1&amp;pid=aef3ca2f1&amp;color=0,0,0&amp;vtp=1&amp;bbb=1"/>
          <p:cNvSpPr/>
          <p:nvPr/>
        </p:nvSpPr>
        <p:spPr>
          <a:xfrm>
            <a:off x="832104" y="1460500"/>
            <a:ext cx="10533888" cy="469900"/>
          </a:xfrm>
          <a:prstGeom prst="rect">
            <a:avLst/>
          </a:prstGeom>
          <a:noFill/>
        </p:spPr>
        <p:txBody>
          <a:bodyPr wrap="none" lIns="0" tIns="0" rIns="0" bIns="0" rtlCol="0" anchor="t"/>
          <a:lstStyle/>
          <a:p>
            <a:pPr algn="l" latinLnBrk="1">
              <a:lnSpc>
                <a:spcPts val="37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1.发生质壁分离现象的根本原因</a:t>
            </a:r>
            <a:endParaRPr lang="en-US" altLang="zh-CN" sz="1800" dirty="0"/>
          </a:p>
        </p:txBody>
      </p:sp>
      <p:graphicFrame>
        <p:nvGraphicFramePr>
          <p:cNvPr id="6" name="P_5_BD#055dfb592?colgroup=6,49&amp;pid=aef3ca2f1&amp;color=0,0,0&amp;vtp=1&amp;bbb=1"/>
          <p:cNvGraphicFramePr>
            <a:graphicFrameLocks noGrp="1"/>
          </p:cNvGraphicFramePr>
          <p:nvPr/>
        </p:nvGraphicFramePr>
        <p:xfrm>
          <a:off x="832104" y="2006600"/>
          <a:ext cx="10506456" cy="1022604"/>
        </p:xfrm>
        <a:graphic>
          <a:graphicData uri="http://schemas.openxmlformats.org/drawingml/2006/table">
            <a:tbl>
              <a:tblPr/>
              <a:tblGrid>
                <a:gridCol w="1353312"/>
                <a:gridCol w="9153144"/>
              </a:tblGrid>
              <a:tr h="340868">
                <a:tc>
                  <a:txBody>
                    <a:bodyPr/>
                    <a:lstStyle/>
                    <a:p>
                      <a:pPr algn="ctr" latinLnBrk="1" hangingPunct="0">
                        <a:lnSpc>
                          <a:spcPts val="2000"/>
                        </a:lnSpc>
                      </a:pP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角度</a:t>
                      </a:r>
                      <a:endParaRPr lang="en-US" altLang="zh-CN" sz="1200" b="1"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具体原因</a:t>
                      </a:r>
                      <a:endParaRPr lang="en-US" altLang="zh-CN" sz="1200" b="1"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内因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细胞壁和原生质层的伸缩性不同</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细胞壁的伸缩性较差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外因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原生质层内外</a:t>
                      </a:r>
                      <a:r>
                        <a:rPr lang="en-US" altLang="zh-CN" sz="14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（原生质层内主要指细胞液</a:t>
                      </a:r>
                      <a:r>
                        <a:rPr lang="en-US" altLang="zh-CN" sz="1400" b="0" i="0" spc="-10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a:t>
                      </a:r>
                      <a:r>
                        <a:rPr lang="en-US" altLang="zh-CN" sz="1400" b="0" i="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原生质层外主要指环境溶液）</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溶液具有浓度差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055dfb592?sp=1&amp;pid=aef3ca2f1&amp;color=0,0,0&amp;vtp=1&amp;bt=1&amp;bbb=1&amp;hb=1"/>
          <p:cNvSpPr/>
          <p:nvPr/>
        </p:nvSpPr>
        <p:spPr>
          <a:xfrm>
            <a:off x="832104" y="1080000"/>
            <a:ext cx="10533888" cy="46101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2.质壁分离复原现象的根本原因</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细胞在发生质壁分离后复原的根本原因是细胞液的浓度大于外界溶液</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质壁分离复原可以是自动复原</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即是在原有溶液中自动发生的</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也可以是在人为因素下发生的</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（1）质壁分离后自动复原</a:t>
            </a:r>
            <a:endParaRPr lang="en-US" altLang="zh-CN">
              <a:solidFill>
                <a:prstClr val="black"/>
              </a:solidFill>
            </a:endParaRPr>
          </a:p>
          <a:p>
            <a:pPr lvl="0" latinLnBrk="1">
              <a:lnSpc>
                <a:spcPts val="3300"/>
              </a:lnSpc>
            </a:pPr>
            <a:r>
              <a:rPr lang="en-US" altLang="zh-CN"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若外界溶液中的溶质能进入细胞</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，则会使细胞液浓度升高，细胞从环境溶液中吸水量大于失水量，从</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而自动发生质壁分离的复原过程。这样的溶质包括乙醇、乙二醇和甘油等小分子以及一些离子。</a:t>
            </a:r>
            <a:endParaRPr lang="en-US" altLang="zh-CN">
              <a:solidFill>
                <a:prstClr val="black"/>
              </a:solidFill>
            </a:endParaRPr>
          </a:p>
          <a:p>
            <a:pPr lvl="0" latinLnBrk="1">
              <a:lnSpc>
                <a:spcPts val="3300"/>
              </a:lnSpc>
            </a:pPr>
            <a:r>
              <a:rPr lang="en-US" altLang="zh-CN" b="1"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1">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注意】</a:t>
            </a:r>
            <a:endParaRPr lang="en-US" altLang="zh-CN">
              <a:solidFill>
                <a:prstClr val="black"/>
              </a:solidFill>
            </a:endParaRPr>
          </a:p>
          <a:p>
            <a:pPr lvl="0" latinLnBrk="1">
              <a:lnSpc>
                <a:spcPts val="3300"/>
              </a:lnSpc>
            </a:pPr>
            <a:r>
              <a:rPr lang="en-US" altLang="zh-CN" smtClean="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对于乙醇等小分子溶质</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由于这些小分子能通过自由扩散进入细胞</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因此实际上在细胞刚刚放入这种</a:t>
            </a:r>
            <a:endPar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vl="0" latinLnBrk="1">
              <a:lnSpc>
                <a:spcPts val="3300"/>
              </a:lnSpc>
            </a:pP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溶液中时</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乙醇分子就已经开始进入细胞内</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但因为水分子的交换速率与乙醇分子进入细胞的速率不同</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所以宏观上表现为细胞先失水</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待细胞液浓度高于环境溶液浓度后</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又表现为细胞开始从环境溶液中吸水</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最终达到动态平衡</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055dfb592?sp=1&amp;pid=aef3ca2f1&amp;color=0,0,0&amp;vtp=1&amp;bt=1&amp;bbb=1&amp;hb=1"/>
          <p:cNvSpPr/>
          <p:nvPr/>
        </p:nvSpPr>
        <p:spPr>
          <a:xfrm>
            <a:off x="832104" y="1078992"/>
            <a:ext cx="1053388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（2）在人为因素下发生复原</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向已经发生质壁分离的细胞所处的液体环境中加水</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使得其所在的环境溶液浓度变得低于细胞液浓度</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细胞从环境溶液中吸水</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，从而发生质壁分离复原。</a:t>
            </a:r>
            <a:endParaRPr lang="en-US" altLang="zh-CN" sz="1800" dirty="0"/>
          </a:p>
          <a:p>
            <a:pPr latinLnBrk="1">
              <a:lnSpc>
                <a:spcPts val="3300"/>
              </a:lnSpc>
            </a:pPr>
            <a:r>
              <a:rPr lang="en-US" altLang="zh-CN" b="1" i="0"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1" i="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注意】</a:t>
            </a:r>
            <a:endParaRPr lang="en-US" altLang="zh-CN" sz="1800" dirty="0"/>
          </a:p>
          <a:p>
            <a:pPr latinLnBrk="1">
              <a:lnSpc>
                <a:spcPts val="3300"/>
              </a:lnSpc>
            </a:pPr>
            <a:r>
              <a:rPr lang="en-US" altLang="zh-CN" b="0" i="0" smtClean="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b="0" i="0" spc="-100"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细胞能发生复原的前提条件是其始终具有活性</a:t>
            </a:r>
            <a:r>
              <a:rPr lang="en-US" altLang="zh-CN" b="0" i="0" spc="-10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pc="-10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若在此之前细胞已经因过度失水而死亡</a:t>
            </a:r>
            <a:r>
              <a:rPr lang="en-US" altLang="zh-CN" b="0" i="0" spc="-10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pc="-100" dirty="0">
                <a:solidFill>
                  <a:srgbClr val="00A0AF"/>
                </a:solidFill>
                <a:latin typeface="微软雅黑" panose="020B0503020204020204" pitchFamily="34" charset="-122"/>
                <a:ea typeface="楷体" panose="02010609060101010101" pitchFamily="34" charset="-122"/>
                <a:cs typeface="微软雅黑" panose="020B0503020204020204" pitchFamily="34" charset="-120"/>
              </a:rPr>
              <a:t>则无法发生复原</a:t>
            </a:r>
            <a:r>
              <a:rPr lang="en-US" altLang="zh-CN" b="0" i="0" spc="-100" dirty="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pc="-100"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4#83c752d4f?pid=36539abb7&amp;color=0,0,0&amp;tib=255,255,255&amp;vtp=1" descr="preencoded.png"/>
          <p:cNvPicPr>
            <a:picLocks noChangeAspect="1"/>
          </p:cNvPicPr>
          <p:nvPr/>
        </p:nvPicPr>
        <p:blipFill>
          <a:blip r:embed="rId1"/>
          <a:stretch>
            <a:fillRect/>
          </a:stretch>
        </p:blipFill>
        <p:spPr>
          <a:xfrm>
            <a:off x="850392" y="1078992"/>
            <a:ext cx="374904" cy="411480"/>
          </a:xfrm>
          <a:prstGeom prst="rect">
            <a:avLst/>
          </a:prstGeom>
        </p:spPr>
      </p:pic>
      <p:sp>
        <p:nvSpPr>
          <p:cNvPr id="3" name="C_4_BD#83c752d4f?pid=36539abb7&amp;color=255,255,255&amp;vtp=1&amp;bt=1"/>
          <p:cNvSpPr/>
          <p:nvPr/>
        </p:nvSpPr>
        <p:spPr>
          <a:xfrm>
            <a:off x="822960" y="914400"/>
            <a:ext cx="429768" cy="731520"/>
          </a:xfrm>
          <a:prstGeom prst="rect">
            <a:avLst/>
          </a:prstGeom>
          <a:noFill/>
        </p:spPr>
        <p:txBody>
          <a:bodyPr wrap="square" lIns="0" tIns="0" rIns="0" bIns="0" rtlCol="0" anchor="ctr"/>
          <a:lstStyle/>
          <a:p>
            <a:pPr algn="ctr" latinLnBrk="1">
              <a:lnSpc>
                <a:spcPct val="100000"/>
              </a:lnSpc>
            </a:pPr>
            <a:r>
              <a:rPr lang="en-US" altLang="zh-CN" sz="22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二</a:t>
            </a:r>
            <a:endParaRPr lang="en-US" altLang="zh-CN" sz="2200" dirty="0"/>
          </a:p>
        </p:txBody>
      </p:sp>
      <p:sp>
        <p:nvSpPr>
          <p:cNvPr id="4" name="C_4_BD#83c752d4f?pid=36539abb7&amp;color=0,0,0&amp;vtp=1&amp;bbb=1"/>
          <p:cNvSpPr/>
          <p:nvPr/>
        </p:nvSpPr>
        <p:spPr>
          <a:xfrm>
            <a:off x="1280160" y="1069594"/>
            <a:ext cx="10515600" cy="393700"/>
          </a:xfrm>
          <a:prstGeom prst="rect">
            <a:avLst/>
          </a:prstGeom>
          <a:noFill/>
        </p:spPr>
        <p:txBody>
          <a:bodyPr wrap="none" lIns="0" tIns="0" rIns="0" bIns="0" rtlCol="0" anchor="ctr"/>
          <a:lstStyle/>
          <a:p>
            <a:pPr algn="l" latinLnBrk="1">
              <a:lnSpc>
                <a:spcPts val="3100"/>
              </a:lnSpc>
            </a:pPr>
            <a:r>
              <a:rPr lang="en-US" altLang="zh-CN" sz="22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运用质壁分离与复原现象的原理解决问题</a:t>
            </a:r>
            <a:endParaRPr lang="en-US" altLang="zh-CN" sz="2200" dirty="0"/>
          </a:p>
        </p:txBody>
      </p:sp>
      <p:sp>
        <p:nvSpPr>
          <p:cNvPr id="5" name="P_5_BD#124e3cd9b?pid=83c752d4f&amp;color=0,0,0&amp;vtp=1&amp;bbb=1"/>
          <p:cNvSpPr/>
          <p:nvPr/>
        </p:nvSpPr>
        <p:spPr>
          <a:xfrm>
            <a:off x="832104" y="14605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质壁分离与复原现象的原理通常能解决如下问题：</a:t>
            </a:r>
            <a:endParaRPr lang="en-US" altLang="zh-CN" sz="1800" dirty="0"/>
          </a:p>
        </p:txBody>
      </p:sp>
      <p:pic>
        <p:nvPicPr>
          <p:cNvPr id="6" name="P_5_BD#124e3cd9b?pid=83c752d4f&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212848" y="2003425"/>
            <a:ext cx="7763256" cy="137160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7" name="P_5#124e3cd9b?sp=1&amp;pid=83c752d4f&amp;color=0,0,0&amp;vtp=1&amp;bt=1&amp;bbb=1"/>
              <p:cNvSpPr/>
              <p:nvPr/>
            </p:nvSpPr>
            <p:spPr>
              <a:xfrm>
                <a:off x="850519" y="3447915"/>
                <a:ext cx="10533888" cy="2933700"/>
              </a:xfrm>
              <a:prstGeom prst="rect">
                <a:avLst/>
              </a:prstGeom>
              <a:noFill/>
            </p:spPr>
            <p:txBody>
              <a:bodyPr wrap="none" lIns="0" tIns="0" rIns="0" bIns="0" rtlCol="0" anchor="t"/>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定性分析</a:t>
                </a:r>
                <a:endParaRPr lang="en-US" altLang="zh-CN" sz="18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（1）判断细胞是否具有活性：若细胞能发生质壁分离或复原，说明其具有活性。</a:t>
                </a:r>
                <a:endParaRPr lang="en-US" altLang="zh-CN">
                  <a:solidFill>
                    <a:prstClr val="black"/>
                  </a:solidFill>
                </a:endParaRPr>
              </a:p>
              <a:p>
                <a:pPr lvl="0" latinLnBrk="1">
                  <a:lnSpc>
                    <a:spcPts val="3300"/>
                  </a:lnSpc>
                </a:pPr>
                <a:r>
                  <a:rPr lang="en-US" altLang="zh-CN" b="1"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1">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注意】</a:t>
                </a:r>
                <a:r>
                  <a:rPr lang="en-US" altLang="zh-CN" smtClean="0">
                    <a:solidFill>
                      <a:srgbClr val="00A0AF"/>
                    </a:solidFill>
                    <a:latin typeface="微软雅黑" panose="020B0503020204020204" pitchFamily="34" charset="-122"/>
                    <a:ea typeface="楷体" panose="02010609060101010101" pitchFamily="34" charset="-122"/>
                    <a:cs typeface="微软雅黑" panose="020B0503020204020204" pitchFamily="34" charset="-120"/>
                  </a:rPr>
                  <a:t>若将细胞置于某溶液后未观察到其发生质壁分离现象</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或其保持当前质壁分离状态</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有可能是因</a:t>
                </a:r>
                <a:endPar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endParaRPr>
              </a:p>
              <a:p>
                <a:pPr lvl="0" latinLnBrk="1">
                  <a:lnSpc>
                    <a:spcPts val="3300"/>
                  </a:lnSpc>
                </a:pP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为细胞已经死亡</a:t>
                </a:r>
                <a:r>
                  <a:rPr lang="en-US" altLang="zh-CN">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A0AF"/>
                    </a:solidFill>
                    <a:latin typeface="微软雅黑" panose="020B0503020204020204" pitchFamily="34" charset="-122"/>
                    <a:ea typeface="楷体" panose="02010609060101010101" pitchFamily="34" charset="-122"/>
                    <a:cs typeface="微软雅黑" panose="020B0503020204020204" pitchFamily="34" charset="-120"/>
                  </a:rPr>
                  <a:t>也可能是因为该溶液的渗透压与细胞液接近</a:t>
                </a:r>
                <a:r>
                  <a:rPr lang="en-US" altLang="zh-CN"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mtClean="0">
                  <a:solidFill>
                    <a:srgbClr val="00A0AF"/>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（2）判断外界溶液的溶质：若溶液中的细胞质壁分离后能自动复原，则溶质可能为乙醇、</a:t>
                </a:r>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sSubSup>
                      <m:sSubSupPr>
                        <m:ctrlPr>
                          <a:rPr lang="en-US" altLang="zh-CN"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a:t>
                </a:r>
                <a:r>
                  <a:rPr lang="en-US" altLang="zh-CN" sz="10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&gt;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等可</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通过自由扩散或主动运输进入细胞的小分子或离子</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7" name="P_5#124e3cd9b?sp=1&amp;pid=83c752d4f&amp;color=0,0,0&amp;vtp=1&amp;bt=1&amp;bbb=1"/>
              <p:cNvSpPr>
                <a:spLocks noRot="1" noChangeAspect="1" noMove="1" noResize="1" noEditPoints="1" noAdjustHandles="1" noChangeArrowheads="1" noChangeShapeType="1" noTextEdit="1"/>
              </p:cNvSpPr>
              <p:nvPr/>
            </p:nvSpPr>
            <p:spPr>
              <a:xfrm>
                <a:off x="850519" y="3447915"/>
                <a:ext cx="10533888" cy="2933700"/>
              </a:xfrm>
              <a:prstGeom prst="rect">
                <a:avLst/>
              </a:prstGeom>
              <a:blipFill rotWithShape="1">
                <a:blip r:embed="rId3"/>
                <a:stretch>
                  <a:fillRect l="-2" t="-17" r="-921" b="1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5#124e3cd9b?sp=1&amp;pid=83c752d4f&amp;color=0,0,0&amp;vtp=1&amp;bt=1&amp;bbb=1"/>
              <p:cNvSpPr/>
              <p:nvPr/>
            </p:nvSpPr>
            <p:spPr>
              <a:xfrm>
                <a:off x="832104" y="1080000"/>
                <a:ext cx="10533888" cy="16764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18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定量分析</a:t>
                </a:r>
                <a:endParaRPr lang="en-US" altLang="zh-CN" sz="18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（1）判断细胞液浓度所在区间</a:t>
                </a:r>
                <a:endParaRPr lang="en-US" altLang="zh-CN" dirty="0">
                  <a:solidFill>
                    <a:prstClr val="black"/>
                  </a:solidFill>
                </a:endParaRPr>
              </a:p>
              <a:p>
                <a:pPr lvl="0" latinLnBrk="1">
                  <a:lnSpc>
                    <a:spcPts val="3300"/>
                  </a:lnSpc>
                </a:pPr>
                <a:r>
                  <a:rPr lang="en-US" altLang="zh-CN"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将同一细胞放置在不同浓度的溶液中</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，若细胞质壁分离情况不同，则可判断出细胞液浓度的范围</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表所示</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，其中蔗糖溶液浓度由</a:t>
                </a:r>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a:t>
                </a:r>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14:m>
                  <m:oMath xmlns:m="http://schemas.openxmlformats.org/officeDocument/2006/math">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ℎ</m:t>
                    </m:r>
                  </m:oMath>
                </a14:m>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&lt;/m&gt;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逐渐增大：</a:t>
                </a:r>
                <a:endParaRPr lang="en-US" altLang="zh-CN" sz="1800" dirty="0"/>
              </a:p>
            </p:txBody>
          </p:sp>
        </mc:Choice>
        <mc:Fallback>
          <p:sp>
            <p:nvSpPr>
              <p:cNvPr id="2" name="P_5#124e3cd9b?sp=1&amp;pid=83c752d4f&amp;color=0,0,0&amp;vtp=1&amp;bt=1&amp;bbb=1"/>
              <p:cNvSpPr>
                <a:spLocks noRot="1" noChangeAspect="1" noMove="1" noResize="1" noEditPoints="1" noAdjustHandles="1" noChangeArrowheads="1" noChangeShapeType="1" noTextEdit="1"/>
              </p:cNvSpPr>
              <p:nvPr/>
            </p:nvSpPr>
            <p:spPr>
              <a:xfrm>
                <a:off x="832104" y="1080000"/>
                <a:ext cx="10533888" cy="1676400"/>
              </a:xfrm>
              <a:prstGeom prst="rect">
                <a:avLst/>
              </a:prstGeom>
              <a:blipFill rotWithShape="1">
                <a:blip r:embed="rId1"/>
                <a:stretch>
                  <a:fillRect l="-2" t="-30" r="-921" b="3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0" name="P_5_BD#124e3cd9b?colgroup=20,3,3,3,3,3,3,3,3&amp;pid=83c752d4f&amp;color=0,0,0&amp;vtp=1&amp;bbb=1"/>
              <p:cNvGraphicFramePr>
                <a:graphicFrameLocks noGrp="1"/>
              </p:cNvGraphicFramePr>
              <p:nvPr/>
            </p:nvGraphicFramePr>
            <p:xfrm>
              <a:off x="832104" y="2854444"/>
              <a:ext cx="10479024" cy="681736"/>
            </p:xfrm>
            <a:graphic>
              <a:graphicData uri="http://schemas.openxmlformats.org/drawingml/2006/table">
                <a:tbl>
                  <a:tblPr/>
                  <a:tblGrid>
                    <a:gridCol w="3822192"/>
                    <a:gridCol w="832104"/>
                    <a:gridCol w="832104"/>
                    <a:gridCol w="832104"/>
                    <a:gridCol w="832104"/>
                    <a:gridCol w="832104"/>
                    <a:gridCol w="832104"/>
                    <a:gridCol w="832104"/>
                    <a:gridCol w="832104"/>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蔗糖溶液浓度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𝑐</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𝑑</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𝑒</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𝑓</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𝑔</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ℎ</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是否发生质壁分离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10" name="P_5_BD#124e3cd9b?colgroup=20,3,3,3,3,3,3,3,3&amp;pid=83c752d4f&amp;color=0,0,0&amp;vtp=1&amp;bbb=1"/>
              <p:cNvGraphicFramePr>
                <a:graphicFrameLocks noGrp="1"/>
              </p:cNvGraphicFramePr>
              <p:nvPr/>
            </p:nvGraphicFramePr>
            <p:xfrm>
              <a:off x="832104" y="2854444"/>
              <a:ext cx="10479024" cy="681736"/>
            </p:xfrm>
            <a:graphic>
              <a:graphicData uri="http://schemas.openxmlformats.org/drawingml/2006/table">
                <a:tbl>
                  <a:tblPr/>
                  <a:tblGrid>
                    <a:gridCol w="3822192"/>
                    <a:gridCol w="832104"/>
                    <a:gridCol w="832104"/>
                    <a:gridCol w="832104"/>
                    <a:gridCol w="832104"/>
                    <a:gridCol w="832104"/>
                    <a:gridCol w="832104"/>
                    <a:gridCol w="832104"/>
                    <a:gridCol w="832104"/>
                  </a:tblGrid>
                  <a:tr h="340995">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蔗糖溶液浓度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是否发生质壁分离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mc:AlternateContent xmlns:mc="http://schemas.openxmlformats.org/markup-compatibility/2006">
        <mc:Choice xmlns:a14="http://schemas.microsoft.com/office/drawing/2010/main" Requires="a14">
          <p:sp>
            <p:nvSpPr>
              <p:cNvPr id="5" name="P_5_BD#124e3cd9b?pid=83c752d4f&amp;color=0,0,0&amp;vtp=1&amp;bbb=1&amp;hb=1"/>
              <p:cNvSpPr/>
              <p:nvPr/>
            </p:nvSpPr>
            <p:spPr>
              <a:xfrm>
                <a:off x="832104" y="3667244"/>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表中，细胞在蔗糖溶液浓度为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𝑒</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时未发生质壁分离，但在蔗糖溶液浓度为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𝑓</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时发生了质壁分离</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质壁分离的原理可知</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，该细胞的细胞液浓度大于或等于</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𝑒</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而小于</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𝑓</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5" name="P_5_BD#124e3cd9b?pid=83c752d4f&amp;color=0,0,0&amp;vtp=1&amp;bbb=1&amp;hb=1"/>
              <p:cNvSpPr>
                <a:spLocks noRot="1" noChangeAspect="1" noMove="1" noResize="1" noEditPoints="1" noAdjustHandles="1" noChangeArrowheads="1" noChangeShapeType="1" noTextEdit="1"/>
              </p:cNvSpPr>
              <p:nvPr/>
            </p:nvSpPr>
            <p:spPr>
              <a:xfrm>
                <a:off x="832104" y="3667244"/>
                <a:ext cx="10533888" cy="838200"/>
              </a:xfrm>
              <a:prstGeom prst="rect">
                <a:avLst/>
              </a:prstGeom>
              <a:blipFill rotWithShape="1">
                <a:blip r:embed="rId3"/>
                <a:stretch>
                  <a:fillRect l="-2" t="-14" r="1" b="1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124e3cd9b?sp=1&amp;pid=83c752d4f&amp;color=0,0,0&amp;vtp=1&amp;bt=1&amp;bbb=1&amp;hb=1"/>
          <p:cNvSpPr/>
          <p:nvPr/>
        </p:nvSpPr>
        <p:spPr>
          <a:xfrm>
            <a:off x="832104" y="1078991"/>
            <a:ext cx="10533888" cy="12192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（2）比较细胞液浓度大小</a:t>
            </a:r>
            <a:endParaRPr lang="en-US" altLang="zh-CN" sz="1800" dirty="0"/>
          </a:p>
          <a:p>
            <a:pPr latinLnBrk="1">
              <a:lnSpc>
                <a:spcPts val="3200"/>
              </a:lnSpc>
            </a:pPr>
            <a:r>
              <a:rPr lang="en-US" altLang="zh-CN" b="0"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将不同的细胞放在同一浓度的溶液中</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，若细胞质壁分离情况不同，则细胞质壁分离程度越大</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说明细</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胞液的浓度越小</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。如表所示：</a:t>
            </a:r>
            <a:endParaRPr lang="en-US" altLang="zh-CN" dirty="0"/>
          </a:p>
        </p:txBody>
      </p:sp>
      <p:graphicFrame>
        <p:nvGraphicFramePr>
          <p:cNvPr id="11" name="P_5_BD#124e3cd9b?colgroup=25,9,9,9&amp;pid=83c752d4f&amp;color=0,0,0&amp;vtp=1&amp;bbb=1"/>
          <p:cNvGraphicFramePr>
            <a:graphicFrameLocks noGrp="1"/>
          </p:cNvGraphicFramePr>
          <p:nvPr/>
        </p:nvGraphicFramePr>
        <p:xfrm>
          <a:off x="832104" y="2400300"/>
          <a:ext cx="10488168" cy="2404556"/>
        </p:xfrm>
        <a:graphic>
          <a:graphicData uri="http://schemas.openxmlformats.org/drawingml/2006/table">
            <a:tbl>
              <a:tblPr/>
              <a:tblGrid>
                <a:gridCol w="4837176"/>
                <a:gridCol w="1883664"/>
                <a:gridCol w="1883664"/>
                <a:gridCol w="1883664"/>
              </a:tblGrid>
              <a:tr h="341440">
                <a:tc>
                  <a:txBody>
                    <a:bodyPr/>
                    <a:lstStyle/>
                    <a:p>
                      <a:pPr algn="ctr" latinLnBrk="1" hangingPunct="0">
                        <a:lnSpc>
                          <a:spcPts val="23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溶液中的细胞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甲细胞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乙细胞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丙细胞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031558">
                <a:tc>
                  <a:txBody>
                    <a:bodyPr/>
                    <a:lstStyle/>
                    <a:p>
                      <a:pPr algn="ctr" latinLnBrk="1" hangingPunct="0">
                        <a:lnSpc>
                          <a:spcPts val="23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细胞的初始形态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8600"/>
                        </a:lnSpc>
                      </a:pPr>
                      <a:r>
                        <a:rPr lang="en-US" altLang="zh-CN" sz="48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8600"/>
                        </a:lnSpc>
                      </a:pPr>
                      <a:r>
                        <a:rPr lang="en-US" altLang="zh-CN" sz="48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8600"/>
                        </a:lnSpc>
                      </a:pPr>
                      <a:r>
                        <a:rPr lang="en-US" altLang="zh-CN" sz="48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031558">
                <a:tc>
                  <a:txBody>
                    <a:bodyPr/>
                    <a:lstStyle/>
                    <a:p>
                      <a:pPr algn="ctr" latinLnBrk="1" hangingPunct="0">
                        <a:lnSpc>
                          <a:spcPts val="23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一段时间后</a:t>
                      </a:r>
                      <a:r>
                        <a:rPr lang="en-US" altLang="zh-CN" sz="1400" b="1"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细胞的形态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8600"/>
                        </a:lnSpc>
                      </a:pPr>
                      <a:r>
                        <a:rPr lang="en-US" altLang="zh-CN" sz="48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8600"/>
                        </a:lnSpc>
                      </a:pPr>
                      <a:r>
                        <a:rPr lang="en-US" altLang="zh-CN" sz="48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8600"/>
                        </a:lnSpc>
                      </a:pPr>
                      <a:r>
                        <a:rPr lang="en-US" altLang="zh-CN" sz="48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pic>
        <p:nvPicPr>
          <p:cNvPr id="4" name="P_5_BD#124e3cd9b.table_image?tii=1&amp;pid=83c752d4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313932" y="2772887"/>
            <a:ext cx="594360" cy="96926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P_5_BD#124e3cd9b.table_image?tii=2&amp;pid=83c752d4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197596" y="2772887"/>
            <a:ext cx="594360" cy="96926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P_5_BD#124e3cd9b.table_image?tii=3&amp;pid=83c752d4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0081260" y="2772887"/>
            <a:ext cx="594360" cy="96926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P_5_BD#124e3cd9b.table_image?tii=4&amp;pid=83c752d4f&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313932" y="3804445"/>
            <a:ext cx="594360" cy="96926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P_5_BD#124e3cd9b.table_image?tii=5&amp;pid=83c752d4f&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197596" y="3804445"/>
            <a:ext cx="594360" cy="96926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9" name="P_5_BD#124e3cd9b.table_image?tii=6&amp;pid=83c752d4f&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0081260" y="3804445"/>
            <a:ext cx="594360" cy="96926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10" name="P_5_BD#124e3cd9b?pid=83c752d4f&amp;color=0,0,0&amp;vtp=1&amp;bbb=1&amp;hb=1"/>
          <p:cNvSpPr/>
          <p:nvPr/>
        </p:nvSpPr>
        <p:spPr>
          <a:xfrm>
            <a:off x="832104" y="4940300"/>
            <a:ext cx="10533888" cy="12192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甲细胞和乙细胞都未发生质壁分离，且甲细胞的液泡体积有所增大，乙细胞基本维持正常形态</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丙细</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胞明显发生质壁分离</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，因此可知丙细胞的细胞液浓度小于该溶液浓度</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甲细胞的细胞液浓度大于该溶液浓</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度</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，乙细胞的细胞液浓度可能与该溶液浓度相同。</a:t>
            </a:r>
            <a:endParaRPr lang="en-US" altLang="zh-CN"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2012</Words>
  <Application>WPS 演示</Application>
  <PresentationFormat>宽屏</PresentationFormat>
  <Paragraphs>154</Paragraphs>
  <Slides>11</Slides>
  <Notes>12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11</vt:i4>
      </vt:variant>
    </vt:vector>
  </HeadingPairs>
  <TitlesOfParts>
    <vt:vector size="27" baseType="lpstr">
      <vt:lpstr>Arial</vt:lpstr>
      <vt:lpstr>宋体</vt:lpstr>
      <vt:lpstr>Wingdings</vt:lpstr>
      <vt:lpstr>黑体</vt:lpstr>
      <vt:lpstr>黑体</vt:lpstr>
      <vt:lpstr>微软雅黑</vt:lpstr>
      <vt:lpstr>微软雅黑</vt:lpstr>
      <vt:lpstr>宋体</vt:lpstr>
      <vt:lpstr>楷体</vt:lpstr>
      <vt:lpstr>Cambria Math</vt:lpstr>
      <vt:lpstr>Arial (正文)</vt:lpstr>
      <vt:lpstr>Arial (正文)</vt:lpstr>
      <vt:lpstr>Calibri</vt:lpstr>
      <vt:lpstr>Arial Unicode MS</vt:lpstr>
      <vt:lpstr>等线</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予恩</cp:lastModifiedBy>
  <cp:revision>6</cp:revision>
  <dcterms:created xsi:type="dcterms:W3CDTF">2025-05-13T07:20:00Z</dcterms:created>
  <dcterms:modified xsi:type="dcterms:W3CDTF">2025-05-14T06:08:02Z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23F3DFAB8BE24862A85AAA230DF41A53_12</vt:lpwstr>
  </property>
  <property fmtid="{D5CDD505-2E9C-101B-9397-08002B2CF9AE}" pid="3" name="KSOProductBuildVer">
    <vt:lpwstr>2052-12.1.0.20784</vt:lpwstr>
  </property>
</Properties>
</file>