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caa665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a6031a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6cbd80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e583b1875?pid=46cbd805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e583b1875?pid=46cbd805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e583b1875?pid=46cbd805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内部因素</a:t>
            </a:r>
            <a:endParaRPr lang="en-US" altLang="zh-CN" sz="2200" dirty="0"/>
          </a:p>
        </p:txBody>
      </p:sp>
      <p:sp>
        <p:nvSpPr>
          <p:cNvPr id="5" name="P_5#e3dec91ed?sp=1&amp;pid=e583b1875&amp;color=0,0,0&amp;vtp=1&amp;bbb=1"/>
          <p:cNvSpPr/>
          <p:nvPr/>
        </p:nvSpPr>
        <p:spPr>
          <a:xfrm>
            <a:off x="832104" y="14605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1.植物自身的遗传特性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如植物品种不同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，以阴生植物、阳生植物为例：</a:t>
            </a:r>
            <a:endParaRPr lang="en-US" altLang="zh-CN" sz="1800" dirty="0"/>
          </a:p>
        </p:txBody>
      </p:sp>
      <p:pic>
        <p:nvPicPr>
          <p:cNvPr id="6" name="P_5_BD#e3dec91ed?pid=e583b187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413000"/>
            <a:ext cx="5458968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3dec91ed?sp=1&amp;pid=e583b1875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2.植物叶片的叶龄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叶绿素含量及酶含量与活性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algn="l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（1）图像分析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5_BD#e3dec91ed?colgroup=12,37,5&amp;pid=e583b1875&amp;color=0,0,0&amp;vtp=1&amp;bbb=1"/>
              <p:cNvGraphicFramePr>
                <a:graphicFrameLocks noGrp="1"/>
              </p:cNvGraphicFramePr>
              <p:nvPr/>
            </p:nvGraphicFramePr>
            <p:xfrm>
              <a:off x="832105" y="2041644"/>
              <a:ext cx="10536016" cy="1212977"/>
            </p:xfrm>
            <a:graphic>
              <a:graphicData uri="http://schemas.openxmlformats.org/drawingml/2006/table">
                <a:tbl>
                  <a:tblPr/>
                  <a:tblGrid>
                    <a:gridCol w="2485513"/>
                    <a:gridCol w="6981367"/>
                    <a:gridCol w="106913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线段或点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图示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4932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𝑂𝐴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随叶龄增大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叶面积增大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色素含量增多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酶的含量和活性增大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光合速率升高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0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点后（不含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随叶龄增大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色素和酶含量减少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酶活性减弱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光合速率下降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5_BD#e3dec91ed?colgroup=12,37,5&amp;pid=e583b1875&amp;color=0,0,0&amp;vtp=1&amp;bbb=1"/>
              <p:cNvGraphicFramePr>
                <a:graphicFrameLocks noGrp="1"/>
              </p:cNvGraphicFramePr>
              <p:nvPr/>
            </p:nvGraphicFramePr>
            <p:xfrm>
              <a:off x="832105" y="2041644"/>
              <a:ext cx="10536016" cy="1212977"/>
            </p:xfrm>
            <a:graphic>
              <a:graphicData uri="http://schemas.openxmlformats.org/drawingml/2006/table">
                <a:tbl>
                  <a:tblPr/>
                  <a:tblGrid>
                    <a:gridCol w="2485513"/>
                    <a:gridCol w="6981367"/>
                    <a:gridCol w="106913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线段或点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图示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4933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随叶龄增大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叶面积增大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色素含量增多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酶的含量和活性增大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光合速率升高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0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08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随叶龄增大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色素和酶含量减少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酶活性减弱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光合速率下降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P_5_BD#e3dec91ed.table_image?tii=5&amp;pid=e583b187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0070" y="2470459"/>
            <a:ext cx="886968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P_5_BD#e3dec91ed?sp=1&amp;pid=e583b1875&amp;color=0,0,0&amp;vtp=1&amp;bbb=1"/>
          <p:cNvSpPr/>
          <p:nvPr/>
        </p:nvSpPr>
        <p:spPr>
          <a:xfrm>
            <a:off x="832104" y="3387844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（2）应用：生产实践中，适时摘除老叶。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3dec91ed?sp=1&amp;pid=e583b1875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植物叶面积指数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（1）图像分析</a:t>
            </a:r>
            <a:endParaRPr lang="en-US" altLang="zh-CN" sz="1800" dirty="0"/>
          </a:p>
        </p:txBody>
      </p:sp>
      <p:pic>
        <p:nvPicPr>
          <p:cNvPr id="4" name="P_5_BD#e3dec91ed?pid=e583b187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2080" y="2041644"/>
            <a:ext cx="1764792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BD#e3dec91ed?pid=e583b1875&amp;color=0,0,0&amp;vtp=1&amp;bbb=1&amp;hb=1"/>
          <p:cNvSpPr/>
          <p:nvPr/>
        </p:nvSpPr>
        <p:spPr>
          <a:xfrm>
            <a:off x="832104" y="3121144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一定范围内，随叶面积指数不断增大，光合作用实际量也不断增大；超过一定范围后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光合作用实际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量不再增加。</a:t>
            </a:r>
            <a:endParaRPr lang="en-US" altLang="zh-CN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应用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①适当修苗，合理施肥和浇水，避免枝叶徒长、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封行过早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②温室栽培植物时，可通过合理密植来增加整片区域光合作用总面积。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da66a2db7?vop=1&amp;pid=3caa66507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如图表示环境因素对光合速率的影响情况，除各图中所示的因素外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其他环境因素均控制在最适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范围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下列分析不正确的是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da66a2db7?vop=1&amp;pid=3caa6650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041644"/>
            <a:ext cx="3849624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da66a2db7.bracket?vop=1&amp;pid=3caa66507&amp;color=0,0,0&amp;vpa=1&amp;vtp=1"/>
          <p:cNvSpPr/>
          <p:nvPr/>
        </p:nvSpPr>
        <p:spPr>
          <a:xfrm>
            <a:off x="3758660" y="1506720"/>
            <a:ext cx="327025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da66a2db7.choices?vop=1&amp;pid=3caa66507&amp;color=0,0,0&amp;vtp=1&amp;bbb=1"/>
              <p:cNvSpPr/>
              <p:nvPr/>
            </p:nvSpPr>
            <p:spPr>
              <a:xfrm>
                <a:off x="832104" y="33878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图甲中，若温度继续升高，则光合速率可能会降低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图乙中，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点的限制因素是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𝑁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点的主要限制因素与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点的不同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图甲中，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𝑀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点的主要限制因素是温度，图丙中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点的主要限制因素是光照强度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图丙中，在相同时间内，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𝑑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点叶肉细胞中生成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的速率与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点的相同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da66a2db7.choices?vop=1&amp;pid=3caa665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87844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7b89c100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b7b89c100.fixed?pid=bff8e7125&amp;color=255,255,255&amp;vtp=1&amp;bbb=1&amp;h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构建光合作用数学模型</a:t>
            </a:r>
            <a:r>
              <a:rPr lang="en-US" altLang="zh-CN" sz="4400" b="1" i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4400" b="1" i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algn="ctr" latinLnBrk="1">
              <a:lnSpc>
                <a:spcPts val="5300"/>
              </a:lnSpc>
            </a:pPr>
            <a:r>
              <a:rPr lang="en-US" altLang="zh-CN" sz="4400" b="1" i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分析光合作用的影响因素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de8deb1a?pid=2a6031a32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光合作用是高中学习的重点，也是高考必考的考点，相关题目在考查时难度跨度较大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既会围绕反应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原理直接考查该过程中物质和能量的变化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也会要求学生熟练掌握反应机理后对一些较为复杂的现象或数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据进行解释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，更有难度的题目，则会要求学生整合题目给出的多个信息进行分析，或设计相关实验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光合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作用的影响因素众多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，且各因素之间可以相互联系，共同影响光合速率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本攻略从外部因素和内部因素两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个方面进行了归纳总结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，帮助大家巩固相关知识，使知识形成体系，从而助力解决关于光合作用的难题。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7cbe0ff1?pid=46cbd805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a7cbe0ff1?pid=46cbd805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a7cbe0ff1?pid=46cbd805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外部环境因素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1d4809590?sp=1&amp;pid=a7cbe0ff1&amp;color=0,0,0&amp;vtp=1&amp;bbb=1"/>
              <p:cNvSpPr/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光照强度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（1）原理：光照强度通过影响植物的光反应进而影响光合速率。在一定范围内，光照强度增加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反应速率加快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，产生的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NADPH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增多，使暗反应中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还原过程加快，从而使光合作用速率加快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产物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1d4809590?sp=1&amp;pid=a7cbe0ff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-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d4809590?sp=1&amp;pid=a7cbe0ff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（2）相关曲线分析</a:t>
            </a:r>
            <a:endParaRPr lang="en-US" altLang="zh-CN" sz="1800" dirty="0"/>
          </a:p>
        </p:txBody>
      </p:sp>
      <p:pic>
        <p:nvPicPr>
          <p:cNvPr id="3" name="P_5_BD#1d4809590?pid=a7cbe0f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1622425"/>
            <a:ext cx="3849624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5_BD#1d4809590?colgroup=13,16,16,7&amp;pid=a7cbe0ff1&amp;color=0,0,0&amp;vtp=1&amp;bbb=1"/>
              <p:cNvGraphicFramePr>
                <a:graphicFrameLocks noGrp="1"/>
              </p:cNvGraphicFramePr>
              <p:nvPr/>
            </p:nvGraphicFramePr>
            <p:xfrm>
              <a:off x="832105" y="3615690"/>
              <a:ext cx="10535920" cy="2439035"/>
            </p:xfrm>
            <a:graphic>
              <a:graphicData uri="http://schemas.openxmlformats.org/drawingml/2006/table">
                <a:tbl>
                  <a:tblPr/>
                  <a:tblGrid>
                    <a:gridCol w="2631720"/>
                    <a:gridCol w="3161719"/>
                    <a:gridCol w="3161719"/>
                    <a:gridCol w="1580859"/>
                  </a:tblGrid>
                  <a:tr h="4375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曲线中的点或段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生理状态模型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10601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只进行呼吸作用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吸收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释放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300"/>
                            </a:lnSpc>
                          </a:pPr>
                          <a:r>
                            <a:rPr lang="en-US" altLang="zh-CN" sz="41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413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两点）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呼吸作用速率大于光合作用速率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吸收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释放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200"/>
                            </a:lnSpc>
                          </a:pPr>
                          <a:r>
                            <a:rPr lang="en-US" altLang="zh-CN" sz="35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5_BD#1d4809590?colgroup=13,16,16,7&amp;pid=a7cbe0ff1&amp;color=0,0,0&amp;vtp=1&amp;bbb=1"/>
              <p:cNvGraphicFramePr>
                <a:graphicFrameLocks noGrp="1"/>
              </p:cNvGraphicFramePr>
              <p:nvPr/>
            </p:nvGraphicFramePr>
            <p:xfrm>
              <a:off x="832105" y="3615690"/>
              <a:ext cx="10535920" cy="2439035"/>
            </p:xfrm>
            <a:graphic>
              <a:graphicData uri="http://schemas.openxmlformats.org/drawingml/2006/table">
                <a:tbl>
                  <a:tblPr/>
                  <a:tblGrid>
                    <a:gridCol w="2631720"/>
                    <a:gridCol w="3161719"/>
                    <a:gridCol w="3161719"/>
                    <a:gridCol w="1580859"/>
                  </a:tblGrid>
                  <a:tr h="4375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曲线中的点或段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生理状态模型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1060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只进行呼吸作用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300"/>
                            </a:lnSpc>
                          </a:pPr>
                          <a:r>
                            <a:rPr lang="en-US" altLang="zh-CN" sz="41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410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呼吸作用速率大于光合作用速率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200"/>
                            </a:lnSpc>
                          </a:pPr>
                          <a:r>
                            <a:rPr lang="en-US" altLang="zh-CN" sz="35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P_5_BD#1d4809590.table_image?tii=1&amp;pid=a7cbe0ff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7049" y="4202811"/>
            <a:ext cx="1161288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5_BD#1d4809590.table_image?tii=2&amp;pid=a7cbe0ff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0765" y="5263007"/>
            <a:ext cx="113385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1d4809590?colgroup=13,16,16,7&amp;pid=a7cbe0ff1&amp;color=0,0,0&amp;vtp=1&amp;bt=1&amp;bbb=1"/>
              <p:cNvGraphicFramePr>
                <a:graphicFrameLocks noGrp="1"/>
              </p:cNvGraphicFramePr>
              <p:nvPr/>
            </p:nvGraphicFramePr>
            <p:xfrm>
              <a:off x="832105" y="1506601"/>
              <a:ext cx="10536017" cy="2433828"/>
            </p:xfrm>
            <a:graphic>
              <a:graphicData uri="http://schemas.openxmlformats.org/drawingml/2006/table">
                <a:tbl>
                  <a:tblPr/>
                  <a:tblGrid>
                    <a:gridCol w="2631720"/>
                    <a:gridCol w="3161719"/>
                    <a:gridCol w="3161719"/>
                    <a:gridCol w="1580859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曲线中的点或段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生理状态模型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8133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呼吸作用速率等于光合作用速率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不与外界进行气体交换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7965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点以后（不含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呼吸作用速率小于光合作用速率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吸收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释放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2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1d4809590?colgroup=13,16,16,7&amp;pid=a7cbe0ff1&amp;color=0,0,0&amp;vtp=1&amp;bt=1&amp;bbb=1"/>
              <p:cNvGraphicFramePr>
                <a:graphicFrameLocks noGrp="1"/>
              </p:cNvGraphicFramePr>
              <p:nvPr/>
            </p:nvGraphicFramePr>
            <p:xfrm>
              <a:off x="832105" y="1506601"/>
              <a:ext cx="10536017" cy="2433828"/>
            </p:xfrm>
            <a:graphic>
              <a:graphicData uri="http://schemas.openxmlformats.org/drawingml/2006/table">
                <a:tbl>
                  <a:tblPr/>
                  <a:tblGrid>
                    <a:gridCol w="2631720"/>
                    <a:gridCol w="3161719"/>
                    <a:gridCol w="3161719"/>
                    <a:gridCol w="1580859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曲线中的点或段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生理状态模型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8134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呼吸作用速率等于光合作用速率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不与外界进行气体交换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795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呼吸作用速率小于光合作用速率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2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5_BD#1d4809590.table_image?tii=3&amp;pid=a7cbe0ff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2204" y="1966087"/>
            <a:ext cx="950976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5_BD#1d4809590.table_image?tii=4&amp;pid=a7cbe0ff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9344" y="2774823"/>
            <a:ext cx="996696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BD#1d4809590?sp=1&amp;pid=a7cbe0ff1&amp;color=0,0,0&amp;vtp=1&amp;bbb=1&amp;hb=1"/>
          <p:cNvSpPr/>
          <p:nvPr/>
        </p:nvSpPr>
        <p:spPr>
          <a:xfrm>
            <a:off x="832104" y="4072001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（3）应用：温室生产中，适当增强光照强度，以提高光合作用速率，使作物增产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阴生植物的光补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偿点和光饱和点都较阳生植物低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，间作套种农作物，可合理利用光能。</a:t>
            </a:r>
            <a:endParaRPr lang="en-US" altLang="zh-CN" dirty="0"/>
          </a:p>
        </p:txBody>
      </p:sp>
      <p:sp>
        <p:nvSpPr>
          <p:cNvPr id="2" name="P_5_BD#1d4809590?colgroup=13,16,16,7&amp;pid=a7cbe0ff1&amp;color=0,0,0&amp;vtp=1&amp;bt=1&amp;bbb=1"/>
          <p:cNvSpPr txBox="1"/>
          <p:nvPr/>
        </p:nvSpPr>
        <p:spPr>
          <a:xfrm>
            <a:off x="11009049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1d4809590?sp=1&amp;pid=a7cbe0ff1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18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1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</a:t>
                </a:r>
                <a:endParaRPr lang="en-US" altLang="zh-CN" sz="1800" b="1" dirty="0"/>
              </a:p>
            </p:txBody>
          </p:sp>
        </mc:Choice>
        <mc:Fallback>
          <p:sp>
            <p:nvSpPr>
              <p:cNvPr id="2" name="P_5_BD#1d4809590?sp=1&amp;pid=a7cbe0ff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 rotWithShape="1">
                <a:blip r:embed="rId1"/>
                <a:stretch>
                  <a:fillRect l="-2" t="-106" r="1" b="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1d4809590?pid=a7cbe0ff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622544"/>
            <a:ext cx="304495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1d4809590?sp=1&amp;pid=a7cbe0ff1&amp;color=0,0,0&amp;vtp=1&amp;bbb=1"/>
              <p:cNvSpPr/>
              <p:nvPr/>
            </p:nvSpPr>
            <p:spPr>
              <a:xfrm>
                <a:off x="832104" y="3070344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原理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影响暗反应阶段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制约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的形成。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（2）相关曲线分析：图1中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补偿点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即光合速率等于呼吸速率时的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，图2中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′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表示进行光合作用所需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的最低浓度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′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饱和点。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（3）应用：在农业生产上可以通过“正其行，通其风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”、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增施农家肥等措施增大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提高光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合作用速率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5_BD#1d4809590?sp=1&amp;pid=a7cbe0ff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70344"/>
                <a:ext cx="10533888" cy="2095500"/>
              </a:xfrm>
              <a:prstGeom prst="rect">
                <a:avLst/>
              </a:prstGeom>
              <a:blipFill rotWithShape="1">
                <a:blip r:embed="rId3"/>
                <a:stretch>
                  <a:fillRect l="-2" t="-6" r="-7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d4809590?sp=1&amp;pid=a7cbe0ff1&amp;color=0,0,0&amp;vtp=1&amp;bt=1&amp;bbb=1"/>
          <p:cNvSpPr/>
          <p:nvPr/>
        </p:nvSpPr>
        <p:spPr>
          <a:xfrm>
            <a:off x="832104" y="1080000"/>
            <a:ext cx="10533888" cy="1104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温度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（1）原理：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温度通过影响酶的活性影响光合作用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（2）曲线分析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5_BD#1d4809590?colgroup=18,38&amp;pid=a7cbe0ff1&amp;color=0,0,0&amp;vtp=1&amp;bbb=1"/>
              <p:cNvGraphicFramePr>
                <a:graphicFrameLocks noGrp="1"/>
              </p:cNvGraphicFramePr>
              <p:nvPr/>
            </p:nvGraphicFramePr>
            <p:xfrm>
              <a:off x="832104" y="2397244"/>
              <a:ext cx="10533888" cy="1291781"/>
            </p:xfrm>
            <a:graphic>
              <a:graphicData uri="http://schemas.openxmlformats.org/drawingml/2006/table">
                <a:tbl>
                  <a:tblPr/>
                  <a:tblGrid>
                    <a:gridCol w="3474720"/>
                    <a:gridCol w="7059168"/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线段或点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随着温度升高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酶作用的最适温度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光合速率最大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𝐵𝐶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随着温度升高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酶的活性下降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光合速率减小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50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℃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左右时光合速率几乎为零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5_BD#1d4809590?colgroup=18,38&amp;pid=a7cbe0ff1&amp;color=0,0,0&amp;vtp=1&amp;bbb=1"/>
              <p:cNvGraphicFramePr>
                <a:graphicFrameLocks noGrp="1"/>
              </p:cNvGraphicFramePr>
              <p:nvPr/>
            </p:nvGraphicFramePr>
            <p:xfrm>
              <a:off x="832104" y="2397244"/>
              <a:ext cx="10533888" cy="1291781"/>
            </p:xfrm>
            <a:graphic>
              <a:graphicData uri="http://schemas.openxmlformats.org/drawingml/2006/table">
                <a:tbl>
                  <a:tblPr/>
                  <a:tblGrid>
                    <a:gridCol w="3474720"/>
                    <a:gridCol w="7059168"/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线段或点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随着温度升高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酶作用的最适温度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光合速率最大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P_5_BD#1d4809590?pid=a7cbe0ff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168" y="3819644"/>
            <a:ext cx="2642616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P_5_BD#1d4809590?sp=1&amp;pid=a7cbe0ff1&amp;color=0,0,0&amp;vtp=1&amp;bbb=1&amp;hb=1"/>
          <p:cNvSpPr/>
          <p:nvPr/>
        </p:nvSpPr>
        <p:spPr>
          <a:xfrm>
            <a:off x="832104" y="5356344"/>
            <a:ext cx="105338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（3）应用：温室栽培植物时，白天调到光合作用最适温度，以提高光合作用速率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晚上适当降低温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室内温度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，以降低细胞呼吸速率，保证植物有机物的积累。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1d4809590?sp=1&amp;pid=a7cbe0ff1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水分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（1）原理：水既是光合作用的原料，又是植物体内各种化学反应的介质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如植物缺水会导致叶片萎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蔫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，使光合速率下降。另外，水分还能影响气孔的开闭，间接影响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进入植物体内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（2）应用：在农业生产中，可根据作物的需水规律，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合理灌溉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5.矿质元素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（1）原理：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等是叶绿素合成的必需元素，若这些元素缺乏，会影响叶绿素的合成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从而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影响光合作用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pc="-1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（2）应用：在农业生产上，根据植物的需肥规律，适时、适量增施肥料，可以提高作物的光合作用效率。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1d4809590?sp=1&amp;pid=a7cbe0ff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 rotWithShape="1">
                <a:blip r:embed="rId1"/>
                <a:stretch>
                  <a:fillRect l="-2" t="-15" r="-27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2057</Words>
  <Application>WPS 演示</Application>
  <PresentationFormat>宽屏</PresentationFormat>
  <Paragraphs>166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6</cp:revision>
  <dcterms:created xsi:type="dcterms:W3CDTF">2025-05-13T06:38:00Z</dcterms:created>
  <dcterms:modified xsi:type="dcterms:W3CDTF">2025-05-14T07:06:33Z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D94CEECFA2704FAD98D66B131A523A3E_12</vt:lpwstr>
  </property>
  <property fmtid="{D5CDD505-2E9C-101B-9397-08002B2CF9AE}" pid="3" name="KSOProductBuildVer">
    <vt:lpwstr>2052-12.1.0.20784</vt:lpwstr>
  </property>
</Properties>
</file>