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915e28e9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d7#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9bcf9ce1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71534cb2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9.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9.xml"/><Relationship Id="rId2" Type="http://schemas.openxmlformats.org/officeDocument/2006/relationships/image" Target="../media/image10.jpe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0.xml"/><Relationship Id="rId2" Type="http://schemas.openxmlformats.org/officeDocument/2006/relationships/image" Target="../media/image14.pn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56ecbf49b.fixed?pid=bff8e7125&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通法攻略</a:t>
            </a:r>
            <a:endParaRPr lang="en-US" altLang="zh-CN" sz="5400" dirty="0"/>
          </a:p>
        </p:txBody>
      </p:sp>
      <p:sp>
        <p:nvSpPr>
          <p:cNvPr id="3" name="C_2_BD#56ecbf49b.fixed?pid=bff8e7125&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探究酵母菌细胞呼吸方式的实验思路分析</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998680d40?pid=9bcf9ce1b&amp;color=0,0,0&amp;vtp=1&amp;bt=1&amp;bbb=1&amp;hb=1"/>
          <p:cNvSpPr/>
          <p:nvPr/>
        </p:nvSpPr>
        <p:spPr>
          <a:xfrm>
            <a:off x="832104" y="1078992"/>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酵母菌是高中阶段常见的考查对象，探究酵母菌细胞呼吸方式是重要的教材基础实验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该实验属于对</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比实验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，题目通常会围绕实验原理的理解、实验步骤的掌握、实验现象的观察与分析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实验结论的推导与</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表述以及实验细节进行考查</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，例如以什么作为观测指标</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如何通过观测到的现象判断酵母菌细胞的呼吸方</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，以及如何控制实验中的无关变量等。</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本攻略主要围绕探究酵母菌细胞的呼吸方式这一实验进行讲解</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帮助大家掌握课本上的这一实验的原理和设计思路</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，同时理解对比实验，提升实验分析能力。</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4feb6ab5c?pid=71534cb20&amp;color=0,0,0&amp;tib=255,255,255&amp;vtp=1" descr="preencoded.png"/>
          <p:cNvPicPr>
            <a:picLocks noChangeAspect="1"/>
          </p:cNvPicPr>
          <p:nvPr/>
        </p:nvPicPr>
        <p:blipFill>
          <a:blip r:embed="rId1"/>
          <a:stretch>
            <a:fillRect/>
          </a:stretch>
        </p:blipFill>
        <p:spPr>
          <a:xfrm>
            <a:off x="850392" y="1078992"/>
            <a:ext cx="374904" cy="411480"/>
          </a:xfrm>
          <a:prstGeom prst="rect">
            <a:avLst/>
          </a:prstGeom>
        </p:spPr>
      </p:pic>
      <p:sp>
        <p:nvSpPr>
          <p:cNvPr id="3" name="C_4_BD#4feb6ab5c?pid=71534cb20&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200" dirty="0"/>
          </a:p>
        </p:txBody>
      </p:sp>
      <p:sp>
        <p:nvSpPr>
          <p:cNvPr id="4" name="C_4_BD#4feb6ab5c?pid=71534cb20&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对比实验</a:t>
            </a:r>
            <a:endParaRPr lang="en-US" altLang="zh-CN" sz="2200" dirty="0"/>
          </a:p>
        </p:txBody>
      </p:sp>
      <p:sp>
        <p:nvSpPr>
          <p:cNvPr id="5" name="P_5_BD#bb5415cf6?pid=4feb6ab5c&amp;color=0,0,0&amp;vtp=1&amp;bbb=1&amp;hb=1"/>
          <p:cNvSpPr/>
          <p:nvPr/>
        </p:nvSpPr>
        <p:spPr>
          <a:xfrm>
            <a:off x="832104" y="1460500"/>
            <a:ext cx="10533888" cy="29337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设置两个或两个以上的实验组，通过对结果的比较分析来探究某种因素对实验对象的影响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这样的实</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验叫作对比实验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在高中生物学教材中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，对比实验的典型例子就是“探究酵母菌细胞呼吸的方式”的实验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在这个探究</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，设置有氧和无氧两个实验组来探究酵母菌在不同条件下细胞呼吸的方式。</a:t>
            </a:r>
            <a:endParaRPr lang="en-US" altLang="zh-CN" sz="1800" dirty="0"/>
          </a:p>
          <a:p>
            <a:pP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在对比实验中</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通常不清楚研究的实验因素对实验结果的影响</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需要通过实验结果进行确定</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因此所</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有组别都是实验组</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没有对照组</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f3e0fd502?pid=71534cb20&amp;color=0,0,0&amp;tib=255,255,255&amp;vtp=1" descr="preencoded.png"/>
          <p:cNvPicPr>
            <a:picLocks noChangeAspect="1"/>
          </p:cNvPicPr>
          <p:nvPr/>
        </p:nvPicPr>
        <p:blipFill>
          <a:blip r:embed="rId1"/>
          <a:stretch>
            <a:fillRect/>
          </a:stretch>
        </p:blipFill>
        <p:spPr>
          <a:xfrm>
            <a:off x="850392" y="1078992"/>
            <a:ext cx="374904" cy="411480"/>
          </a:xfrm>
          <a:prstGeom prst="rect">
            <a:avLst/>
          </a:prstGeom>
        </p:spPr>
      </p:pic>
      <p:sp>
        <p:nvSpPr>
          <p:cNvPr id="3" name="C_4_BD#f3e0fd502?pid=71534cb20&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200" dirty="0"/>
          </a:p>
        </p:txBody>
      </p:sp>
      <p:sp>
        <p:nvSpPr>
          <p:cNvPr id="4" name="C_4_BD#f3e0fd502?pid=71534cb20&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探究酵母菌细胞呼吸方式的实验</a:t>
            </a:r>
            <a:endParaRPr lang="en-US" altLang="zh-CN" sz="2200" dirty="0"/>
          </a:p>
        </p:txBody>
      </p:sp>
      <p:sp>
        <p:nvSpPr>
          <p:cNvPr id="5" name="P_5#5d73bc40a?sp=1&amp;pid=f3e0fd502&amp;color=0,0,0&amp;vtp=1&amp;bbb=1&amp;hb=1"/>
          <p:cNvSpPr/>
          <p:nvPr/>
        </p:nvSpPr>
        <p:spPr>
          <a:xfrm>
            <a:off x="832104" y="1460500"/>
            <a:ext cx="10533888" cy="1181100"/>
          </a:xfrm>
          <a:prstGeom prst="rect">
            <a:avLst/>
          </a:prstGeom>
          <a:noFill/>
        </p:spPr>
        <p:txBody>
          <a:bodyPr wrap="none" lIns="0" tIns="0" rIns="0" bIns="0" rtlCol="0" anchor="t"/>
          <a:lstStyle/>
          <a:p>
            <a:pPr algn="l" latinLnBrk="1">
              <a:lnSpc>
                <a:spcPts val="31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1.实验原理</a:t>
            </a:r>
            <a:endParaRPr lang="en-US" altLang="zh-CN" sz="1800" dirty="0"/>
          </a:p>
          <a:p>
            <a:pPr latinLnBrk="1">
              <a:lnSpc>
                <a:spcPts val="31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酵母菌细胞既能进行有氧呼吸</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，也能进行无氧呼吸，这两种呼吸方式的产物中都有二氧化碳</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而无氧</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呼吸特有的产物是酒精</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，酒精与二氧化碳都可通过特定的试剂进行检测，检测结果各有不同，如图所示。</a:t>
            </a:r>
            <a:endParaRPr lang="en-US" altLang="zh-CN" dirty="0"/>
          </a:p>
        </p:txBody>
      </p:sp>
      <p:pic>
        <p:nvPicPr>
          <p:cNvPr id="6" name="P_5_BD#5d73bc40a?pid=f3e0fd50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499616" y="2768600"/>
            <a:ext cx="9198864" cy="162763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P_5#5d73bc40a?pid=f3e0fd502&amp;color=0,0,0&amp;vtp=1&amp;bbb=1&amp;hb=1"/>
              <p:cNvSpPr/>
              <p:nvPr/>
            </p:nvSpPr>
            <p:spPr>
              <a:xfrm>
                <a:off x="832104" y="4533900"/>
                <a:ext cx="10533888" cy="1574800"/>
              </a:xfrm>
              <a:prstGeom prst="rect">
                <a:avLst/>
              </a:prstGeom>
              <a:noFill/>
            </p:spPr>
            <p:txBody>
              <a:bodyPr wrap="none" lIns="0" tIns="0" rIns="0" bIns="0" rtlCol="0" anchor="t"/>
              <a:lstStyle/>
              <a:p>
                <a:pPr algn="l" latinLnBrk="1">
                  <a:lnSpc>
                    <a:spcPts val="31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【拓展】</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endParaRPr lang="en-US" altLang="zh-CN" sz="1800" dirty="0"/>
              </a:p>
              <a:p>
                <a:pPr latinLnBrk="1">
                  <a:lnSpc>
                    <a:spcPts val="31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重铬酸钾中的</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元素显</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6</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价</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在酸性条件下具有强氧化性</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与具有还原性的物质反应时可产生灰绿</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100"/>
                  </a:lnSpc>
                </a:pP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色的</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sSup>
                      <m:sSupPr>
                        <m:ctrlPr>
                          <a:rPr lang="en-US" altLang="zh-CN" sz="1800" b="0" i="1"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Cr</m:t>
                        </m:r>
                      </m:e>
                      <m:sup>
                        <m: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本实验中</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酵母菌细胞呼吸的底物是葡萄糖</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葡萄糖和乙醇都具有还原性</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所以葡萄糖也可以</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100"/>
                  </a:lnSpc>
                </a:pP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使酸性重铬酸钾溶液变成灰绿色</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为避免葡萄糖干扰</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本实验最好保证葡萄糖耗尽再进行检测和观察</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7" name="P_5#5d73bc40a?pid=f3e0fd502&amp;color=0,0,0&amp;vtp=1&amp;bbb=1&amp;hb=1"/>
              <p:cNvSpPr>
                <a:spLocks noRot="1" noChangeAspect="1" noMove="1" noResize="1" noEditPoints="1" noAdjustHandles="1" noChangeArrowheads="1" noChangeShapeType="1" noTextEdit="1"/>
              </p:cNvSpPr>
              <p:nvPr/>
            </p:nvSpPr>
            <p:spPr>
              <a:xfrm>
                <a:off x="832104" y="4533900"/>
                <a:ext cx="10533888" cy="1574800"/>
              </a:xfrm>
              <a:prstGeom prst="rect">
                <a:avLst/>
              </a:prstGeom>
              <a:blipFill rotWithShape="1">
                <a:blip r:embed="rId3"/>
                <a:stretch>
                  <a:fillRect l="-2" r="-83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5d73bc40a?sp=1&amp;pid=f3e0fd502&amp;color=0,0,0&amp;vtp=1&amp;bt=1&amp;bb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实验步骤</a:t>
                </a:r>
                <a:endPar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（1）配制酵母菌培养液：酵母菌</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质量分数为</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的葡萄糖溶液</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（2）检测</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的产生，装置如图所示（图中澄清石灰水也可以换为溴麝香草酚蓝溶液）</a:t>
                </a:r>
                <a:endParaRPr lang="en-US" altLang="zh-CN" sz="1800" dirty="0"/>
              </a:p>
            </p:txBody>
          </p:sp>
        </mc:Choice>
        <mc:Fallback>
          <p:sp>
            <p:nvSpPr>
              <p:cNvPr id="2" name="P_5#5d73bc40a?sp=1&amp;pid=f3e0fd502&amp;color=0,0,0&amp;vtp=1&amp;bt=1&amp;bb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pic>
        <p:nvPicPr>
          <p:cNvPr id="5" name="P_5_BD#5d73bc40a?pid=f3e0fd50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30625" y="2642235"/>
            <a:ext cx="4553585" cy="1998345"/>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5d73bc40a?sp=1&amp;pid=f3e0fd502&amp;color=0,0,0&amp;vtp=1&amp;bt=1&amp;bbb=1&amp;hb=1"/>
          <p:cNvSpPr/>
          <p:nvPr/>
        </p:nvSpPr>
        <p:spPr>
          <a:xfrm>
            <a:off x="832104" y="1078992"/>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（3）检测酒精的产生</a:t>
            </a:r>
            <a:endParaRPr lang="en-US" altLang="zh-CN" sz="1800" dirty="0"/>
          </a:p>
          <a:p>
            <a:pPr latinLnBrk="1">
              <a:lnSpc>
                <a:spcPts val="3300"/>
              </a:lnSpc>
            </a:pPr>
            <a:endPar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endPar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endPar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endPar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endPar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endPar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endPar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酵母菌培养液中含有葡萄糖</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葡萄糖也能使酸性重铬酸钾发生颜色变化</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A0AF"/>
                </a:solidFill>
                <a:latin typeface="微软雅黑" panose="020B0503020204020204" pitchFamily="34" charset="-122"/>
                <a:ea typeface="楷体" panose="02010609060101010101" pitchFamily="34" charset="-122"/>
                <a:cs typeface="微软雅黑" panose="020B0503020204020204" pitchFamily="34" charset="-120"/>
              </a:rPr>
              <a:t>为保证实验结果的准确性</a:t>
            </a:r>
            <a:r>
              <a:rPr lang="en-US" altLang="zh-CN" sz="1800" b="0"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需要适当延长酵母菌培养时间</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以消耗完培养液中的葡萄糖</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pic>
        <p:nvPicPr>
          <p:cNvPr id="3" name="P_5_BD#5d73bc40a?pid=f3e0fd50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83609" y="1789430"/>
            <a:ext cx="4224528" cy="249631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5d73bc40a?sp=1&amp;pid=f3e0fd502&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3.实验现象</a:t>
            </a:r>
            <a:endParaRPr lang="en-US" altLang="zh-CN" sz="1800" dirty="0"/>
          </a:p>
        </p:txBody>
      </p:sp>
      <p:graphicFrame>
        <p:nvGraphicFramePr>
          <p:cNvPr id="9" name="P_5_BD#5d73bc40a?colgroup=14,22,18&amp;pid=f3e0fd502&amp;color=0,0,0&amp;vtp=1&amp;bbb=1"/>
          <p:cNvGraphicFramePr>
            <a:graphicFrameLocks noGrp="1"/>
          </p:cNvGraphicFramePr>
          <p:nvPr/>
        </p:nvGraphicFramePr>
        <p:xfrm>
          <a:off x="832104" y="1619369"/>
          <a:ext cx="10497312" cy="1022604"/>
        </p:xfrm>
        <a:graphic>
          <a:graphicData uri="http://schemas.openxmlformats.org/drawingml/2006/table">
            <a:tbl>
              <a:tblPr/>
              <a:tblGrid>
                <a:gridCol w="2834640"/>
                <a:gridCol w="4197096"/>
                <a:gridCol w="3465576"/>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分组</a:t>
                      </a: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澄清石灰水的变化/出现变化的快慢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酸性重铬酸钾溶液的变化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甲组</a:t>
                      </a: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有氧</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变浑浊程度高/快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乙组</a:t>
                      </a: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无氧</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变浑浊程度低/慢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由橙色变为灰绿色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AlternateContent xmlns:mc="http://schemas.openxmlformats.org/markup-compatibility/2006">
        <mc:Choice xmlns:a14="http://schemas.microsoft.com/office/drawing/2010/main" Requires="a14">
          <p:sp>
            <p:nvSpPr>
              <p:cNvPr id="4" name="P_5#5d73bc40a?sp=1&amp;pid=f3e0fd502&amp;color=0,0,0&amp;vtp=1&amp;bbb=1"/>
              <p:cNvSpPr/>
              <p:nvPr/>
            </p:nvSpPr>
            <p:spPr>
              <a:xfrm>
                <a:off x="832104" y="2775069"/>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实验结论</a:t>
                </a:r>
                <a:endPar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酵母菌在有氧和无氧条件下都能进行细胞呼吸</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（2）在有氧条件下产生</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多而快，在无氧条件下产生酒精和</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少而慢。</a:t>
                </a:r>
                <a:endParaRPr lang="en-US" altLang="zh-CN" sz="1800" dirty="0"/>
              </a:p>
            </p:txBody>
          </p:sp>
        </mc:Choice>
        <mc:Fallback>
          <p:sp>
            <p:nvSpPr>
              <p:cNvPr id="4" name="P_5#5d73bc40a?sp=1&amp;pid=f3e0fd502&amp;color=0,0,0&amp;vtp=1&amp;bbb=1"/>
              <p:cNvSpPr>
                <a:spLocks noRot="1" noChangeAspect="1" noMove="1" noResize="1" noEditPoints="1" noAdjustHandles="1" noChangeArrowheads="1" noChangeShapeType="1" noTextEdit="1"/>
              </p:cNvSpPr>
              <p:nvPr/>
            </p:nvSpPr>
            <p:spPr>
              <a:xfrm>
                <a:off x="832104" y="2775069"/>
                <a:ext cx="10533888" cy="1257300"/>
              </a:xfrm>
              <a:prstGeom prst="rect">
                <a:avLst/>
              </a:prstGeom>
              <a:blipFill rotWithShape="1">
                <a:blip r:embed="rId1"/>
                <a:stretch>
                  <a:fillRect l="-2" t="-9" r="1" b="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a28638b3b?vop=1&amp;pid=915e28e9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示例题</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如图是某同学设计的关于“探究酵母菌细胞的呼吸方式”的实验装置。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pic>
        <p:nvPicPr>
          <p:cNvPr id="3" name="QC_4_BD.1_2#a28638b3b?vop=1&amp;pid=915e28e9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15384" y="1622425"/>
            <a:ext cx="3758184" cy="16459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a28638b3b.bracket?vop=1&amp;pid=915e28e9f&amp;color=0,0,0&amp;vpa=1&amp;vtp=1"/>
          <p:cNvSpPr/>
          <p:nvPr/>
        </p:nvSpPr>
        <p:spPr>
          <a:xfrm>
            <a:off x="10732547" y="1075817"/>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5" name="QC_4_BD.1_3#a28638b3b.choices?vop=1&amp;pid=915e28e9f&amp;color=0,0,0&amp;vtp=1&amp;bbb=1"/>
              <p:cNvSpPr/>
              <p:nvPr/>
            </p:nvSpPr>
            <p:spPr>
              <a:xfrm>
                <a:off x="832104" y="340042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因为酵母菌是异养兼性厌氧菌，所以才能成功完成两个对比实验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实验要在黑暗条件下进行，防止酵母菌产生氧气对呼吸作用造成影响</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装置甲中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溶液的作用是除去通入空气中的氧气并杀灭杂菌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如果产生的气体使澄清石灰水变浑浊，则酵母菌只进行有氧呼吸</a:t>
                </a:r>
                <a:endParaRPr lang="en-US" altLang="zh-CN" sz="1800" dirty="0"/>
              </a:p>
            </p:txBody>
          </p:sp>
        </mc:Choice>
        <mc:Fallback>
          <p:sp>
            <p:nvSpPr>
              <p:cNvPr id="5" name="QC_4_BD.1_3#a28638b3b.choices?vop=1&amp;pid=915e28e9f&amp;color=0,0,0&amp;vtp=1&amp;bbb=1"/>
              <p:cNvSpPr>
                <a:spLocks noRot="1" noChangeAspect="1" noMove="1" noResize="1" noEditPoints="1" noAdjustHandles="1" noChangeArrowheads="1" noChangeShapeType="1" noTextEdit="1"/>
              </p:cNvSpPr>
              <p:nvPr/>
            </p:nvSpPr>
            <p:spPr>
              <a:xfrm>
                <a:off x="832104" y="3400425"/>
                <a:ext cx="10533888" cy="1676400"/>
              </a:xfrm>
              <a:prstGeom prst="rect">
                <a:avLst/>
              </a:prstGeom>
              <a:blipFill rotWithShape="1">
                <a:blip r:embed="rId2"/>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1326</Words>
  <Application>WPS 演示</Application>
  <PresentationFormat>宽屏</PresentationFormat>
  <Paragraphs>84</Paragraphs>
  <Slides>9</Slides>
  <Notes>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9</vt:i4>
      </vt:variant>
    </vt:vector>
  </HeadingPairs>
  <TitlesOfParts>
    <vt:vector size="25" baseType="lpstr">
      <vt:lpstr>Arial</vt:lpstr>
      <vt:lpstr>宋体</vt:lpstr>
      <vt:lpstr>Wingdings</vt:lpstr>
      <vt:lpstr>黑体</vt:lpstr>
      <vt:lpstr>黑体</vt:lpstr>
      <vt:lpstr>微软雅黑</vt:lpstr>
      <vt:lpstr>微软雅黑</vt:lpstr>
      <vt:lpstr>宋体</vt:lpstr>
      <vt:lpstr>楷体</vt:lpstr>
      <vt:lpstr>Cambria Math</vt:lpstr>
      <vt:lpstr>Arial (正文)</vt:lpstr>
      <vt:lpstr>Arial (正文)</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4</cp:revision>
  <dcterms:created xsi:type="dcterms:W3CDTF">2025-05-13T07:21:00Z</dcterms:created>
  <dcterms:modified xsi:type="dcterms:W3CDTF">2025-05-14T06:42:58Z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4A9BEEE20E4E47F6A0F6EE2A0D91AED2_12</vt:lpwstr>
  </property>
  <property fmtid="{D5CDD505-2E9C-101B-9397-08002B2CF9AE}" pid="3" name="KSOProductBuildVer">
    <vt:lpwstr>2052-12.1.0.20784</vt:lpwstr>
  </property>
</Properties>
</file>